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0" r:id="rId7"/>
    <p:sldId id="261" r:id="rId8"/>
    <p:sldId id="262" r:id="rId9"/>
    <p:sldId id="267" r:id="rId10"/>
    <p:sldId id="268" r:id="rId11"/>
    <p:sldId id="269" r:id="rId12"/>
    <p:sldId id="266" r:id="rId13"/>
    <p:sldId id="26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55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30120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Выполнили</a:t>
            </a:r>
            <a:r>
              <a:rPr lang="en-US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Дьячков </a:t>
            </a:r>
            <a:r>
              <a:rPr lang="ru-RU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Д.С., Нагайцев А.А.</a:t>
            </a:r>
          </a:p>
          <a:p>
            <a:pPr algn="r"/>
            <a:r>
              <a:rPr lang="ru-RU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Преподаватель</a:t>
            </a:r>
            <a:r>
              <a:rPr lang="en-US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Копытина Е.А.</a:t>
            </a:r>
            <a:endParaRPr lang="ru-RU" sz="1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0958" y="1556792"/>
            <a:ext cx="9164958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4800" b="1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Web</a:t>
            </a:r>
            <a:r>
              <a:rPr lang="ru-RU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/ </a:t>
            </a:r>
            <a:r>
              <a:rPr lang="ru-RU" sz="4800" b="1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ChatBot</a:t>
            </a:r>
            <a:r>
              <a:rPr lang="ru-RU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проект по теме</a:t>
            </a:r>
            <a:br>
              <a:rPr lang="ru-RU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«Химик Афанасий»</a:t>
            </a:r>
            <a:endParaRPr lang="ru-RU" sz="48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43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9" y="1556792"/>
            <a:ext cx="8830157" cy="321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3" y="-214666"/>
            <a:ext cx="5597667" cy="910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851" y="-2241036"/>
            <a:ext cx="5597667" cy="910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1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70" y="-531440"/>
            <a:ext cx="5334526" cy="1030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276"/>
            <a:ext cx="9252520" cy="299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36" y="-603448"/>
            <a:ext cx="9294536" cy="746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32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qrcoder.ru/code/?https%3A%2F%2Ft.me%2Fza_chem_bot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89" y="0"/>
            <a:ext cx="68579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124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.thinglink.me/api/image/616012787780419586/1024/10/scaletowidth?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611"/>
            <a:ext cx="8803843" cy="68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3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5136" y="1556792"/>
            <a:ext cx="9180512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B050"/>
                </a:solidFill>
              </a:rPr>
              <a:t>Требуется выполнить проект по </a:t>
            </a:r>
            <a:r>
              <a:rPr lang="en-US" sz="3200" b="1" dirty="0">
                <a:solidFill>
                  <a:srgbClr val="00B050"/>
                </a:solidFill>
              </a:rPr>
              <a:t>Web</a:t>
            </a:r>
            <a:r>
              <a:rPr lang="ru-RU" sz="3200" b="1" dirty="0">
                <a:solidFill>
                  <a:srgbClr val="00B050"/>
                </a:solidFill>
              </a:rPr>
              <a:t> (</a:t>
            </a:r>
            <a:r>
              <a:rPr lang="en-US" sz="3200" b="1" dirty="0" err="1">
                <a:solidFill>
                  <a:srgbClr val="00B050"/>
                </a:solidFill>
              </a:rPr>
              <a:t>ChatBot</a:t>
            </a:r>
            <a:r>
              <a:rPr lang="ru-RU" sz="3200" b="1" dirty="0">
                <a:solidFill>
                  <a:srgbClr val="00B050"/>
                </a:solidFill>
              </a:rPr>
              <a:t>) под названием «</a:t>
            </a:r>
            <a:r>
              <a:rPr lang="en-US" sz="3200" b="1" dirty="0">
                <a:solidFill>
                  <a:srgbClr val="00B050"/>
                </a:solidFill>
              </a:rPr>
              <a:t>Chemistry </a:t>
            </a:r>
            <a:r>
              <a:rPr lang="en-US" sz="3200" b="1" dirty="0" smtClean="0">
                <a:solidFill>
                  <a:srgbClr val="00B050"/>
                </a:solidFill>
              </a:rPr>
              <a:t>Bot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 smtClean="0">
                <a:solidFill>
                  <a:srgbClr val="00B050"/>
                </a:solidFill>
              </a:rPr>
              <a:t>(Химик Афанасий)», </a:t>
            </a:r>
            <a:r>
              <a:rPr lang="ru-RU" sz="3200" b="1" dirty="0">
                <a:solidFill>
                  <a:srgbClr val="00B050"/>
                </a:solidFill>
              </a:rPr>
              <a:t>который содержит в себе следующий функционал:</a:t>
            </a:r>
          </a:p>
          <a:p>
            <a:pPr lvl="0" algn="ctr"/>
            <a:r>
              <a:rPr lang="ru-RU" sz="3200" b="1" dirty="0">
                <a:solidFill>
                  <a:srgbClr val="00B050"/>
                </a:solidFill>
              </a:rPr>
              <a:t>Функционал помощника по школьной химии</a:t>
            </a:r>
          </a:p>
          <a:p>
            <a:pPr lvl="0" algn="ctr"/>
            <a:r>
              <a:rPr lang="ru-RU" sz="3200" b="1" dirty="0">
                <a:solidFill>
                  <a:srgbClr val="00B050"/>
                </a:solidFill>
              </a:rPr>
              <a:t>Другие дополнительные возможности (ОВР, молекулярные и ионные уравнения, задачи с растворами)</a:t>
            </a:r>
          </a:p>
          <a:p>
            <a:pPr lvl="0" algn="ctr"/>
            <a:r>
              <a:rPr lang="ru-RU" sz="3200" b="1" dirty="0">
                <a:solidFill>
                  <a:srgbClr val="00B050"/>
                </a:solidFill>
              </a:rPr>
              <a:t>Создание бота в телеграмме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40381" y="332656"/>
            <a:ext cx="5063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190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</a:rPr>
              <a:t>Цели и задачи</a:t>
            </a:r>
            <a:endParaRPr lang="ru-RU" sz="5400" b="1" cap="all" spc="0" dirty="0">
              <a:ln w="1905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89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33406" y="476672"/>
            <a:ext cx="9177406" cy="5832648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chemeClr val="bg1">
                    <a:lumMod val="95000"/>
                  </a:schemeClr>
                </a:solidFill>
              </a:rPr>
              <a:t>Представляемый слушателям проект является переработкой проекта по QT помощника по химии.</a:t>
            </a:r>
          </a:p>
          <a:p>
            <a:pPr algn="ctr"/>
            <a:r>
              <a:rPr lang="ru-RU" sz="2400" b="1" i="1" dirty="0">
                <a:solidFill>
                  <a:schemeClr val="bg1">
                    <a:lumMod val="95000"/>
                  </a:schemeClr>
                </a:solidFill>
              </a:rPr>
              <a:t>Перенос бота в Телеграмм сделает его намного более удобным и доступным каждому пользователю.</a:t>
            </a:r>
          </a:p>
          <a:p>
            <a:pPr algn="ctr"/>
            <a:r>
              <a:rPr lang="ru-RU" sz="2400" b="1" i="1" dirty="0">
                <a:solidFill>
                  <a:schemeClr val="bg1">
                    <a:lumMod val="95000"/>
                  </a:schemeClr>
                </a:solidFill>
              </a:rPr>
              <a:t>На наш взгляд химия – интересный, но далеко не простой предмет в средней и старшей школе. К сожалению, не все учителя умеют объяснять предмет правильно, поэтому не все любят химию и понимают её. </a:t>
            </a:r>
          </a:p>
          <a:p>
            <a:pPr algn="ctr"/>
            <a:r>
              <a:rPr lang="ru-RU" sz="2400" b="1" i="1" dirty="0">
                <a:solidFill>
                  <a:schemeClr val="bg1">
                    <a:lumMod val="95000"/>
                  </a:schemeClr>
                </a:solidFill>
              </a:rPr>
              <a:t>Разработанное приложение должно служить помощником каждому школьнику. Теперь в нем будут присутствовать те функции, которые изначально не были включены в проект: </a:t>
            </a:r>
            <a:r>
              <a:rPr lang="ru-RU" sz="2400" b="1" i="1" dirty="0" err="1">
                <a:solidFill>
                  <a:schemeClr val="bg1">
                    <a:lumMod val="95000"/>
                  </a:schemeClr>
                </a:solidFill>
              </a:rPr>
              <a:t>окислительно</a:t>
            </a:r>
            <a:r>
              <a:rPr lang="ru-RU" sz="2400" b="1" i="1" dirty="0">
                <a:solidFill>
                  <a:schemeClr val="bg1">
                    <a:lumMod val="95000"/>
                  </a:schemeClr>
                </a:solidFill>
              </a:rPr>
              <a:t>-восстановительные реакции с электронным балансом, которые часто являются большой проблемой для девятиклассников и одиннадцатиклассников, молекулярные и ионные уравнения и не только.</a:t>
            </a:r>
          </a:p>
        </p:txBody>
      </p:sp>
    </p:spTree>
    <p:extLst>
      <p:ext uri="{BB962C8B-B14F-4D97-AF65-F5344CB8AC3E}">
        <p14:creationId xmlns:p14="http://schemas.microsoft.com/office/powerpoint/2010/main" val="13812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08720"/>
            <a:ext cx="9173943" cy="4801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В структуре </a:t>
            </a:r>
            <a:r>
              <a:rPr lang="en-US" sz="2400" b="1" dirty="0" smtClean="0"/>
              <a:t>“</a:t>
            </a:r>
            <a:r>
              <a:rPr lang="ru-RU" sz="2400" b="1" dirty="0" smtClean="0"/>
              <a:t>Химик</a:t>
            </a:r>
            <a:r>
              <a:rPr lang="en-US" sz="2400" b="1" dirty="0" smtClean="0"/>
              <a:t>”</a:t>
            </a:r>
            <a:r>
              <a:rPr lang="ru-RU" sz="2400" b="1" dirty="0" smtClean="0"/>
              <a:t> представлен </a:t>
            </a:r>
            <a:r>
              <a:rPr lang="ru-RU" sz="2400" b="1" dirty="0"/>
              <a:t>шестью файлами</a:t>
            </a:r>
            <a:r>
              <a:rPr lang="en-US" sz="2400" b="1" dirty="0"/>
              <a:t>: atoms.py, chem_utils.py, database_searcher.py, exception_files.py, </a:t>
            </a:r>
            <a:r>
              <a:rPr lang="en-US" sz="2400" b="1" dirty="0" smtClean="0"/>
              <a:t>substance.py</a:t>
            </a:r>
            <a:r>
              <a:rPr lang="ru-RU" sz="2400" b="1" dirty="0" smtClean="0"/>
              <a:t> и </a:t>
            </a:r>
            <a:r>
              <a:rPr lang="en-US" sz="2400" b="1" dirty="0" smtClean="0"/>
              <a:t>main.py (</a:t>
            </a:r>
            <a:r>
              <a:rPr lang="ru-RU" sz="2400" b="1" dirty="0" smtClean="0"/>
              <a:t>отвечающий за связь всех остальных файлов и работу с </a:t>
            </a:r>
            <a:r>
              <a:rPr lang="en-US" sz="2400" b="1" dirty="0" err="1" smtClean="0"/>
              <a:t>ChatBot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endParaRPr lang="ru-RU" sz="2400" b="1" dirty="0" smtClean="0"/>
          </a:p>
          <a:p>
            <a:r>
              <a:rPr lang="ru-RU" sz="2400" b="1" dirty="0" smtClean="0"/>
              <a:t>Программа </a:t>
            </a:r>
            <a:r>
              <a:rPr lang="ru-RU" sz="2400" b="1" dirty="0"/>
              <a:t>в своей реализации использует </a:t>
            </a:r>
            <a:r>
              <a:rPr lang="ru-RU" sz="2400" b="1" dirty="0" smtClean="0"/>
              <a:t>код </a:t>
            </a:r>
            <a:r>
              <a:rPr lang="ru-RU" sz="2400" b="1" dirty="0"/>
              <a:t>проекта </a:t>
            </a:r>
            <a:r>
              <a:rPr lang="en-US" sz="2400" b="1" dirty="0"/>
              <a:t>QT</a:t>
            </a:r>
            <a:r>
              <a:rPr lang="ru-RU" sz="2400" b="1" dirty="0"/>
              <a:t> “Помощник по химии” (многие функции претерпели изменения для успешного согласования с </a:t>
            </a:r>
            <a:r>
              <a:rPr lang="en-US" sz="2400" b="1" dirty="0"/>
              <a:t>API python</a:t>
            </a:r>
            <a:r>
              <a:rPr lang="ru-RU" sz="2400" b="1" dirty="0"/>
              <a:t>-</a:t>
            </a:r>
            <a:r>
              <a:rPr lang="en-US" sz="2400" b="1" dirty="0"/>
              <a:t>telegram</a:t>
            </a:r>
            <a:r>
              <a:rPr lang="ru-RU" sz="2400" b="1" dirty="0"/>
              <a:t>-</a:t>
            </a:r>
            <a:r>
              <a:rPr lang="en-US" sz="2400" b="1" dirty="0"/>
              <a:t>bot</a:t>
            </a:r>
            <a:r>
              <a:rPr lang="ru-RU" sz="2400" b="1" dirty="0"/>
              <a:t>): </a:t>
            </a:r>
            <a:r>
              <a:rPr lang="en-US" sz="2400" b="1" dirty="0"/>
              <a:t>class Substance</a:t>
            </a:r>
            <a:r>
              <a:rPr lang="ru-RU" sz="2400" b="1" dirty="0"/>
              <a:t>, </a:t>
            </a:r>
            <a:r>
              <a:rPr lang="en-US" sz="2400" b="1" dirty="0"/>
              <a:t>class Atoms</a:t>
            </a:r>
            <a:r>
              <a:rPr lang="ru-RU" sz="2400" b="1" dirty="0"/>
              <a:t> и большое количество различных </a:t>
            </a:r>
            <a:r>
              <a:rPr lang="ru-RU" sz="2400" b="1" dirty="0" smtClean="0"/>
              <a:t>функций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ru-RU" sz="2400" b="1" dirty="0" smtClean="0"/>
              <a:t>Также </a:t>
            </a:r>
            <a:r>
              <a:rPr lang="ru-RU" sz="2400" b="1" dirty="0"/>
              <a:t>“Химик” использует БД, взятую со старого </a:t>
            </a:r>
            <a:r>
              <a:rPr lang="ru-RU" sz="2400" b="1" dirty="0" smtClean="0"/>
              <a:t>проекта </a:t>
            </a:r>
            <a:r>
              <a:rPr lang="en-US" sz="2400" b="1" dirty="0"/>
              <a:t>“</a:t>
            </a:r>
            <a:r>
              <a:rPr lang="en-US" sz="2400" b="1" dirty="0" err="1"/>
              <a:t>elements_db.sqlite</a:t>
            </a:r>
            <a:r>
              <a:rPr lang="en-US" sz="2400" b="1" dirty="0"/>
              <a:t>”</a:t>
            </a:r>
            <a:r>
              <a:rPr lang="ru-RU" sz="2400" b="1" dirty="0" smtClean="0"/>
              <a:t>.</a:t>
            </a:r>
            <a:endParaRPr lang="ru-RU" sz="2400" b="1" dirty="0"/>
          </a:p>
          <a:p>
            <a:r>
              <a:rPr lang="ru-RU" b="1" dirty="0"/>
              <a:t> </a:t>
            </a:r>
          </a:p>
        </p:txBody>
      </p:sp>
      <p:pic>
        <p:nvPicPr>
          <p:cNvPr id="1026" name="Picture 2" descr="https://sun9-4.userapi.com/impg/-WgZgvEd2L8_djachM2KwsMFRQ0OJkyXS-85TQ/glGu59rgo08.jpg?size=1920x1032&amp;quality=96&amp;sign=f5334487257f32fbdfea911fbedf095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856" y="-99392"/>
            <a:ext cx="13825536" cy="743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68.userapi.com/impg/ivlrjT_MmDnwj5QaKEEr0JV_Pt8uN5W8iHiVpg/LDXaWlLMTmk.jpg?size=1920x1032&amp;quality=96&amp;sign=be41f007f97153e146ab11beb29eb41d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4" y="-676241"/>
            <a:ext cx="19008080" cy="98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9-38.userapi.com/impg/_eH-rhzzr6zIB1zMAbvq3lrI5GrKIS3iwU-F9A/kSi1ofQgZ0o.jpg?size=1920x1032&amp;quality=96&amp;sign=37f92068be439373804296b416a4d891&amp;type=alb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-1395536"/>
            <a:ext cx="16703824" cy="89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8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329" y="332656"/>
            <a:ext cx="9143998" cy="6186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B050"/>
                </a:solidFill>
              </a:rPr>
              <a:t>Тело </a:t>
            </a:r>
            <a:r>
              <a:rPr lang="en-US" sz="2200" b="1" dirty="0">
                <a:solidFill>
                  <a:srgbClr val="00B050"/>
                </a:solidFill>
              </a:rPr>
              <a:t>chat</a:t>
            </a:r>
            <a:r>
              <a:rPr lang="ru-RU" sz="2200" b="1" dirty="0">
                <a:solidFill>
                  <a:srgbClr val="00B050"/>
                </a:solidFill>
              </a:rPr>
              <a:t>-</a:t>
            </a:r>
            <a:r>
              <a:rPr lang="en-US" sz="2200" b="1" dirty="0">
                <a:solidFill>
                  <a:srgbClr val="00B050"/>
                </a:solidFill>
              </a:rPr>
              <a:t>bot</a:t>
            </a:r>
            <a:r>
              <a:rPr lang="ru-RU" sz="2200" b="1" dirty="0">
                <a:solidFill>
                  <a:srgbClr val="00B050"/>
                </a:solidFill>
              </a:rPr>
              <a:t> реализовано в файле </a:t>
            </a:r>
            <a:r>
              <a:rPr lang="en-US" sz="2200" b="1" dirty="0">
                <a:solidFill>
                  <a:srgbClr val="00B050"/>
                </a:solidFill>
              </a:rPr>
              <a:t>main</a:t>
            </a:r>
            <a:r>
              <a:rPr lang="ru-RU" sz="2200" b="1" dirty="0">
                <a:solidFill>
                  <a:srgbClr val="00B050"/>
                </a:solidFill>
              </a:rPr>
              <a:t>.</a:t>
            </a:r>
            <a:r>
              <a:rPr lang="en-US" sz="2200" b="1" dirty="0" err="1">
                <a:solidFill>
                  <a:srgbClr val="00B050"/>
                </a:solidFill>
              </a:rPr>
              <a:t>py</a:t>
            </a:r>
            <a:r>
              <a:rPr lang="ru-RU" sz="2200" b="1" dirty="0">
                <a:solidFill>
                  <a:srgbClr val="00B050"/>
                </a:solidFill>
              </a:rPr>
              <a:t>:</a:t>
            </a:r>
          </a:p>
          <a:p>
            <a:r>
              <a:rPr lang="ru-RU" sz="2200" b="1" i="1" u="sng" dirty="0"/>
              <a:t>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start</a:t>
            </a:r>
            <a:r>
              <a:rPr lang="ru-RU" sz="2200" b="1" i="1" u="sng" dirty="0"/>
              <a:t>”:</a:t>
            </a:r>
            <a:r>
              <a:rPr lang="ru-RU" sz="2200" b="1" i="1" dirty="0"/>
              <a:t> приветственная информация при запуске бота (/</a:t>
            </a:r>
            <a:r>
              <a:rPr lang="en-US" sz="2200" b="1" i="1" dirty="0"/>
              <a:t>start</a:t>
            </a:r>
            <a:r>
              <a:rPr lang="ru-RU" sz="2200" b="1" i="1" dirty="0"/>
              <a:t>)</a:t>
            </a:r>
          </a:p>
          <a:p>
            <a:r>
              <a:rPr lang="ru-RU" sz="2200" b="1" i="1" u="sng" dirty="0"/>
              <a:t>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ru-RU" sz="2200" b="1" i="1" u="sng" dirty="0"/>
              <a:t>  </a:t>
            </a:r>
            <a:r>
              <a:rPr lang="en-US" sz="2200" b="1" i="1" u="sng" dirty="0"/>
              <a:t>help</a:t>
            </a:r>
            <a:r>
              <a:rPr lang="ru-RU" sz="2200" b="1" i="1" u="sng" dirty="0"/>
              <a:t>_</a:t>
            </a:r>
            <a:r>
              <a:rPr lang="en-US" sz="2200" b="1" i="1" u="sng" dirty="0"/>
              <a:t>command</a:t>
            </a:r>
            <a:r>
              <a:rPr lang="ru-RU" sz="2200" b="1" i="1" u="sng" dirty="0"/>
              <a:t>”:</a:t>
            </a:r>
            <a:r>
              <a:rPr lang="ru-RU" sz="2200" b="1" i="1" dirty="0"/>
              <a:t> показ допустимых команд (/</a:t>
            </a:r>
            <a:r>
              <a:rPr lang="en-US" sz="2200" b="1" i="1" dirty="0"/>
              <a:t>help</a:t>
            </a:r>
            <a:r>
              <a:rPr lang="ru-RU" sz="2200" b="1" i="1" dirty="0"/>
              <a:t>)</a:t>
            </a:r>
          </a:p>
          <a:p>
            <a:r>
              <a:rPr lang="ru-RU" sz="2200" b="1" i="1" u="sng" dirty="0"/>
              <a:t>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stop</a:t>
            </a:r>
            <a:r>
              <a:rPr lang="ru-RU" sz="2200" b="1" i="1" u="sng" dirty="0"/>
              <a:t>”:</a:t>
            </a:r>
            <a:r>
              <a:rPr lang="ru-RU" sz="2200" b="1" i="1" dirty="0"/>
              <a:t> отмена какого-либо диалога-запроса (/</a:t>
            </a:r>
            <a:r>
              <a:rPr lang="en-US" sz="2200" b="1" i="1" dirty="0"/>
              <a:t>stop</a:t>
            </a:r>
            <a:r>
              <a:rPr lang="ru-RU" sz="2200" b="1" i="1" dirty="0"/>
              <a:t>)</a:t>
            </a:r>
          </a:p>
          <a:p>
            <a:r>
              <a:rPr lang="ru-RU" sz="2200" b="1" i="1" u="sng" dirty="0"/>
              <a:t>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gen</a:t>
            </a:r>
            <a:r>
              <a:rPr lang="ru-RU" sz="2200" b="1" i="1" u="sng" dirty="0"/>
              <a:t>_</a:t>
            </a:r>
            <a:r>
              <a:rPr lang="en-US" sz="2200" b="1" i="1" u="sng" dirty="0"/>
              <a:t>reaction</a:t>
            </a:r>
            <a:r>
              <a:rPr lang="ru-RU" sz="2200" b="1" i="1" u="sng" dirty="0"/>
              <a:t>” и 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gen</a:t>
            </a:r>
            <a:r>
              <a:rPr lang="ru-RU" sz="2200" b="1" i="1" u="sng" dirty="0"/>
              <a:t>_</a:t>
            </a:r>
            <a:r>
              <a:rPr lang="en-US" sz="2200" b="1" i="1" u="sng" dirty="0"/>
              <a:t>handler</a:t>
            </a:r>
            <a:r>
              <a:rPr lang="ru-RU" sz="2200" b="1" i="1" u="sng" dirty="0"/>
              <a:t>”:</a:t>
            </a:r>
            <a:r>
              <a:rPr lang="ru-RU" sz="2200" b="1" i="1" dirty="0"/>
              <a:t> диалог-запрос на получение реакции и расстановку коэффициентов (/</a:t>
            </a:r>
            <a:r>
              <a:rPr lang="en-US" sz="2200" b="1" i="1" dirty="0"/>
              <a:t>gen</a:t>
            </a:r>
            <a:r>
              <a:rPr lang="ru-RU" sz="2200" b="1" i="1" dirty="0"/>
              <a:t>_</a:t>
            </a:r>
            <a:r>
              <a:rPr lang="en-US" sz="2200" b="1" i="1" dirty="0"/>
              <a:t>reaction</a:t>
            </a:r>
            <a:r>
              <a:rPr lang="ru-RU" sz="2200" b="1" i="1" dirty="0"/>
              <a:t>)</a:t>
            </a:r>
          </a:p>
          <a:p>
            <a:r>
              <a:rPr lang="ru-RU" sz="2200" b="1" i="1" u="sng" dirty="0"/>
              <a:t>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mes</a:t>
            </a:r>
            <a:r>
              <a:rPr lang="ru-RU" sz="2200" b="1" i="1" u="sng" dirty="0"/>
              <a:t>”:</a:t>
            </a:r>
            <a:r>
              <a:rPr lang="ru-RU" sz="2200" b="1" i="1" dirty="0"/>
              <a:t> поясняет о полезности химии (/</a:t>
            </a:r>
            <a:r>
              <a:rPr lang="en-US" sz="2200" b="1" i="1" dirty="0" err="1"/>
              <a:t>himia</a:t>
            </a:r>
            <a:r>
              <a:rPr lang="ru-RU" sz="2200" b="1" i="1" dirty="0"/>
              <a:t>_</a:t>
            </a:r>
            <a:r>
              <a:rPr lang="en-US" sz="2200" b="1" i="1" dirty="0"/>
              <a:t>top</a:t>
            </a:r>
            <a:r>
              <a:rPr lang="ru-RU" sz="2200" b="1" i="1" dirty="0"/>
              <a:t>)</a:t>
            </a:r>
          </a:p>
          <a:p>
            <a:r>
              <a:rPr lang="ru-RU" sz="2200" b="1" i="1" u="sng" dirty="0"/>
              <a:t>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getw</a:t>
            </a:r>
            <a:r>
              <a:rPr lang="ru-RU" sz="2200" b="1" i="1" u="sng" dirty="0"/>
              <a:t>_</a:t>
            </a:r>
            <a:r>
              <a:rPr lang="en-US" sz="2200" b="1" i="1" u="sng" dirty="0"/>
              <a:t>element</a:t>
            </a:r>
            <a:r>
              <a:rPr lang="ru-RU" sz="2200" b="1" i="1" u="sng" dirty="0"/>
              <a:t>” и 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mass</a:t>
            </a:r>
            <a:r>
              <a:rPr lang="ru-RU" sz="2200" b="1" i="1" u="sng" dirty="0"/>
              <a:t>_</a:t>
            </a:r>
            <a:r>
              <a:rPr lang="en-US" sz="2200" b="1" i="1" u="sng" dirty="0"/>
              <a:t>handler</a:t>
            </a:r>
            <a:r>
              <a:rPr lang="ru-RU" sz="2200" b="1" i="1" u="sng" dirty="0"/>
              <a:t>”:</a:t>
            </a:r>
            <a:r>
              <a:rPr lang="ru-RU" sz="2200" b="1" i="1" dirty="0"/>
              <a:t> диалог-запрос на расчёт массовой доли выбранного элемента в выбранном веществе (/</a:t>
            </a:r>
            <a:r>
              <a:rPr lang="en-US" sz="2200" b="1" i="1" dirty="0" err="1"/>
              <a:t>getw</a:t>
            </a:r>
            <a:r>
              <a:rPr lang="ru-RU" sz="2200" b="1" i="1" dirty="0"/>
              <a:t>_</a:t>
            </a:r>
            <a:r>
              <a:rPr lang="en-US" sz="2200" b="1" i="1" dirty="0"/>
              <a:t>element</a:t>
            </a:r>
            <a:r>
              <a:rPr lang="ru-RU" sz="2200" b="1" i="1" dirty="0"/>
              <a:t>)</a:t>
            </a:r>
          </a:p>
          <a:p>
            <a:r>
              <a:rPr lang="ru-RU" sz="2200" b="1" i="1" u="sng" dirty="0"/>
              <a:t>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formula</a:t>
            </a:r>
            <a:r>
              <a:rPr lang="ru-RU" sz="2200" b="1" i="1" u="sng" dirty="0"/>
              <a:t>_</a:t>
            </a:r>
            <a:r>
              <a:rPr lang="en-US" sz="2200" b="1" i="1" u="sng" dirty="0"/>
              <a:t>handler</a:t>
            </a:r>
            <a:r>
              <a:rPr lang="ru-RU" sz="2200" b="1" i="1" u="sng" dirty="0"/>
              <a:t>” и 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formula</a:t>
            </a:r>
            <a:r>
              <a:rPr lang="ru-RU" sz="2200" b="1" i="1" u="sng" dirty="0"/>
              <a:t>”:</a:t>
            </a:r>
            <a:r>
              <a:rPr lang="ru-RU" sz="2200" b="1" i="1" dirty="0"/>
              <a:t> диалог-запрос, рассчитывает формулу веществ по массовым долям его элементов (/</a:t>
            </a:r>
            <a:r>
              <a:rPr lang="en-US" sz="2200" b="1" i="1" dirty="0"/>
              <a:t>formula</a:t>
            </a:r>
            <a:r>
              <a:rPr lang="ru-RU" sz="2200" b="1" i="1" dirty="0"/>
              <a:t>)</a:t>
            </a:r>
          </a:p>
          <a:p>
            <a:r>
              <a:rPr lang="ru-RU" sz="2200" b="1" i="1" u="sng" dirty="0"/>
              <a:t>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equation</a:t>
            </a:r>
            <a:r>
              <a:rPr lang="ru-RU" sz="2200" b="1" i="1" u="sng" dirty="0"/>
              <a:t>_</a:t>
            </a:r>
            <a:r>
              <a:rPr lang="en-US" sz="2200" b="1" i="1" u="sng" dirty="0" err="1"/>
              <a:t>calc</a:t>
            </a:r>
            <a:r>
              <a:rPr lang="ru-RU" sz="2200" b="1" i="1" u="sng" dirty="0"/>
              <a:t>” и 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equation</a:t>
            </a:r>
            <a:r>
              <a:rPr lang="ru-RU" sz="2200" b="1" i="1" u="sng" dirty="0"/>
              <a:t>_</a:t>
            </a:r>
            <a:r>
              <a:rPr lang="en-US" sz="2200" b="1" i="1" u="sng" dirty="0"/>
              <a:t>handler</a:t>
            </a:r>
            <a:r>
              <a:rPr lang="ru-RU" sz="2200" b="1" i="1" u="sng" dirty="0"/>
              <a:t>”:</a:t>
            </a:r>
            <a:r>
              <a:rPr lang="ru-RU" sz="2200" b="1" i="1" dirty="0"/>
              <a:t> диалог-запрос, проводит расчет по уравнениям химических реакций (/</a:t>
            </a:r>
            <a:r>
              <a:rPr lang="en-US" sz="2200" b="1" i="1" dirty="0"/>
              <a:t>equation</a:t>
            </a:r>
            <a:r>
              <a:rPr lang="ru-RU" sz="2200" b="1" i="1" dirty="0"/>
              <a:t>_</a:t>
            </a:r>
            <a:r>
              <a:rPr lang="en-US" sz="2200" b="1" i="1" dirty="0" err="1"/>
              <a:t>calc</a:t>
            </a:r>
            <a:r>
              <a:rPr lang="ru-RU" sz="2200" b="1" i="1" dirty="0"/>
              <a:t>)</a:t>
            </a:r>
          </a:p>
          <a:p>
            <a:r>
              <a:rPr lang="ru-RU" sz="2200" b="1" i="1" u="sng" dirty="0"/>
              <a:t>“</a:t>
            </a:r>
            <a:r>
              <a:rPr lang="en-US" sz="2200" b="1" i="1" u="sng" dirty="0" err="1"/>
              <a:t>async</a:t>
            </a:r>
            <a:r>
              <a:rPr lang="en-US" sz="2200" b="1" i="1" u="sng" dirty="0"/>
              <a:t> 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done</a:t>
            </a:r>
            <a:r>
              <a:rPr lang="ru-RU" sz="2200" b="1" i="1" u="sng" dirty="0"/>
              <a:t>” и “</a:t>
            </a:r>
            <a:r>
              <a:rPr lang="en-US" sz="2200" b="1" i="1" u="sng" dirty="0" err="1"/>
              <a:t>def</a:t>
            </a:r>
            <a:r>
              <a:rPr lang="en-US" sz="2200" b="1" i="1" u="sng" dirty="0"/>
              <a:t> main</a:t>
            </a:r>
            <a:r>
              <a:rPr lang="ru-RU" sz="2200" b="1" i="1" u="sng" dirty="0"/>
              <a:t>”:</a:t>
            </a:r>
            <a:r>
              <a:rPr lang="ru-RU" sz="2200" b="1" i="1" dirty="0"/>
              <a:t> побочная функция для взаимодействия с </a:t>
            </a:r>
            <a:r>
              <a:rPr lang="en-US" sz="2200" b="1" i="1" dirty="0" err="1"/>
              <a:t>ChatBot</a:t>
            </a:r>
            <a:r>
              <a:rPr lang="ru-RU" sz="2200" b="1" i="1" dirty="0"/>
              <a:t> и основная функция программы, связывающая все остальные</a:t>
            </a:r>
            <a:endParaRPr lang="ru-RU" sz="2200" b="1" i="1" dirty="0"/>
          </a:p>
        </p:txBody>
      </p:sp>
    </p:spTree>
    <p:extLst>
      <p:ext uri="{BB962C8B-B14F-4D97-AF65-F5344CB8AC3E}">
        <p14:creationId xmlns:p14="http://schemas.microsoft.com/office/powerpoint/2010/main" val="39328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sun9-69.userapi.com/impg/c33EzOJPymEOvp_pNNh2U-NCc7AsOJMpmjkvNA/-f5e5W84Bfw.jpg?size=1569x376&amp;quality=96&amp;sign=91b884697084624fde1b4fe65d0e5ff0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9" y="-29324"/>
            <a:ext cx="17929993" cy="6887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6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sun9-55.userapi.com/impg/Ph2iluSkz-q9Us2hrxVY8SSDWkhdgG_80zMP9A/oB4cJazioeQ.jpg?size=1573x362&amp;quality=96&amp;sign=221e88d13345044f07c8f0072e87f13e&amp;type=albu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9392"/>
            <a:ext cx="1726311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https://sun9-19.userapi.com/impg/aIyFmA8-kFM9uOeXsQFcbqvPrQHBnnCkJI7lKg/SDrBXKX6Tes.jpg?size=1569x338&amp;quality=96&amp;sign=a3f485f3f5c7034ef27459d01ea692c2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780928"/>
            <a:ext cx="23446105" cy="5048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28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sun1-95.userapi.com/impg/5-vZP_E2B1VXmnj5gK0SVg-5i5ItuL1bdedvpw/E8hMtHYwTvI.jpg?size=1564x625&amp;quality=96&amp;sign=f9788be3a468b68fefd0b1f7c934d7ca&amp;type=albu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43" y="-12996"/>
            <a:ext cx="22188101" cy="7923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99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969958"/>
            <a:ext cx="9900592" cy="46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6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466</Words>
  <Application>Microsoft Office PowerPoint</Application>
  <PresentationFormat>Экран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/ ChatBot проект по теме «Химик Афанасий»</dc:title>
  <dc:creator>Пользователь</dc:creator>
  <cp:lastModifiedBy>Пользователь</cp:lastModifiedBy>
  <cp:revision>11</cp:revision>
  <dcterms:created xsi:type="dcterms:W3CDTF">2023-04-23T14:22:15Z</dcterms:created>
  <dcterms:modified xsi:type="dcterms:W3CDTF">2023-04-24T06:46:09Z</dcterms:modified>
</cp:coreProperties>
</file>