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9" r:id="rId3"/>
    <p:sldId id="270" r:id="rId4"/>
    <p:sldId id="263" r:id="rId5"/>
    <p:sldId id="271" r:id="rId6"/>
    <p:sldId id="272" r:id="rId7"/>
    <p:sldId id="273" r:id="rId8"/>
    <p:sldId id="274" r:id="rId9"/>
    <p:sldId id="278" r:id="rId10"/>
    <p:sldId id="275" r:id="rId11"/>
    <p:sldId id="276" r:id="rId12"/>
    <p:sldId id="277" r:id="rId13"/>
    <p:sldId id="279" r:id="rId14"/>
    <p:sldId id="280" r:id="rId15"/>
    <p:sldId id="287" r:id="rId16"/>
    <p:sldId id="288" r:id="rId17"/>
    <p:sldId id="281" r:id="rId18"/>
    <p:sldId id="282" r:id="rId19"/>
    <p:sldId id="283" r:id="rId20"/>
    <p:sldId id="284" r:id="rId21"/>
    <p:sldId id="285" r:id="rId22"/>
    <p:sldId id="286" r:id="rId23"/>
    <p:sldId id="268" r:id="rId2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857C"/>
    <a:srgbClr val="BE7CAE"/>
    <a:srgbClr val="7BAABE"/>
    <a:srgbClr val="B37CBE"/>
    <a:srgbClr val="777777"/>
    <a:srgbClr val="ADBE7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7" autoAdjust="0"/>
    <p:restoredTop sz="83939" autoAdjust="0"/>
  </p:normalViewPr>
  <p:slideViewPr>
    <p:cSldViewPr>
      <p:cViewPr varScale="1">
        <p:scale>
          <a:sx n="57" d="100"/>
          <a:sy n="57" d="100"/>
        </p:scale>
        <p:origin x="-171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CF2AD4-D800-4D5D-AE11-5F22FED6BD44}" type="datetimeFigureOut">
              <a:rPr lang="nl-NL" smtClean="0"/>
              <a:t>5-4-2015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CC5670-0844-4882-9888-F9CFF858D73A}" type="slidenum">
              <a:rPr lang="nl-NL" smtClean="0"/>
              <a:t>‹nr.›</a:t>
            </a:fld>
            <a:endParaRPr lang="nl-NL"/>
          </a:p>
        </p:txBody>
      </p:sp>
    </p:spTree>
    <p:extLst>
      <p:ext uri="{BB962C8B-B14F-4D97-AF65-F5344CB8AC3E}">
        <p14:creationId xmlns:p14="http://schemas.microsoft.com/office/powerpoint/2010/main" val="24174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a:t>
            </a:fld>
            <a:endParaRPr lang="nl-NL"/>
          </a:p>
        </p:txBody>
      </p:sp>
    </p:spTree>
    <p:extLst>
      <p:ext uri="{BB962C8B-B14F-4D97-AF65-F5344CB8AC3E}">
        <p14:creationId xmlns:p14="http://schemas.microsoft.com/office/powerpoint/2010/main" val="1153559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Kickstarter, </a:t>
            </a:r>
            <a:r>
              <a:rPr lang="nl-NL" dirty="0" err="1" smtClean="0"/>
              <a:t>Indiegogo</a:t>
            </a:r>
            <a:r>
              <a:rPr lang="nl-NL" dirty="0" smtClean="0"/>
              <a:t>, </a:t>
            </a:r>
            <a:r>
              <a:rPr lang="nl-NL" dirty="0" err="1" smtClean="0"/>
              <a:t>AppBackr</a:t>
            </a:r>
            <a:r>
              <a:rPr lang="nl-NL" dirty="0" smtClean="0"/>
              <a:t>, </a:t>
            </a:r>
            <a:r>
              <a:rPr lang="nl-NL" dirty="0" err="1" smtClean="0"/>
              <a:t>AppsFunder</a:t>
            </a:r>
            <a:r>
              <a:rPr lang="nl-NL" dirty="0" smtClean="0"/>
              <a:t> </a:t>
            </a:r>
            <a:r>
              <a:rPr lang="nl-NL" dirty="0" err="1" smtClean="0"/>
              <a:t>and</a:t>
            </a:r>
            <a:r>
              <a:rPr lang="nl-NL" dirty="0" smtClean="0"/>
              <a:t> </a:t>
            </a:r>
            <a:r>
              <a:rPr lang="nl-NL" dirty="0" err="1" smtClean="0"/>
              <a:t>AppStori</a:t>
            </a:r>
            <a:endParaRPr lang="nl-NL" dirty="0" smtClean="0"/>
          </a:p>
          <a:p>
            <a:endParaRPr lang="nl-NL" dirty="0" smtClean="0"/>
          </a:p>
          <a:p>
            <a:r>
              <a:rPr lang="nl-NL" dirty="0" err="1" smtClean="0"/>
              <a:t>You</a:t>
            </a:r>
            <a:r>
              <a:rPr lang="nl-NL" baseline="0" dirty="0" smtClean="0"/>
              <a:t> have the </a:t>
            </a:r>
            <a:r>
              <a:rPr lang="nl-NL" baseline="0" dirty="0" err="1" smtClean="0"/>
              <a:t>all-purpose</a:t>
            </a:r>
            <a:r>
              <a:rPr lang="nl-NL" baseline="0" dirty="0" smtClean="0"/>
              <a:t> Kickstarter </a:t>
            </a:r>
            <a:r>
              <a:rPr lang="nl-NL" baseline="0" dirty="0" err="1" smtClean="0"/>
              <a:t>and</a:t>
            </a:r>
            <a:r>
              <a:rPr lang="nl-NL" baseline="0" dirty="0" smtClean="0"/>
              <a:t> </a:t>
            </a:r>
            <a:r>
              <a:rPr lang="nl-NL" baseline="0" dirty="0" err="1" smtClean="0"/>
              <a:t>IndiGogo</a:t>
            </a:r>
            <a:r>
              <a:rPr lang="nl-NL" baseline="0" dirty="0" smtClean="0"/>
              <a:t> but </a:t>
            </a:r>
            <a:r>
              <a:rPr lang="nl-NL" baseline="0" dirty="0" err="1" smtClean="0"/>
              <a:t>you</a:t>
            </a:r>
            <a:r>
              <a:rPr lang="nl-NL" baseline="0" dirty="0" smtClean="0"/>
              <a:t> even have the </a:t>
            </a:r>
            <a:r>
              <a:rPr lang="nl-NL" baseline="0" dirty="0" err="1" smtClean="0"/>
              <a:t>application</a:t>
            </a:r>
            <a:r>
              <a:rPr lang="nl-NL" baseline="0" dirty="0" smtClean="0"/>
              <a:t> </a:t>
            </a:r>
            <a:r>
              <a:rPr lang="nl-NL" baseline="0" dirty="0" err="1" smtClean="0"/>
              <a:t>specific</a:t>
            </a:r>
            <a:r>
              <a:rPr lang="nl-NL" baseline="0" dirty="0" smtClean="0"/>
              <a:t>:</a:t>
            </a:r>
          </a:p>
          <a:p>
            <a:r>
              <a:rPr lang="nl-NL" baseline="0" dirty="0" err="1" smtClean="0"/>
              <a:t>Appbackr</a:t>
            </a:r>
            <a:r>
              <a:rPr lang="nl-NL" baseline="0" dirty="0" smtClean="0"/>
              <a:t>, </a:t>
            </a:r>
            <a:r>
              <a:rPr lang="nl-NL" baseline="0" dirty="0" err="1" smtClean="0"/>
              <a:t>appsfunder</a:t>
            </a:r>
            <a:r>
              <a:rPr lang="nl-NL" baseline="0" dirty="0" smtClean="0"/>
              <a:t> </a:t>
            </a:r>
            <a:r>
              <a:rPr lang="nl-NL" baseline="0" dirty="0" err="1" smtClean="0"/>
              <a:t>and</a:t>
            </a:r>
            <a:r>
              <a:rPr lang="nl-NL" baseline="0" dirty="0" smtClean="0"/>
              <a:t> </a:t>
            </a:r>
            <a:r>
              <a:rPr lang="nl-NL" baseline="0" dirty="0" err="1" smtClean="0"/>
              <a:t>appstori</a:t>
            </a:r>
            <a:r>
              <a:rPr lang="nl-NL" baseline="0" dirty="0" smtClean="0"/>
              <a:t>. </a:t>
            </a:r>
          </a:p>
          <a:p>
            <a:endParaRPr lang="nl-NL" baseline="0" dirty="0" smtClean="0"/>
          </a:p>
          <a:p>
            <a:r>
              <a:rPr lang="en-US" dirty="0" err="1" smtClean="0"/>
              <a:t>AppBackr</a:t>
            </a:r>
            <a:r>
              <a:rPr lang="en-US" dirty="0" smtClean="0"/>
              <a:t>: </a:t>
            </a:r>
          </a:p>
          <a:p>
            <a:r>
              <a:rPr lang="en-US" dirty="0" smtClean="0"/>
              <a:t>When posting an app for </a:t>
            </a:r>
            <a:r>
              <a:rPr lang="en-US" dirty="0" err="1" smtClean="0"/>
              <a:t>appbackr</a:t>
            </a:r>
            <a:r>
              <a:rPr lang="en-US" dirty="0" smtClean="0"/>
              <a:t>, you enter your app details including title, marketplace, description what the money will be used for, and why they should back your app. You set a reserve goal, which is the number of copies that must be sold before </a:t>
            </a:r>
            <a:r>
              <a:rPr lang="en-US" dirty="0" err="1" smtClean="0"/>
              <a:t>backr</a:t>
            </a:r>
            <a:r>
              <a:rPr lang="en-US" dirty="0" smtClean="0"/>
              <a:t> purchases are completed and before you receive money. To define it, you need to know what is the minimum dollar amount you need to raise (which corresponds to the “what is the money for” section). If you don't reach this reserve goal, no money exchange hands. </a:t>
            </a:r>
          </a:p>
          <a:p>
            <a:endParaRPr lang="en-US" dirty="0" smtClean="0"/>
          </a:p>
          <a:p>
            <a:r>
              <a:rPr lang="en-US" dirty="0" smtClean="0"/>
              <a:t>You're probably wondering how much it is going to cost you.. That depends on two things: the price of your app and its stage (if it is already live or not on a mobile app store). Backing an app that is still in development has a potential profit of 54% and a finished app has a potential profit of 26% for backs. </a:t>
            </a:r>
          </a:p>
          <a:p>
            <a:endParaRPr lang="en-US" dirty="0" smtClean="0"/>
          </a:p>
          <a:p>
            <a:r>
              <a:rPr lang="en-US" dirty="0" err="1" smtClean="0"/>
              <a:t>Appstori</a:t>
            </a:r>
            <a:r>
              <a:rPr lang="en-US" dirty="0" smtClean="0"/>
              <a:t> seems to be more of a </a:t>
            </a:r>
            <a:r>
              <a:rPr lang="en-US" dirty="0" err="1" smtClean="0"/>
              <a:t>kickstarter</a:t>
            </a:r>
            <a:r>
              <a:rPr lang="en-US" dirty="0" smtClean="0"/>
              <a:t> for apps. </a:t>
            </a:r>
          </a:p>
          <a:p>
            <a:r>
              <a:rPr lang="en-US" dirty="0" smtClean="0"/>
              <a:t>You define your funding goal and ask people to contribute in exchange for benefits (like the rewards on </a:t>
            </a:r>
            <a:r>
              <a:rPr lang="en-US" dirty="0" err="1" smtClean="0"/>
              <a:t>Kickstarter</a:t>
            </a:r>
            <a:r>
              <a:rPr lang="en-US" dirty="0" smtClean="0"/>
              <a:t>). Once again, it's all-or-nothing funding: if the project doesn't reach its goal, it will not be funded and funding can't exceed the goal. </a:t>
            </a:r>
          </a:p>
          <a:p>
            <a:r>
              <a:rPr lang="en-US" dirty="0" smtClean="0"/>
              <a:t>http://appstori.com/projects Use this in the final presentation</a:t>
            </a:r>
          </a:p>
          <a:p>
            <a:endParaRPr lang="en-US" dirty="0" smtClean="0"/>
          </a:p>
          <a:p>
            <a:r>
              <a:rPr lang="en-US" dirty="0" smtClean="0"/>
              <a:t>Conclusion:</a:t>
            </a:r>
            <a:r>
              <a:rPr lang="en-US" baseline="0" dirty="0" smtClean="0"/>
              <a:t> anyone could do this but again, if you do not have anything to show for, this is really going nowhere on these websites. Therefore you need a certain group of developers to generate all the mockups and minimum viable products to show for but also people who can drive these funding ideas as well on these platforms. In this way, an idea like Angry birds can become something really interesting. </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12</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13</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14</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Poetz</a:t>
            </a:r>
            <a:r>
              <a:rPr lang="en-US" dirty="0" smtClean="0"/>
              <a:t> and </a:t>
            </a:r>
            <a:r>
              <a:rPr lang="en-US" dirty="0" err="1" smtClean="0"/>
              <a:t>Schreier</a:t>
            </a:r>
            <a:r>
              <a:rPr lang="en-US" dirty="0" smtClean="0"/>
              <a:t>:</a:t>
            </a:r>
          </a:p>
          <a:p>
            <a:r>
              <a:rPr lang="en-US" dirty="0" smtClean="0"/>
              <a:t>The authors join the debate [of professional design teams (marketers, engineers, and/or designers vs. users] by presenting a real-world comparison of ideas actually generated by a firm's professionals with those generated by users in the course of an idea generation contest. </a:t>
            </a:r>
          </a:p>
          <a:p>
            <a:endParaRPr lang="en-US" dirty="0" smtClean="0"/>
          </a:p>
          <a:p>
            <a:r>
              <a:rPr lang="en-US" dirty="0" smtClean="0"/>
              <a:t>The study reveals that the crowdsourcing process generated user ideas that score significantly higher in terms of novelty and customer benefit, and somewhat lower in terms of feasibility [isn't this a very logical result????] . But they conclude that the average values for feasibility – in sharp contrast to novelty and customer benefit – tended to be relatively high overall, meaning that feasibility – in sharp contrast to novelty and customer benefit – tended to be relatively high overall, meaning that feasibility did not constitute a narrow bottleneck in this study. </a:t>
            </a:r>
          </a:p>
          <a:p>
            <a:endParaRPr lang="en-US" dirty="0" smtClean="0"/>
          </a:p>
          <a:p>
            <a:r>
              <a:rPr lang="en-US" dirty="0" smtClean="0"/>
              <a:t>Interesting insight: Regarding the idea generation process, they find that “professional developers elaborated with informational elements that were not as cognitively remote,” whereas users seemed to have “access to informational elements that were further apart”. As presented by those authors, the reason for this might again be the fact that prior knowledge and experience concerning what has technically worked (or not)( in the past blocked the divergent thinking skills necessary for developing truly novel solutions. AS users were not hampered by concerns regarding how current technologies operate, they were able to come up with mobile phone services that were more original. In contrast, professional developers seems to focus more on how a potential idea could be translated into an actual mobile phone service for the market (thus stressing the feasibility of the ideas). </a:t>
            </a:r>
            <a:r>
              <a:rPr lang="en-US" dirty="0" err="1" smtClean="0"/>
              <a:t>Kristensson</a:t>
            </a:r>
            <a:r>
              <a:rPr lang="en-US" dirty="0" smtClean="0"/>
              <a:t> et al. (2004) thus argue that professionals are more driven by a convergent thinking style that results in less novel ideas. </a:t>
            </a:r>
          </a:p>
          <a:p>
            <a:endParaRPr lang="en-US" dirty="0" smtClean="0"/>
          </a:p>
          <a:p>
            <a:r>
              <a:rPr lang="en-US" dirty="0" smtClean="0"/>
              <a:t>The Value of Crowdsourcing: Can Users Really Compete with Professionals in Generating New Product Ideas?</a:t>
            </a:r>
          </a:p>
          <a:p>
            <a:r>
              <a:rPr lang="en-US" dirty="0" smtClean="0"/>
              <a:t>By Marion K. </a:t>
            </a:r>
            <a:r>
              <a:rPr lang="en-US" dirty="0" err="1" smtClean="0"/>
              <a:t>Poetz</a:t>
            </a:r>
            <a:r>
              <a:rPr lang="en-US" dirty="0" smtClean="0"/>
              <a:t> and Martin </a:t>
            </a:r>
            <a:r>
              <a:rPr lang="en-US" dirty="0" err="1" smtClean="0"/>
              <a:t>Schreier</a:t>
            </a:r>
            <a:endParaRPr lang="en-US" dirty="0" smtClean="0"/>
          </a:p>
          <a:p>
            <a:r>
              <a:rPr lang="en-US" dirty="0" smtClean="0"/>
              <a:t>http://onlinelibrary.wiley.com/doi/10.1111/j.1540-5885.2011.00893.x/epdf</a:t>
            </a:r>
          </a:p>
          <a:p>
            <a:endParaRPr lang="en-US" dirty="0" smtClean="0"/>
          </a:p>
          <a:p>
            <a:r>
              <a:rPr lang="en-US" dirty="0" smtClean="0"/>
              <a:t>In J PROD INNOV MANAG 2012;29(2): 245-256</a:t>
            </a:r>
          </a:p>
          <a:p>
            <a:r>
              <a:rPr lang="en-US" dirty="0" smtClean="0"/>
              <a:t>2012 Product Development &amp; Management Association</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15</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Poetz</a:t>
            </a:r>
            <a:r>
              <a:rPr lang="en-US" dirty="0" smtClean="0"/>
              <a:t> and </a:t>
            </a:r>
            <a:r>
              <a:rPr lang="en-US" dirty="0" err="1" smtClean="0"/>
              <a:t>Schreier</a:t>
            </a:r>
            <a:r>
              <a:rPr lang="en-US" dirty="0" smtClean="0"/>
              <a:t>:</a:t>
            </a:r>
          </a:p>
          <a:p>
            <a:r>
              <a:rPr lang="en-US" dirty="0" smtClean="0"/>
              <a:t>The authors join the debate [of professional design teams (marketers, engineers, and/or designers vs. users] by presenting a real-world comparison of ideas actually generated by a firm's professionals with those generated by users in the course of an idea generation contest. </a:t>
            </a:r>
          </a:p>
          <a:p>
            <a:endParaRPr lang="en-US" dirty="0" smtClean="0"/>
          </a:p>
          <a:p>
            <a:r>
              <a:rPr lang="en-US" dirty="0" smtClean="0"/>
              <a:t>The study reveals that the crowdsourcing process generated user ideas that score significantly higher in terms of novelty and customer benefit, and somewhat lower in terms of feasibility [isn't this a very logical result????] . But they conclude that the average values for feasibility – in sharp contrast to novelty and customer benefit – tended to be relatively high overall, meaning that feasibility – in sharp contrast to novelty and customer benefit – tended to be relatively high overall, meaning that feasibility did not constitute a narrow bottleneck in this study. </a:t>
            </a:r>
          </a:p>
          <a:p>
            <a:endParaRPr lang="en-US" dirty="0" smtClean="0"/>
          </a:p>
          <a:p>
            <a:r>
              <a:rPr lang="en-US" dirty="0" smtClean="0"/>
              <a:t>Interesting insight: Regarding the idea generation process, they find that “professional developers elaborated with informational elements that were not as cognitively remote,” whereas users seemed to have “access to informational elements that were further apart”. As presented by those authors, the reason for this might again be the fact that prior knowledge and experience concerning what has technically worked (or not)( in the past blocked the divergent thinking skills necessary for developing truly novel solutions. AS users were not hampered by concerns regarding how current technologies operate, they were able to come up with mobile phone services that were more original. In contrast, professional developers seems to focus more on how a potential idea could be translated into an actual mobile phone service for the market (thus stressing the feasibility of the ideas). </a:t>
            </a:r>
            <a:r>
              <a:rPr lang="en-US" dirty="0" err="1" smtClean="0"/>
              <a:t>Kristensson</a:t>
            </a:r>
            <a:r>
              <a:rPr lang="en-US" dirty="0" smtClean="0"/>
              <a:t> et al. (2004) thus argue that professionals are more driven by a convergent thinking style that results in less novel ideas. </a:t>
            </a:r>
          </a:p>
          <a:p>
            <a:endParaRPr lang="en-US" dirty="0" smtClean="0"/>
          </a:p>
          <a:p>
            <a:r>
              <a:rPr lang="en-US" dirty="0" smtClean="0"/>
              <a:t>The Value of Crowdsourcing: Can Users Really Compete with Professionals in Generating New Product Ideas?</a:t>
            </a:r>
          </a:p>
          <a:p>
            <a:r>
              <a:rPr lang="en-US" dirty="0" smtClean="0"/>
              <a:t>By Marion K. </a:t>
            </a:r>
            <a:r>
              <a:rPr lang="en-US" dirty="0" err="1" smtClean="0"/>
              <a:t>Poetz</a:t>
            </a:r>
            <a:r>
              <a:rPr lang="en-US" dirty="0" smtClean="0"/>
              <a:t> and Martin </a:t>
            </a:r>
            <a:r>
              <a:rPr lang="en-US" dirty="0" err="1" smtClean="0"/>
              <a:t>Schreier</a:t>
            </a:r>
            <a:endParaRPr lang="en-US" dirty="0" smtClean="0"/>
          </a:p>
          <a:p>
            <a:r>
              <a:rPr lang="en-US" dirty="0" smtClean="0"/>
              <a:t>http://onlinelibrary.wiley.com/doi/10.1111/j.1540-5885.2011.00893.x/epdf</a:t>
            </a:r>
          </a:p>
          <a:p>
            <a:endParaRPr lang="en-US" dirty="0" smtClean="0"/>
          </a:p>
          <a:p>
            <a:r>
              <a:rPr lang="en-US" dirty="0" smtClean="0"/>
              <a:t>In J PROD INNOV MANAG 2012;29(2): 245-256</a:t>
            </a:r>
          </a:p>
          <a:p>
            <a:r>
              <a:rPr lang="en-US" dirty="0" smtClean="0"/>
              <a:t>2012 Product Development &amp; Management Association</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16</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kern="1200" dirty="0" err="1" smtClean="0">
                <a:solidFill>
                  <a:schemeClr val="bg1">
                    <a:lumMod val="95000"/>
                  </a:schemeClr>
                </a:solidFill>
                <a:latin typeface="+mn-lt"/>
                <a:ea typeface="+mn-ea"/>
                <a:cs typeface="Helvetica" pitchFamily="34" charset="0"/>
              </a:rPr>
              <a:t>Crowdsourcing</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Human </a:t>
            </a:r>
            <a:r>
              <a:rPr lang="nl-NL" sz="1200" b="1" kern="1200" dirty="0" err="1" smtClean="0">
                <a:solidFill>
                  <a:schemeClr val="bg1">
                    <a:lumMod val="95000"/>
                  </a:schemeClr>
                </a:solidFill>
                <a:latin typeface="+mn-lt"/>
                <a:ea typeface="+mn-ea"/>
                <a:cs typeface="Helvetica" pitchFamily="34" charset="0"/>
              </a:rPr>
              <a:t>Computation</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Information Retrieval</a:t>
            </a:r>
          </a:p>
          <a:p>
            <a:r>
              <a:rPr lang="nl-NL" sz="1200" b="1" dirty="0" smtClean="0">
                <a:solidFill>
                  <a:schemeClr val="bg1">
                    <a:lumMod val="95000"/>
                  </a:schemeClr>
                </a:solidFill>
                <a:cs typeface="Helvetica" pitchFamily="34" charset="0"/>
              </a:rPr>
              <a:t>	</a:t>
            </a:r>
            <a:r>
              <a:rPr lang="nl-NL" sz="1200" b="1" dirty="0" err="1" smtClean="0">
                <a:solidFill>
                  <a:schemeClr val="bg1">
                    <a:lumMod val="95000"/>
                  </a:schemeClr>
                </a:solidFill>
                <a:cs typeface="Helvetica" pitchFamily="34" charset="0"/>
              </a:rPr>
              <a:t>Our</a:t>
            </a:r>
            <a:r>
              <a:rPr lang="nl-NL" sz="1200" b="1" dirty="0" smtClean="0">
                <a:solidFill>
                  <a:schemeClr val="bg1">
                    <a:lumMod val="95000"/>
                  </a:schemeClr>
                </a:solidFill>
                <a:cs typeface="Helvetica" pitchFamily="34" charset="0"/>
              </a:rPr>
              <a:t> stack </a:t>
            </a:r>
            <a:endParaRPr lang="nl-NL" sz="1200" b="1" dirty="0" smtClean="0">
              <a:solidFill>
                <a:schemeClr val="bg1">
                  <a:lumMod val="95000"/>
                </a:schemeClr>
              </a:solidFill>
              <a:cs typeface="Helvetica" pitchFamily="34" charset="0"/>
            </a:endParaRPr>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17</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kern="1200" dirty="0" err="1" smtClean="0">
                <a:solidFill>
                  <a:schemeClr val="bg1">
                    <a:lumMod val="95000"/>
                  </a:schemeClr>
                </a:solidFill>
                <a:latin typeface="+mn-lt"/>
                <a:ea typeface="+mn-ea"/>
                <a:cs typeface="Helvetica" pitchFamily="34" charset="0"/>
              </a:rPr>
              <a:t>Crowdsourcing</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Human </a:t>
            </a:r>
            <a:r>
              <a:rPr lang="nl-NL" sz="1200" b="1" kern="1200" dirty="0" err="1" smtClean="0">
                <a:solidFill>
                  <a:schemeClr val="bg1">
                    <a:lumMod val="95000"/>
                  </a:schemeClr>
                </a:solidFill>
                <a:latin typeface="+mn-lt"/>
                <a:ea typeface="+mn-ea"/>
                <a:cs typeface="Helvetica" pitchFamily="34" charset="0"/>
              </a:rPr>
              <a:t>Computation</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Information Retrieval</a:t>
            </a:r>
          </a:p>
          <a:p>
            <a:r>
              <a:rPr lang="nl-NL" sz="1200" b="1" dirty="0" smtClean="0">
                <a:solidFill>
                  <a:schemeClr val="bg1">
                    <a:lumMod val="95000"/>
                  </a:schemeClr>
                </a:solidFill>
                <a:cs typeface="Helvetica" pitchFamily="34" charset="0"/>
              </a:rPr>
              <a:t>	</a:t>
            </a:r>
            <a:r>
              <a:rPr lang="nl-NL" sz="1200" b="1" dirty="0" err="1" smtClean="0">
                <a:solidFill>
                  <a:schemeClr val="bg1">
                    <a:lumMod val="95000"/>
                  </a:schemeClr>
                </a:solidFill>
                <a:cs typeface="Helvetica" pitchFamily="34" charset="0"/>
              </a:rPr>
              <a:t>Our</a:t>
            </a:r>
            <a:r>
              <a:rPr lang="nl-NL" sz="1200" b="1" dirty="0" smtClean="0">
                <a:solidFill>
                  <a:schemeClr val="bg1">
                    <a:lumMod val="95000"/>
                  </a:schemeClr>
                </a:solidFill>
                <a:cs typeface="Helvetica" pitchFamily="34" charset="0"/>
              </a:rPr>
              <a:t> stack </a:t>
            </a:r>
          </a:p>
          <a:p>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18</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kern="1200" dirty="0" err="1" smtClean="0">
                <a:solidFill>
                  <a:schemeClr val="bg1">
                    <a:lumMod val="95000"/>
                  </a:schemeClr>
                </a:solidFill>
                <a:latin typeface="+mn-lt"/>
                <a:ea typeface="+mn-ea"/>
                <a:cs typeface="Helvetica" pitchFamily="34" charset="0"/>
              </a:rPr>
              <a:t>Crowdsourcing</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Human </a:t>
            </a:r>
            <a:r>
              <a:rPr lang="nl-NL" sz="1200" b="1" kern="1200" dirty="0" err="1" smtClean="0">
                <a:solidFill>
                  <a:schemeClr val="bg1">
                    <a:lumMod val="95000"/>
                  </a:schemeClr>
                </a:solidFill>
                <a:latin typeface="+mn-lt"/>
                <a:ea typeface="+mn-ea"/>
                <a:cs typeface="Helvetica" pitchFamily="34" charset="0"/>
              </a:rPr>
              <a:t>Computation</a:t>
            </a:r>
            <a:endParaRPr lang="nl-NL" sz="1200" b="1" kern="1200" dirty="0" smtClean="0">
              <a:solidFill>
                <a:schemeClr val="bg1">
                  <a:lumMod val="95000"/>
                </a:schemeClr>
              </a:solidFill>
              <a:latin typeface="+mn-lt"/>
              <a:ea typeface="+mn-ea"/>
              <a:cs typeface="Helvetica" pitchFamily="34" charset="0"/>
            </a:endParaRPr>
          </a:p>
          <a:p>
            <a:r>
              <a:rPr lang="nl-NL" sz="1200" b="1" kern="1200" dirty="0" smtClean="0">
                <a:solidFill>
                  <a:schemeClr val="bg1">
                    <a:lumMod val="95000"/>
                  </a:schemeClr>
                </a:solidFill>
                <a:latin typeface="+mn-lt"/>
                <a:ea typeface="+mn-ea"/>
                <a:cs typeface="Helvetica" pitchFamily="34" charset="0"/>
              </a:rPr>
              <a:t>	Information Retrieval</a:t>
            </a:r>
          </a:p>
          <a:p>
            <a:r>
              <a:rPr lang="nl-NL" sz="1200" b="1" dirty="0" smtClean="0">
                <a:solidFill>
                  <a:schemeClr val="bg1">
                    <a:lumMod val="95000"/>
                  </a:schemeClr>
                </a:solidFill>
                <a:cs typeface="Helvetica" pitchFamily="34" charset="0"/>
              </a:rPr>
              <a:t>	</a:t>
            </a:r>
            <a:r>
              <a:rPr lang="nl-NL" sz="1200" b="1" dirty="0" err="1" smtClean="0">
                <a:solidFill>
                  <a:schemeClr val="bg1">
                    <a:lumMod val="95000"/>
                  </a:schemeClr>
                </a:solidFill>
                <a:cs typeface="Helvetica" pitchFamily="34" charset="0"/>
              </a:rPr>
              <a:t>Our</a:t>
            </a:r>
            <a:r>
              <a:rPr lang="nl-NL" sz="1200" b="1" dirty="0" smtClean="0">
                <a:solidFill>
                  <a:schemeClr val="bg1">
                    <a:lumMod val="95000"/>
                  </a:schemeClr>
                </a:solidFill>
                <a:cs typeface="Helvetica" pitchFamily="34" charset="0"/>
              </a:rPr>
              <a:t> stack </a:t>
            </a:r>
          </a:p>
          <a:p>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19</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smtClean="0"/>
              <a:t>- So only getting the idea funded is weird, you need a piece of execution to this! Therefore it makes sense.. </a:t>
            </a:r>
          </a:p>
          <a:p>
            <a:pPr marL="171450" indent="-171450">
              <a:buFontTx/>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This is exactly why it can be hard to find outside funding for app development. Without a rock solid business plan and/or prior development experience to reference, finding people to fund an idea alone isn't going to be easy. </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20</a:t>
            </a:fld>
            <a:endParaRPr lang="nl-NL"/>
          </a:p>
        </p:txBody>
      </p:sp>
    </p:spTree>
    <p:extLst>
      <p:ext uri="{BB962C8B-B14F-4D97-AF65-F5344CB8AC3E}">
        <p14:creationId xmlns:p14="http://schemas.microsoft.com/office/powerpoint/2010/main" val="4083099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21</a:t>
            </a:fld>
            <a:endParaRPr lang="nl-NL"/>
          </a:p>
        </p:txBody>
      </p:sp>
    </p:spTree>
    <p:extLst>
      <p:ext uri="{BB962C8B-B14F-4D97-AF65-F5344CB8AC3E}">
        <p14:creationId xmlns:p14="http://schemas.microsoft.com/office/powerpoint/2010/main" val="408309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Storyline</a:t>
            </a:r>
            <a:r>
              <a:rPr lang="nl-NL" dirty="0" smtClean="0"/>
              <a:t>:</a:t>
            </a:r>
          </a:p>
          <a:p>
            <a:r>
              <a:rPr lang="nl-NL" dirty="0" err="1" smtClean="0"/>
              <a:t>Good</a:t>
            </a:r>
            <a:r>
              <a:rPr lang="nl-NL" baseline="0" dirty="0" smtClean="0"/>
              <a:t> </a:t>
            </a:r>
            <a:r>
              <a:rPr lang="nl-NL" baseline="0" dirty="0" err="1" smtClean="0"/>
              <a:t>ideas</a:t>
            </a:r>
            <a:r>
              <a:rPr lang="nl-NL" baseline="0" dirty="0" smtClean="0"/>
              <a:t> are </a:t>
            </a:r>
            <a:r>
              <a:rPr lang="nl-NL" baseline="0" dirty="0" err="1" smtClean="0"/>
              <a:t>awesome</a:t>
            </a:r>
            <a:r>
              <a:rPr lang="nl-NL" baseline="0" dirty="0" smtClean="0"/>
              <a:t> </a:t>
            </a:r>
            <a:r>
              <a:rPr lang="nl-NL" baseline="0" dirty="0" err="1" smtClean="0"/>
              <a:t>and</a:t>
            </a:r>
            <a:r>
              <a:rPr lang="nl-NL" baseline="0" dirty="0" smtClean="0"/>
              <a:t> </a:t>
            </a:r>
            <a:r>
              <a:rPr lang="nl-NL" baseline="0" dirty="0" err="1" smtClean="0"/>
              <a:t>need</a:t>
            </a:r>
            <a:r>
              <a:rPr lang="nl-NL" baseline="0" dirty="0" smtClean="0"/>
              <a:t> </a:t>
            </a:r>
            <a:r>
              <a:rPr lang="nl-NL" baseline="0" dirty="0" err="1" smtClean="0"/>
              <a:t>to</a:t>
            </a:r>
            <a:r>
              <a:rPr lang="nl-NL" baseline="0" dirty="0" smtClean="0"/>
              <a:t> </a:t>
            </a:r>
            <a:r>
              <a:rPr lang="nl-NL" baseline="0" dirty="0" err="1" smtClean="0"/>
              <a:t>be</a:t>
            </a:r>
            <a:r>
              <a:rPr lang="nl-NL" baseline="0" dirty="0" smtClean="0"/>
              <a:t> </a:t>
            </a:r>
            <a:r>
              <a:rPr lang="nl-NL" baseline="0" dirty="0" err="1" smtClean="0"/>
              <a:t>monetized</a:t>
            </a:r>
            <a:r>
              <a:rPr lang="nl-NL" baseline="0" dirty="0" smtClean="0"/>
              <a:t> on</a:t>
            </a:r>
          </a:p>
          <a:p>
            <a:r>
              <a:rPr lang="nl-NL" baseline="0" dirty="0" smtClean="0"/>
              <a:t>Bad </a:t>
            </a:r>
            <a:r>
              <a:rPr lang="nl-NL" baseline="0" dirty="0" err="1" smtClean="0"/>
              <a:t>ideas</a:t>
            </a:r>
            <a:r>
              <a:rPr lang="nl-NL" baseline="0" dirty="0" smtClean="0"/>
              <a:t> are </a:t>
            </a:r>
            <a:r>
              <a:rPr lang="nl-NL" baseline="0" dirty="0" err="1" smtClean="0"/>
              <a:t>also</a:t>
            </a:r>
            <a:r>
              <a:rPr lang="nl-NL" baseline="0" dirty="0" smtClean="0"/>
              <a:t> </a:t>
            </a:r>
            <a:r>
              <a:rPr lang="nl-NL" baseline="0" dirty="0" err="1" smtClean="0"/>
              <a:t>awesome</a:t>
            </a:r>
            <a:r>
              <a:rPr lang="nl-NL" baseline="0" dirty="0" smtClean="0"/>
              <a:t>! </a:t>
            </a:r>
          </a:p>
          <a:p>
            <a:r>
              <a:rPr lang="nl-NL" baseline="0" dirty="0" smtClean="0"/>
              <a:t>For </a:t>
            </a:r>
            <a:r>
              <a:rPr lang="nl-NL" baseline="0" dirty="0" err="1" smtClean="0"/>
              <a:t>both</a:t>
            </a:r>
            <a:r>
              <a:rPr lang="nl-NL" baseline="0" dirty="0" smtClean="0"/>
              <a:t> </a:t>
            </a:r>
            <a:r>
              <a:rPr lang="nl-NL" baseline="0" dirty="0" err="1" smtClean="0"/>
              <a:t>ideas</a:t>
            </a:r>
            <a:r>
              <a:rPr lang="nl-NL" baseline="0" dirty="0" smtClean="0"/>
              <a:t> we have </a:t>
            </a:r>
            <a:r>
              <a:rPr lang="nl-NL" baseline="0" dirty="0" err="1" smtClean="0"/>
              <a:t>came</a:t>
            </a:r>
            <a:r>
              <a:rPr lang="nl-NL" baseline="0" dirty="0" smtClean="0"/>
              <a:t> up </a:t>
            </a:r>
            <a:r>
              <a:rPr lang="nl-NL" baseline="0" dirty="0" err="1" smtClean="0"/>
              <a:t>with</a:t>
            </a:r>
            <a:r>
              <a:rPr lang="nl-NL" baseline="0" dirty="0" smtClean="0"/>
              <a:t> </a:t>
            </a:r>
            <a:r>
              <a:rPr lang="nl-NL" baseline="0" dirty="0" err="1" smtClean="0"/>
              <a:t>sparked</a:t>
            </a:r>
            <a:endParaRPr lang="nl-NL" dirty="0" smtClean="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2</a:t>
            </a:fld>
            <a:endParaRPr lang="nl-NL"/>
          </a:p>
        </p:txBody>
      </p:sp>
    </p:spTree>
    <p:extLst>
      <p:ext uri="{BB962C8B-B14F-4D97-AF65-F5344CB8AC3E}">
        <p14:creationId xmlns:p14="http://schemas.microsoft.com/office/powerpoint/2010/main" val="3461710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22</a:t>
            </a:fld>
            <a:endParaRPr lang="nl-NL"/>
          </a:p>
        </p:txBody>
      </p:sp>
    </p:spTree>
    <p:extLst>
      <p:ext uri="{BB962C8B-B14F-4D97-AF65-F5344CB8AC3E}">
        <p14:creationId xmlns:p14="http://schemas.microsoft.com/office/powerpoint/2010/main" val="408309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 Use the example of Angry Birds.. A great Idea can be a complete failure, and a seemingly bad or simple idea can make it too the top charts.. -- Flying birds knocking out green alien pigs?? </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5</a:t>
            </a:fld>
            <a:endParaRPr lang="nl-NL"/>
          </a:p>
        </p:txBody>
      </p:sp>
    </p:spTree>
    <p:extLst>
      <p:ext uri="{BB962C8B-B14F-4D97-AF65-F5344CB8AC3E}">
        <p14:creationId xmlns:p14="http://schemas.microsoft.com/office/powerpoint/2010/main" val="408309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smtClean="0"/>
              <a:t>- So only getting the idea funded is weird, you need a piece of execution to this! Therefore it makes sense.. </a:t>
            </a:r>
          </a:p>
          <a:p>
            <a:pPr marL="171450" indent="-171450">
              <a:buFontTx/>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This is exactly why it can be hard to find outside funding for app development. Without a rock solid business plan and/or prior development experience to reference, finding people to fund an idea alone isn't going to be easy. </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6</a:t>
            </a:fld>
            <a:endParaRPr lang="nl-NL"/>
          </a:p>
        </p:txBody>
      </p:sp>
    </p:spTree>
    <p:extLst>
      <p:ext uri="{BB962C8B-B14F-4D97-AF65-F5344CB8AC3E}">
        <p14:creationId xmlns:p14="http://schemas.microsoft.com/office/powerpoint/2010/main" val="408309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For</a:t>
            </a:r>
            <a:r>
              <a:rPr lang="nl-NL" baseline="0" dirty="0" smtClean="0"/>
              <a:t> </a:t>
            </a:r>
            <a:r>
              <a:rPr lang="nl-NL" baseline="0" dirty="0" err="1" smtClean="0"/>
              <a:t>both</a:t>
            </a:r>
            <a:r>
              <a:rPr lang="nl-NL" baseline="0" dirty="0" smtClean="0"/>
              <a:t> </a:t>
            </a:r>
            <a:r>
              <a:rPr lang="nl-NL" baseline="0" dirty="0" err="1" smtClean="0"/>
              <a:t>good</a:t>
            </a:r>
            <a:r>
              <a:rPr lang="nl-NL" baseline="0" dirty="0" smtClean="0"/>
              <a:t> </a:t>
            </a:r>
            <a:r>
              <a:rPr lang="nl-NL" baseline="0" dirty="0" err="1" smtClean="0"/>
              <a:t>and</a:t>
            </a:r>
            <a:r>
              <a:rPr lang="nl-NL" baseline="0" dirty="0" smtClean="0"/>
              <a:t> bad </a:t>
            </a:r>
            <a:r>
              <a:rPr lang="nl-NL" baseline="0" dirty="0" err="1" smtClean="0"/>
              <a:t>ideas</a:t>
            </a:r>
            <a:r>
              <a:rPr lang="nl-NL" baseline="0" dirty="0" smtClean="0"/>
              <a:t>, we </a:t>
            </a:r>
            <a:r>
              <a:rPr lang="nl-NL" baseline="0" dirty="0" err="1" smtClean="0"/>
              <a:t>came</a:t>
            </a:r>
            <a:r>
              <a:rPr lang="nl-NL" baseline="0" dirty="0" smtClean="0"/>
              <a:t> up </a:t>
            </a:r>
            <a:r>
              <a:rPr lang="nl-NL" baseline="0" dirty="0" err="1" smtClean="0"/>
              <a:t>with</a:t>
            </a:r>
            <a:r>
              <a:rPr lang="nl-NL" baseline="0" dirty="0" smtClean="0"/>
              <a:t> the </a:t>
            </a:r>
            <a:r>
              <a:rPr lang="nl-NL" baseline="0" dirty="0" err="1" smtClean="0"/>
              <a:t>following</a:t>
            </a:r>
            <a:r>
              <a:rPr lang="nl-NL" baseline="0" dirty="0" smtClean="0"/>
              <a:t> </a:t>
            </a:r>
            <a:r>
              <a:rPr lang="nl-NL" baseline="0" dirty="0" err="1" smtClean="0"/>
              <a:t>application</a:t>
            </a:r>
            <a:r>
              <a:rPr lang="nl-NL" baseline="0" dirty="0" smtClean="0"/>
              <a:t>.</a:t>
            </a:r>
          </a:p>
          <a:p>
            <a:endParaRPr lang="nl-NL" baseline="0" dirty="0" smtClean="0"/>
          </a:p>
          <a:p>
            <a:r>
              <a:rPr lang="en-US" dirty="0" smtClean="0"/>
              <a:t>Ideas alone will not make a successful app. App success is all about execution. A great idea can be a complete failure, and a seemingly bad or simple idea can make it too the top charts.</a:t>
            </a:r>
          </a:p>
          <a:p>
            <a:endParaRPr lang="en-US" dirty="0" smtClean="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7</a:t>
            </a:fld>
            <a:endParaRPr lang="nl-NL"/>
          </a:p>
        </p:txBody>
      </p:sp>
    </p:spTree>
    <p:extLst>
      <p:ext uri="{BB962C8B-B14F-4D97-AF65-F5344CB8AC3E}">
        <p14:creationId xmlns:p14="http://schemas.microsoft.com/office/powerpoint/2010/main" val="349732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8</a:t>
            </a:fld>
            <a:endParaRPr lang="nl-NL"/>
          </a:p>
        </p:txBody>
      </p:sp>
    </p:spTree>
    <p:extLst>
      <p:ext uri="{BB962C8B-B14F-4D97-AF65-F5344CB8AC3E}">
        <p14:creationId xmlns:p14="http://schemas.microsoft.com/office/powerpoint/2010/main" val="346171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It</a:t>
            </a:r>
            <a:r>
              <a:rPr lang="nl-NL" baseline="0" dirty="0" smtClean="0"/>
              <a:t> is important </a:t>
            </a:r>
            <a:r>
              <a:rPr lang="nl-NL" baseline="0" dirty="0" err="1" smtClean="0"/>
              <a:t>to</a:t>
            </a:r>
            <a:r>
              <a:rPr lang="nl-NL" baseline="0" dirty="0" smtClean="0"/>
              <a:t> </a:t>
            </a:r>
            <a:r>
              <a:rPr lang="nl-NL" baseline="0" dirty="0" err="1" smtClean="0"/>
              <a:t>understand</a:t>
            </a:r>
            <a:r>
              <a:rPr lang="nl-NL" baseline="0" dirty="0" smtClean="0"/>
              <a:t> the context in </a:t>
            </a:r>
            <a:r>
              <a:rPr lang="nl-NL" baseline="0" dirty="0" err="1" smtClean="0"/>
              <a:t>which</a:t>
            </a:r>
            <a:r>
              <a:rPr lang="nl-NL" baseline="0" dirty="0" smtClean="0"/>
              <a:t> we are </a:t>
            </a:r>
            <a:r>
              <a:rPr lang="nl-NL" baseline="0" dirty="0" err="1" smtClean="0"/>
              <a:t>trying</a:t>
            </a:r>
            <a:r>
              <a:rPr lang="nl-NL" baseline="0" dirty="0" smtClean="0"/>
              <a:t> </a:t>
            </a:r>
            <a:r>
              <a:rPr lang="nl-NL" baseline="0" dirty="0" err="1" smtClean="0"/>
              <a:t>to</a:t>
            </a:r>
            <a:r>
              <a:rPr lang="nl-NL" baseline="0" dirty="0" smtClean="0"/>
              <a:t> </a:t>
            </a:r>
            <a:r>
              <a:rPr lang="nl-NL" baseline="0" dirty="0" err="1" smtClean="0"/>
              <a:t>operate</a:t>
            </a:r>
            <a:r>
              <a:rPr lang="nl-NL" baseline="0" dirty="0" smtClean="0"/>
              <a:t> </a:t>
            </a:r>
            <a:r>
              <a:rPr lang="nl-NL" baseline="0" dirty="0" err="1" smtClean="0"/>
              <a:t>and</a:t>
            </a:r>
            <a:r>
              <a:rPr lang="nl-NL" baseline="0" dirty="0" smtClean="0"/>
              <a:t> in </a:t>
            </a:r>
            <a:r>
              <a:rPr lang="nl-NL" baseline="0" dirty="0" err="1" smtClean="0"/>
              <a:t>which</a:t>
            </a:r>
            <a:r>
              <a:rPr lang="nl-NL" baseline="0" dirty="0" smtClean="0"/>
              <a:t> way we have </a:t>
            </a:r>
            <a:r>
              <a:rPr lang="nl-NL" baseline="0" dirty="0" err="1" smtClean="0"/>
              <a:t>to</a:t>
            </a:r>
            <a:r>
              <a:rPr lang="nl-NL" baseline="0" dirty="0" smtClean="0"/>
              <a:t> </a:t>
            </a:r>
            <a:r>
              <a:rPr lang="nl-NL" baseline="0" dirty="0" err="1" smtClean="0"/>
              <a:t>adjust</a:t>
            </a:r>
            <a:r>
              <a:rPr lang="nl-NL" baseline="0" dirty="0" smtClean="0"/>
              <a:t> </a:t>
            </a:r>
            <a:r>
              <a:rPr lang="nl-NL" baseline="0" dirty="0" err="1" smtClean="0"/>
              <a:t>ourselves</a:t>
            </a:r>
            <a:r>
              <a:rPr lang="nl-NL" baseline="0" dirty="0" smtClean="0"/>
              <a:t>. </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9</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Kickstarter &amp; </a:t>
            </a:r>
            <a:r>
              <a:rPr lang="nl-NL" dirty="0" err="1" smtClean="0"/>
              <a:t>Indiegogo</a:t>
            </a:r>
            <a:r>
              <a:rPr lang="nl-NL" dirty="0" smtClean="0"/>
              <a:t>; </a:t>
            </a:r>
            <a:r>
              <a:rPr lang="nl-NL" dirty="0" err="1" smtClean="0"/>
              <a:t>AppBackr</a:t>
            </a:r>
            <a:r>
              <a:rPr lang="nl-NL" dirty="0" smtClean="0"/>
              <a:t> </a:t>
            </a:r>
            <a:r>
              <a:rPr lang="nl-NL" dirty="0" err="1" smtClean="0"/>
              <a:t>and</a:t>
            </a:r>
            <a:r>
              <a:rPr lang="nl-NL" dirty="0" smtClean="0"/>
              <a:t> </a:t>
            </a:r>
            <a:r>
              <a:rPr lang="nl-NL" dirty="0" err="1" smtClean="0"/>
              <a:t>AppStori</a:t>
            </a:r>
            <a:r>
              <a:rPr lang="nl-NL" dirty="0" smtClean="0"/>
              <a:t>. </a:t>
            </a:r>
          </a:p>
          <a:p>
            <a:endParaRPr lang="nl-NL" dirty="0" smtClean="0"/>
          </a:p>
          <a:p>
            <a:r>
              <a:rPr lang="en-US" dirty="0" smtClean="0"/>
              <a:t>Stated is: The </a:t>
            </a:r>
            <a:r>
              <a:rPr lang="en-US" dirty="0" err="1" smtClean="0"/>
              <a:t>iOS</a:t>
            </a:r>
            <a:r>
              <a:rPr lang="en-US" dirty="0" smtClean="0"/>
              <a:t> App Store distributed $10 billion to developers in 2014, which is just about as much as Hollywood earned off U.S. box revenues the same year. </a:t>
            </a:r>
          </a:p>
          <a:p>
            <a:endParaRPr lang="en-US" dirty="0" smtClean="0"/>
          </a:p>
          <a:p>
            <a:r>
              <a:rPr lang="en-US" dirty="0" smtClean="0"/>
              <a:t>Although the totals for U.S. Box Office are not the complete Hollywood revenues picture, Apple's App Store billings is not the complete App revenue picture either. The Apps economy includes Android and ads and services businesses and custom development. Including all revenues, apps are still likely to be bigger than Hollywood. </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10</a:t>
            </a:fld>
            <a:endParaRPr lang="nl-NL"/>
          </a:p>
        </p:txBody>
      </p:sp>
    </p:spTree>
    <p:extLst>
      <p:ext uri="{BB962C8B-B14F-4D97-AF65-F5344CB8AC3E}">
        <p14:creationId xmlns:p14="http://schemas.microsoft.com/office/powerpoint/2010/main" val="893798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Kind off </a:t>
            </a:r>
            <a:r>
              <a:rPr lang="nl-NL" dirty="0" err="1" smtClean="0"/>
              <a:t>to</a:t>
            </a:r>
            <a:r>
              <a:rPr lang="nl-NL" baseline="0" dirty="0" smtClean="0"/>
              <a:t> </a:t>
            </a:r>
            <a:r>
              <a:rPr lang="nl-NL" baseline="0" dirty="0" err="1" smtClean="0"/>
              <a:t>answer</a:t>
            </a:r>
            <a:r>
              <a:rPr lang="nl-NL" baseline="0" dirty="0" smtClean="0"/>
              <a:t> these </a:t>
            </a:r>
            <a:r>
              <a:rPr lang="nl-NL" baseline="0" dirty="0" err="1" smtClean="0"/>
              <a:t>questions</a:t>
            </a:r>
            <a:r>
              <a:rPr lang="nl-NL" baseline="0" dirty="0" smtClean="0"/>
              <a:t> a bit </a:t>
            </a:r>
            <a:r>
              <a:rPr lang="nl-NL" baseline="0" dirty="0" err="1" smtClean="0"/>
              <a:t>during</a:t>
            </a:r>
            <a:r>
              <a:rPr lang="nl-NL" baseline="0" dirty="0" smtClean="0"/>
              <a:t> the </a:t>
            </a:r>
            <a:r>
              <a:rPr lang="nl-NL" baseline="0" dirty="0" err="1" smtClean="0"/>
              <a:t>presentation</a:t>
            </a:r>
            <a:r>
              <a:rPr lang="nl-NL" baseline="0" dirty="0" smtClean="0"/>
              <a:t> right?</a:t>
            </a:r>
            <a:endParaRPr lang="nl-NL" dirty="0"/>
          </a:p>
        </p:txBody>
      </p:sp>
      <p:sp>
        <p:nvSpPr>
          <p:cNvPr id="4" name="Tijdelijke aanduiding voor dianummer 3"/>
          <p:cNvSpPr>
            <a:spLocks noGrp="1"/>
          </p:cNvSpPr>
          <p:nvPr>
            <p:ph type="sldNum" sz="quarter" idx="10"/>
          </p:nvPr>
        </p:nvSpPr>
        <p:spPr/>
        <p:txBody>
          <a:bodyPr/>
          <a:lstStyle/>
          <a:p>
            <a:fld id="{18CC5670-0844-4882-9888-F9CFF858D73A}" type="slidenum">
              <a:rPr lang="nl-NL" smtClean="0"/>
              <a:t>11</a:t>
            </a:fld>
            <a:endParaRPr lang="nl-NL"/>
          </a:p>
        </p:txBody>
      </p:sp>
    </p:spTree>
    <p:extLst>
      <p:ext uri="{BB962C8B-B14F-4D97-AF65-F5344CB8AC3E}">
        <p14:creationId xmlns:p14="http://schemas.microsoft.com/office/powerpoint/2010/main" val="8937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406989E1-8506-4E12-ABD5-117A219FE7DD}" type="datetime1">
              <a:rPr lang="nl-NL" smtClean="0"/>
              <a:t>5-4-2015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285198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C7130A8-E92A-4C41-BF81-9AE390E4B7AD}" type="datetime1">
              <a:rPr lang="nl-NL" smtClean="0"/>
              <a:t>5-4-2015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194170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186D8CF9-297E-4B6C-9AED-E6B4BF0AA9C8}" type="datetime1">
              <a:rPr lang="nl-NL" smtClean="0"/>
              <a:t>5-4-2015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320137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5185AA70-414E-4C0B-9DAC-6031CF531D2D}" type="datetime1">
              <a:rPr lang="nl-NL" smtClean="0"/>
              <a:t>5-4-2015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2100105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842409A8-6994-40EB-BB62-268598F962AF}" type="datetime1">
              <a:rPr lang="nl-NL" smtClean="0"/>
              <a:t>5-4-2015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403656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FFFE033-59C5-4CD9-9D7C-6610EAD4A9A9}" type="datetime1">
              <a:rPr lang="nl-NL" smtClean="0"/>
              <a:t>5-4-2015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336844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22D60114-382D-475E-A3BD-0864CF950072}" type="datetime1">
              <a:rPr lang="nl-NL" smtClean="0"/>
              <a:t>5-4-2015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392518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45694B5-32CB-4A7D-9FE9-67A088738B3E}" type="datetime1">
              <a:rPr lang="nl-NL" smtClean="0"/>
              <a:t>5-4-2015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257142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5AE2BD7-AA04-439F-8B95-1B15A6724E90}" type="datetime1">
              <a:rPr lang="nl-NL" smtClean="0"/>
              <a:t>5-4-2015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16038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2DE44E1-0D90-4357-9F19-294121EB60B1}" type="datetime1">
              <a:rPr lang="nl-NL" smtClean="0"/>
              <a:t>5-4-2015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154843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0D6CCBE-E463-43AE-95E1-8DD8D1AC8F79}" type="datetime1">
              <a:rPr lang="nl-NL" smtClean="0"/>
              <a:t>5-4-2015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A3B3523-1CB2-442C-82C3-F41C377C6D23}" type="slidenum">
              <a:rPr lang="nl-NL" smtClean="0"/>
              <a:t>‹nr.›</a:t>
            </a:fld>
            <a:endParaRPr lang="nl-NL"/>
          </a:p>
        </p:txBody>
      </p:sp>
    </p:spTree>
    <p:extLst>
      <p:ext uri="{BB962C8B-B14F-4D97-AF65-F5344CB8AC3E}">
        <p14:creationId xmlns:p14="http://schemas.microsoft.com/office/powerpoint/2010/main" val="326605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CA691-073F-4233-83E2-328F4160F0F5}" type="datetime1">
              <a:rPr lang="nl-NL" smtClean="0"/>
              <a:t>5-4-2015</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3523-1CB2-442C-82C3-F41C377C6D23}" type="slidenum">
              <a:rPr lang="nl-NL" smtClean="0"/>
              <a:t>‹nr.›</a:t>
            </a:fld>
            <a:endParaRPr lang="nl-NL"/>
          </a:p>
        </p:txBody>
      </p:sp>
    </p:spTree>
    <p:extLst>
      <p:ext uri="{BB962C8B-B14F-4D97-AF65-F5344CB8AC3E}">
        <p14:creationId xmlns:p14="http://schemas.microsoft.com/office/powerpoint/2010/main" val="45284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074"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671118"/>
            <a:ext cx="8629550" cy="8063968"/>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dianummer 1"/>
          <p:cNvSpPr>
            <a:spLocks noGrp="1"/>
          </p:cNvSpPr>
          <p:nvPr>
            <p:ph type="sldNum" sz="quarter" idx="12"/>
          </p:nvPr>
        </p:nvSpPr>
        <p:spPr/>
        <p:txBody>
          <a:bodyPr/>
          <a:lstStyle/>
          <a:p>
            <a:fld id="{8A3B3523-1CB2-442C-82C3-F41C377C6D23}" type="slidenum">
              <a:rPr lang="nl-NL" smtClean="0"/>
              <a:t>1</a:t>
            </a:fld>
            <a:endParaRPr lang="nl-NL"/>
          </a:p>
        </p:txBody>
      </p:sp>
    </p:spTree>
    <p:extLst>
      <p:ext uri="{BB962C8B-B14F-4D97-AF65-F5344CB8AC3E}">
        <p14:creationId xmlns:p14="http://schemas.microsoft.com/office/powerpoint/2010/main" val="4183574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10</a:t>
            </a:fld>
            <a:endParaRPr lang="nl-NL"/>
          </a:p>
        </p:txBody>
      </p:sp>
      <p:sp>
        <p:nvSpPr>
          <p:cNvPr id="5" name="Rechthoek 4"/>
          <p:cNvSpPr/>
          <p:nvPr/>
        </p:nvSpPr>
        <p:spPr>
          <a:xfrm>
            <a:off x="0" y="32048"/>
            <a:ext cx="2430761" cy="584775"/>
          </a:xfrm>
          <a:prstGeom prst="rect">
            <a:avLst/>
          </a:prstGeom>
        </p:spPr>
        <p:txBody>
          <a:bodyPr wrap="square">
            <a:spAutoFit/>
          </a:bodyPr>
          <a:lstStyle/>
          <a:p>
            <a:pPr algn="ctr"/>
            <a:r>
              <a:rPr lang="nl-NL" sz="3200" b="1" u="sng" dirty="0" smtClean="0">
                <a:solidFill>
                  <a:schemeClr val="bg1">
                    <a:lumMod val="95000"/>
                  </a:schemeClr>
                </a:solidFill>
                <a:cs typeface="Helvetica" pitchFamily="34" charset="0"/>
              </a:rPr>
              <a:t>The Market</a:t>
            </a:r>
            <a:endParaRPr lang="nl-NL" sz="3200" b="1" u="sng" dirty="0">
              <a:solidFill>
                <a:schemeClr val="bg1">
                  <a:lumMod val="95000"/>
                </a:schemeClr>
              </a:solidFill>
              <a:cs typeface="Helvetica" pitchFamily="34" charset="0"/>
            </a:endParaRPr>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95536" y="1412776"/>
            <a:ext cx="8748464" cy="3170099"/>
          </a:xfrm>
          <a:prstGeom prst="rect">
            <a:avLst/>
          </a:prstGeom>
          <a:noFill/>
        </p:spPr>
        <p:txBody>
          <a:bodyPr wrap="square" rtlCol="0">
            <a:spAutoFit/>
          </a:bodyPr>
          <a:lstStyle/>
          <a:p>
            <a:r>
              <a:rPr lang="nl-NL" sz="5000" dirty="0" smtClean="0">
                <a:solidFill>
                  <a:schemeClr val="bg1"/>
                </a:solidFill>
              </a:rPr>
              <a:t>“The </a:t>
            </a:r>
            <a:r>
              <a:rPr lang="nl-NL" sz="5000" dirty="0" err="1" smtClean="0">
                <a:solidFill>
                  <a:schemeClr val="bg1"/>
                </a:solidFill>
              </a:rPr>
              <a:t>App</a:t>
            </a:r>
            <a:r>
              <a:rPr lang="nl-NL" sz="5000" dirty="0" smtClean="0">
                <a:solidFill>
                  <a:schemeClr val="bg1"/>
                </a:solidFill>
              </a:rPr>
              <a:t> </a:t>
            </a:r>
            <a:r>
              <a:rPr lang="nl-NL" sz="5000" dirty="0" err="1" smtClean="0">
                <a:solidFill>
                  <a:schemeClr val="bg1"/>
                </a:solidFill>
              </a:rPr>
              <a:t>economy</a:t>
            </a:r>
            <a:r>
              <a:rPr lang="nl-NL" sz="5000" dirty="0" smtClean="0">
                <a:solidFill>
                  <a:schemeClr val="bg1"/>
                </a:solidFill>
              </a:rPr>
              <a:t> is </a:t>
            </a:r>
            <a:r>
              <a:rPr lang="nl-NL" sz="5000" dirty="0" err="1" smtClean="0">
                <a:solidFill>
                  <a:schemeClr val="bg1"/>
                </a:solidFill>
              </a:rPr>
              <a:t>Now</a:t>
            </a:r>
            <a:r>
              <a:rPr lang="nl-NL" sz="5000" dirty="0" smtClean="0">
                <a:solidFill>
                  <a:schemeClr val="bg1"/>
                </a:solidFill>
              </a:rPr>
              <a:t> ‘</a:t>
            </a:r>
            <a:r>
              <a:rPr lang="nl-NL" sz="5000" dirty="0" err="1" smtClean="0">
                <a:solidFill>
                  <a:schemeClr val="bg1"/>
                </a:solidFill>
              </a:rPr>
              <a:t>Bigger</a:t>
            </a:r>
            <a:r>
              <a:rPr lang="nl-NL" sz="5000" dirty="0" smtClean="0">
                <a:solidFill>
                  <a:schemeClr val="bg1"/>
                </a:solidFill>
              </a:rPr>
              <a:t> </a:t>
            </a:r>
            <a:r>
              <a:rPr lang="nl-NL" sz="5000" dirty="0" err="1" smtClean="0">
                <a:solidFill>
                  <a:schemeClr val="bg1"/>
                </a:solidFill>
              </a:rPr>
              <a:t>than</a:t>
            </a:r>
            <a:r>
              <a:rPr lang="nl-NL" sz="5000" dirty="0" smtClean="0">
                <a:solidFill>
                  <a:schemeClr val="bg1"/>
                </a:solidFill>
              </a:rPr>
              <a:t> Hollywood’” –</a:t>
            </a:r>
          </a:p>
          <a:p>
            <a:r>
              <a:rPr lang="nl-NL" sz="5000" dirty="0" smtClean="0">
                <a:solidFill>
                  <a:schemeClr val="bg1"/>
                </a:solidFill>
              </a:rPr>
              <a:t>the </a:t>
            </a:r>
            <a:r>
              <a:rPr lang="nl-NL" sz="5000" dirty="0" err="1" smtClean="0">
                <a:solidFill>
                  <a:schemeClr val="bg1"/>
                </a:solidFill>
              </a:rPr>
              <a:t>Atlantic</a:t>
            </a:r>
            <a:endParaRPr lang="nl-NL" sz="5000" dirty="0" smtClean="0">
              <a:solidFill>
                <a:schemeClr val="bg1"/>
              </a:solidFill>
            </a:endParaRPr>
          </a:p>
          <a:p>
            <a:endParaRPr lang="nl-NL" sz="5000" dirty="0">
              <a:solidFill>
                <a:schemeClr val="bg1"/>
              </a:solidFill>
            </a:endParaRPr>
          </a:p>
        </p:txBody>
      </p:sp>
    </p:spTree>
    <p:extLst>
      <p:ext uri="{BB962C8B-B14F-4D97-AF65-F5344CB8AC3E}">
        <p14:creationId xmlns:p14="http://schemas.microsoft.com/office/powerpoint/2010/main" val="1691145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11</a:t>
            </a:fld>
            <a:endParaRPr lang="nl-NL"/>
          </a:p>
        </p:txBody>
      </p:sp>
      <p:sp>
        <p:nvSpPr>
          <p:cNvPr id="5" name="Rechthoek 4"/>
          <p:cNvSpPr/>
          <p:nvPr/>
        </p:nvSpPr>
        <p:spPr>
          <a:xfrm>
            <a:off x="0" y="32048"/>
            <a:ext cx="2430761" cy="584775"/>
          </a:xfrm>
          <a:prstGeom prst="rect">
            <a:avLst/>
          </a:prstGeom>
        </p:spPr>
        <p:txBody>
          <a:bodyPr wrap="square">
            <a:spAutoFit/>
          </a:bodyPr>
          <a:lstStyle/>
          <a:p>
            <a:pPr algn="ctr"/>
            <a:r>
              <a:rPr lang="nl-NL" sz="3200" b="1" u="sng" dirty="0" smtClean="0">
                <a:solidFill>
                  <a:schemeClr val="bg1">
                    <a:lumMod val="95000"/>
                  </a:schemeClr>
                </a:solidFill>
                <a:cs typeface="Helvetica" pitchFamily="34" charset="0"/>
              </a:rPr>
              <a:t>The Market</a:t>
            </a:r>
            <a:endParaRPr lang="nl-NL" sz="3200" b="1" u="sng" dirty="0">
              <a:solidFill>
                <a:schemeClr val="bg1">
                  <a:lumMod val="95000"/>
                </a:schemeClr>
              </a:solidFill>
              <a:cs typeface="Helvetica" pitchFamily="34" charset="0"/>
            </a:endParaRPr>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95536" y="1412776"/>
            <a:ext cx="8748464" cy="3139321"/>
          </a:xfrm>
          <a:prstGeom prst="rect">
            <a:avLst/>
          </a:prstGeom>
          <a:noFill/>
        </p:spPr>
        <p:txBody>
          <a:bodyPr wrap="square" rtlCol="0">
            <a:spAutoFit/>
          </a:bodyPr>
          <a:lstStyle/>
          <a:p>
            <a:r>
              <a:rPr lang="nl-NL" sz="6600" dirty="0" smtClean="0">
                <a:solidFill>
                  <a:schemeClr val="bg1"/>
                </a:solidFill>
              </a:rPr>
              <a:t>Is </a:t>
            </a:r>
            <a:r>
              <a:rPr lang="nl-NL" sz="6600" dirty="0" err="1" smtClean="0">
                <a:solidFill>
                  <a:schemeClr val="bg1"/>
                </a:solidFill>
              </a:rPr>
              <a:t>finding</a:t>
            </a:r>
            <a:r>
              <a:rPr lang="nl-NL" sz="6600" dirty="0" smtClean="0">
                <a:solidFill>
                  <a:schemeClr val="bg1"/>
                </a:solidFill>
              </a:rPr>
              <a:t> investments </a:t>
            </a:r>
            <a:r>
              <a:rPr lang="nl-NL" sz="6600" dirty="0" err="1" smtClean="0">
                <a:solidFill>
                  <a:schemeClr val="bg1"/>
                </a:solidFill>
              </a:rPr>
              <a:t>that</a:t>
            </a:r>
            <a:r>
              <a:rPr lang="nl-NL" sz="6600" dirty="0" smtClean="0">
                <a:solidFill>
                  <a:schemeClr val="bg1"/>
                </a:solidFill>
              </a:rPr>
              <a:t> easy? </a:t>
            </a:r>
          </a:p>
          <a:p>
            <a:endParaRPr lang="nl-NL" sz="6600" dirty="0">
              <a:solidFill>
                <a:schemeClr val="bg1"/>
              </a:solidFill>
            </a:endParaRPr>
          </a:p>
        </p:txBody>
      </p:sp>
    </p:spTree>
    <p:extLst>
      <p:ext uri="{BB962C8B-B14F-4D97-AF65-F5344CB8AC3E}">
        <p14:creationId xmlns:p14="http://schemas.microsoft.com/office/powerpoint/2010/main" val="1055742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12</a:t>
            </a:fld>
            <a:endParaRPr lang="nl-NL"/>
          </a:p>
        </p:txBody>
      </p:sp>
      <p:sp>
        <p:nvSpPr>
          <p:cNvPr id="5" name="Rechthoek 4"/>
          <p:cNvSpPr/>
          <p:nvPr/>
        </p:nvSpPr>
        <p:spPr>
          <a:xfrm>
            <a:off x="0" y="32048"/>
            <a:ext cx="2430761" cy="584775"/>
          </a:xfrm>
          <a:prstGeom prst="rect">
            <a:avLst/>
          </a:prstGeom>
        </p:spPr>
        <p:txBody>
          <a:bodyPr wrap="square">
            <a:spAutoFit/>
          </a:bodyPr>
          <a:lstStyle/>
          <a:p>
            <a:pPr algn="ctr"/>
            <a:r>
              <a:rPr lang="nl-NL" sz="3200" b="1" u="sng" dirty="0" smtClean="0">
                <a:solidFill>
                  <a:schemeClr val="bg1">
                    <a:lumMod val="95000"/>
                  </a:schemeClr>
                </a:solidFill>
                <a:cs typeface="Helvetica" pitchFamily="34" charset="0"/>
              </a:rPr>
              <a:t>The Market</a:t>
            </a:r>
            <a:endParaRPr lang="nl-NL" sz="3200" b="1" u="sng" dirty="0">
              <a:solidFill>
                <a:schemeClr val="bg1">
                  <a:lumMod val="95000"/>
                </a:schemeClr>
              </a:solidFill>
              <a:cs typeface="Helvetica" pitchFamily="34" charset="0"/>
            </a:endParaRPr>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71550" y="616823"/>
            <a:ext cx="8748464" cy="2123658"/>
          </a:xfrm>
          <a:prstGeom prst="rect">
            <a:avLst/>
          </a:prstGeom>
          <a:noFill/>
        </p:spPr>
        <p:txBody>
          <a:bodyPr wrap="square" rtlCol="0">
            <a:spAutoFit/>
          </a:bodyPr>
          <a:lstStyle/>
          <a:p>
            <a:r>
              <a:rPr lang="nl-NL" sz="6600" dirty="0" smtClean="0">
                <a:solidFill>
                  <a:schemeClr val="bg1"/>
                </a:solidFill>
              </a:rPr>
              <a:t>		No, but: </a:t>
            </a:r>
          </a:p>
          <a:p>
            <a:endParaRPr lang="nl-NL" sz="6600" dirty="0">
              <a:solidFill>
                <a:schemeClr val="bg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65" y="1651218"/>
            <a:ext cx="1969152" cy="2306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485" y="4210359"/>
            <a:ext cx="1953352" cy="233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1" y="1715960"/>
            <a:ext cx="1953352" cy="233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918" y="4245830"/>
            <a:ext cx="1920127" cy="233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7207" y="1715958"/>
            <a:ext cx="1926402" cy="233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21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13</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403648" y="2575223"/>
            <a:ext cx="6552728" cy="1200329"/>
          </a:xfrm>
          <a:prstGeom prst="rect">
            <a:avLst/>
          </a:prstGeom>
          <a:noFill/>
        </p:spPr>
        <p:txBody>
          <a:bodyPr wrap="square" rtlCol="0">
            <a:spAutoFit/>
          </a:bodyPr>
          <a:lstStyle/>
          <a:p>
            <a:r>
              <a:rPr lang="nl-NL" sz="7200" dirty="0" err="1" smtClean="0">
                <a:solidFill>
                  <a:schemeClr val="bg1"/>
                </a:solidFill>
              </a:rPr>
              <a:t>Implementation</a:t>
            </a:r>
            <a:endParaRPr lang="nl-NL" sz="7200" dirty="0">
              <a:solidFill>
                <a:schemeClr val="bg1"/>
              </a:solidFill>
            </a:endParaRPr>
          </a:p>
        </p:txBody>
      </p:sp>
    </p:spTree>
    <p:extLst>
      <p:ext uri="{BB962C8B-B14F-4D97-AF65-F5344CB8AC3E}">
        <p14:creationId xmlns:p14="http://schemas.microsoft.com/office/powerpoint/2010/main" val="59117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14</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403648" y="2575223"/>
            <a:ext cx="6552728" cy="1200329"/>
          </a:xfrm>
          <a:prstGeom prst="rect">
            <a:avLst/>
          </a:prstGeom>
          <a:noFill/>
        </p:spPr>
        <p:txBody>
          <a:bodyPr wrap="square" rtlCol="0">
            <a:spAutoFit/>
          </a:bodyPr>
          <a:lstStyle/>
          <a:p>
            <a:r>
              <a:rPr lang="nl-NL" sz="7200" dirty="0" err="1" smtClean="0">
                <a:solidFill>
                  <a:schemeClr val="bg1"/>
                </a:solidFill>
              </a:rPr>
              <a:t>Crowdsourcing</a:t>
            </a:r>
            <a:endParaRPr lang="nl-NL" sz="7200" dirty="0">
              <a:solidFill>
                <a:schemeClr val="bg1"/>
              </a:solidFill>
            </a:endParaRPr>
          </a:p>
        </p:txBody>
      </p:sp>
      <p:sp>
        <p:nvSpPr>
          <p:cNvPr id="5" name="Rechthoek 4"/>
          <p:cNvSpPr/>
          <p:nvPr/>
        </p:nvSpPr>
        <p:spPr>
          <a:xfrm>
            <a:off x="0" y="32048"/>
            <a:ext cx="5940152"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a:t>
            </a:r>
            <a:r>
              <a:rPr lang="nl-NL" sz="3200" b="1" u="sng" dirty="0" err="1" smtClean="0">
                <a:solidFill>
                  <a:schemeClr val="bg1">
                    <a:lumMod val="95000"/>
                  </a:schemeClr>
                </a:solidFill>
                <a:cs typeface="Helvetica" pitchFamily="34" charset="0"/>
              </a:rPr>
              <a:t>Crowdsourcing</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755298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15</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47514" y="852945"/>
            <a:ext cx="8328942" cy="4462760"/>
          </a:xfrm>
          <a:prstGeom prst="rect">
            <a:avLst/>
          </a:prstGeom>
          <a:noFill/>
        </p:spPr>
        <p:txBody>
          <a:bodyPr wrap="square" rtlCol="0">
            <a:spAutoFit/>
          </a:bodyPr>
          <a:lstStyle/>
          <a:p>
            <a:r>
              <a:rPr lang="nl-NL" sz="3600" dirty="0" smtClean="0">
                <a:solidFill>
                  <a:schemeClr val="bg1"/>
                </a:solidFill>
              </a:rPr>
              <a:t>It </a:t>
            </a:r>
            <a:r>
              <a:rPr lang="nl-NL" sz="3600" dirty="0" err="1" smtClean="0">
                <a:solidFill>
                  <a:schemeClr val="bg1"/>
                </a:solidFill>
              </a:rPr>
              <a:t>makes</a:t>
            </a:r>
            <a:r>
              <a:rPr lang="nl-NL" sz="3600" dirty="0" smtClean="0">
                <a:solidFill>
                  <a:schemeClr val="bg1"/>
                </a:solidFill>
              </a:rPr>
              <a:t> sense </a:t>
            </a:r>
            <a:r>
              <a:rPr lang="nl-NL" sz="3600" dirty="0" err="1" smtClean="0">
                <a:solidFill>
                  <a:schemeClr val="bg1"/>
                </a:solidFill>
              </a:rPr>
              <a:t>to</a:t>
            </a:r>
            <a:r>
              <a:rPr lang="nl-NL" sz="3600" dirty="0" smtClean="0">
                <a:solidFill>
                  <a:schemeClr val="bg1"/>
                </a:solidFill>
              </a:rPr>
              <a:t> </a:t>
            </a:r>
            <a:r>
              <a:rPr lang="nl-NL" sz="3600" dirty="0" err="1" smtClean="0">
                <a:solidFill>
                  <a:schemeClr val="bg1"/>
                </a:solidFill>
              </a:rPr>
              <a:t>crowdsource</a:t>
            </a:r>
            <a:r>
              <a:rPr lang="nl-NL" sz="3600" dirty="0" smtClean="0">
                <a:solidFill>
                  <a:schemeClr val="bg1"/>
                </a:solidFill>
              </a:rPr>
              <a:t> </a:t>
            </a:r>
            <a:r>
              <a:rPr lang="nl-NL" sz="3600" dirty="0" err="1" smtClean="0">
                <a:solidFill>
                  <a:schemeClr val="bg1"/>
                </a:solidFill>
              </a:rPr>
              <a:t>ideas</a:t>
            </a:r>
            <a:r>
              <a:rPr lang="nl-NL" sz="3600" dirty="0" smtClean="0">
                <a:solidFill>
                  <a:schemeClr val="bg1"/>
                </a:solidFill>
              </a:rPr>
              <a:t>!</a:t>
            </a:r>
          </a:p>
          <a:p>
            <a:pPr marL="457200" indent="-457200">
              <a:buFont typeface="Arial" pitchFamily="34" charset="0"/>
              <a:buChar char="•"/>
            </a:pPr>
            <a:r>
              <a:rPr lang="nl-NL" sz="2400" dirty="0" err="1" smtClean="0">
                <a:solidFill>
                  <a:schemeClr val="bg1"/>
                </a:solidFill>
              </a:rPr>
              <a:t>Crowdsourcing</a:t>
            </a:r>
            <a:r>
              <a:rPr lang="nl-NL" sz="2400" dirty="0" smtClean="0">
                <a:solidFill>
                  <a:schemeClr val="bg1"/>
                </a:solidFill>
              </a:rPr>
              <a:t> </a:t>
            </a:r>
            <a:r>
              <a:rPr lang="nl-NL" sz="2400" dirty="0" err="1" smtClean="0">
                <a:solidFill>
                  <a:schemeClr val="bg1"/>
                </a:solidFill>
              </a:rPr>
              <a:t>process</a:t>
            </a:r>
            <a:r>
              <a:rPr lang="nl-NL" sz="2400" dirty="0" smtClean="0">
                <a:solidFill>
                  <a:schemeClr val="bg1"/>
                </a:solidFill>
              </a:rPr>
              <a:t> </a:t>
            </a:r>
            <a:r>
              <a:rPr lang="nl-NL" sz="2400" dirty="0" err="1" smtClean="0">
                <a:solidFill>
                  <a:schemeClr val="bg1"/>
                </a:solidFill>
              </a:rPr>
              <a:t>generated</a:t>
            </a:r>
            <a:r>
              <a:rPr lang="nl-NL" sz="2400" dirty="0" smtClean="0">
                <a:solidFill>
                  <a:schemeClr val="bg1"/>
                </a:solidFill>
              </a:rPr>
              <a:t> </a:t>
            </a:r>
            <a:r>
              <a:rPr lang="nl-NL" sz="2400" dirty="0" err="1" smtClean="0">
                <a:solidFill>
                  <a:schemeClr val="bg1"/>
                </a:solidFill>
              </a:rPr>
              <a:t>ideas</a:t>
            </a:r>
            <a:r>
              <a:rPr lang="nl-NL" sz="2400" dirty="0" smtClean="0">
                <a:solidFill>
                  <a:schemeClr val="bg1"/>
                </a:solidFill>
              </a:rPr>
              <a:t> </a:t>
            </a:r>
            <a:r>
              <a:rPr lang="nl-NL" sz="2400" dirty="0" err="1" smtClean="0">
                <a:solidFill>
                  <a:schemeClr val="bg1"/>
                </a:solidFill>
              </a:rPr>
              <a:t>that</a:t>
            </a:r>
            <a:r>
              <a:rPr lang="nl-NL" sz="2400" dirty="0" smtClean="0">
                <a:solidFill>
                  <a:schemeClr val="bg1"/>
                </a:solidFill>
              </a:rPr>
              <a:t> score </a:t>
            </a:r>
            <a:r>
              <a:rPr lang="nl-NL" sz="2400" dirty="0" err="1" smtClean="0">
                <a:solidFill>
                  <a:schemeClr val="bg1"/>
                </a:solidFill>
              </a:rPr>
              <a:t>significantly</a:t>
            </a:r>
            <a:r>
              <a:rPr lang="nl-NL" sz="2400" dirty="0" smtClean="0">
                <a:solidFill>
                  <a:schemeClr val="bg1"/>
                </a:solidFill>
              </a:rPr>
              <a:t> </a:t>
            </a:r>
            <a:r>
              <a:rPr lang="nl-NL" sz="2400" dirty="0" err="1" smtClean="0">
                <a:solidFill>
                  <a:schemeClr val="bg1"/>
                </a:solidFill>
              </a:rPr>
              <a:t>higher</a:t>
            </a:r>
            <a:r>
              <a:rPr lang="nl-NL" sz="2400" dirty="0" smtClean="0">
                <a:solidFill>
                  <a:schemeClr val="bg1"/>
                </a:solidFill>
              </a:rPr>
              <a:t> in </a:t>
            </a:r>
            <a:r>
              <a:rPr lang="nl-NL" sz="2400" dirty="0" err="1" smtClean="0">
                <a:solidFill>
                  <a:schemeClr val="bg1"/>
                </a:solidFill>
              </a:rPr>
              <a:t>terms</a:t>
            </a:r>
            <a:r>
              <a:rPr lang="nl-NL" sz="2400" dirty="0" smtClean="0">
                <a:solidFill>
                  <a:schemeClr val="bg1"/>
                </a:solidFill>
              </a:rPr>
              <a:t> of </a:t>
            </a:r>
            <a:r>
              <a:rPr lang="nl-NL" sz="2800" b="1" dirty="0" smtClean="0">
                <a:solidFill>
                  <a:schemeClr val="bg1"/>
                </a:solidFill>
              </a:rPr>
              <a:t>novelty</a:t>
            </a:r>
            <a:r>
              <a:rPr lang="nl-NL" sz="2400" b="1" dirty="0" smtClean="0">
                <a:solidFill>
                  <a:schemeClr val="bg1"/>
                </a:solidFill>
              </a:rPr>
              <a:t> </a:t>
            </a:r>
            <a:r>
              <a:rPr lang="nl-NL" sz="2400" dirty="0" err="1" smtClean="0">
                <a:solidFill>
                  <a:schemeClr val="bg1"/>
                </a:solidFill>
              </a:rPr>
              <a:t>and</a:t>
            </a:r>
            <a:r>
              <a:rPr lang="nl-NL" sz="2400" dirty="0" smtClean="0">
                <a:solidFill>
                  <a:schemeClr val="bg1"/>
                </a:solidFill>
              </a:rPr>
              <a:t> </a:t>
            </a:r>
            <a:r>
              <a:rPr lang="nl-NL" sz="2800" b="1" dirty="0" smtClean="0">
                <a:solidFill>
                  <a:schemeClr val="bg1"/>
                </a:solidFill>
              </a:rPr>
              <a:t>customer benefit</a:t>
            </a:r>
            <a:r>
              <a:rPr lang="nl-NL" sz="2800" dirty="0" smtClean="0">
                <a:solidFill>
                  <a:schemeClr val="bg1"/>
                </a:solidFill>
              </a:rPr>
              <a:t> </a:t>
            </a:r>
            <a:r>
              <a:rPr lang="nl-NL" sz="2400" dirty="0" err="1" smtClean="0">
                <a:solidFill>
                  <a:schemeClr val="bg1"/>
                </a:solidFill>
              </a:rPr>
              <a:t>and</a:t>
            </a:r>
            <a:r>
              <a:rPr lang="nl-NL" sz="2400" dirty="0" smtClean="0">
                <a:solidFill>
                  <a:schemeClr val="bg1"/>
                </a:solidFill>
              </a:rPr>
              <a:t> </a:t>
            </a:r>
            <a:r>
              <a:rPr lang="nl-NL" sz="2800" b="1" dirty="0" err="1" smtClean="0">
                <a:solidFill>
                  <a:schemeClr val="bg1"/>
                </a:solidFill>
              </a:rPr>
              <a:t>slightly</a:t>
            </a:r>
            <a:r>
              <a:rPr lang="nl-NL" sz="2800" b="1" dirty="0" smtClean="0">
                <a:solidFill>
                  <a:schemeClr val="bg1"/>
                </a:solidFill>
              </a:rPr>
              <a:t>  </a:t>
            </a:r>
            <a:r>
              <a:rPr lang="nl-NL" sz="2800" b="1" dirty="0" err="1" smtClean="0">
                <a:solidFill>
                  <a:schemeClr val="bg1"/>
                </a:solidFill>
              </a:rPr>
              <a:t>lower</a:t>
            </a:r>
            <a:r>
              <a:rPr lang="nl-NL" sz="2800" b="1" dirty="0" smtClean="0">
                <a:solidFill>
                  <a:schemeClr val="bg1"/>
                </a:solidFill>
              </a:rPr>
              <a:t> in </a:t>
            </a:r>
            <a:r>
              <a:rPr lang="nl-NL" sz="2800" b="1" dirty="0" err="1" smtClean="0">
                <a:solidFill>
                  <a:schemeClr val="bg1"/>
                </a:solidFill>
              </a:rPr>
              <a:t>feasibility</a:t>
            </a:r>
            <a:r>
              <a:rPr lang="nl-NL" sz="2800" b="1" dirty="0" smtClean="0">
                <a:solidFill>
                  <a:schemeClr val="bg1"/>
                </a:solidFill>
              </a:rPr>
              <a:t> </a:t>
            </a:r>
            <a:r>
              <a:rPr lang="nl-NL" sz="2400" dirty="0" smtClean="0">
                <a:solidFill>
                  <a:schemeClr val="bg1"/>
                </a:solidFill>
              </a:rPr>
              <a:t>(</a:t>
            </a:r>
            <a:r>
              <a:rPr lang="nl-NL" sz="2400" dirty="0" err="1" smtClean="0">
                <a:solidFill>
                  <a:schemeClr val="bg1"/>
                </a:solidFill>
              </a:rPr>
              <a:t>Poetz</a:t>
            </a:r>
            <a:r>
              <a:rPr lang="nl-NL" sz="2400" dirty="0" smtClean="0">
                <a:solidFill>
                  <a:schemeClr val="bg1"/>
                </a:solidFill>
              </a:rPr>
              <a:t> </a:t>
            </a:r>
            <a:r>
              <a:rPr lang="nl-NL" sz="2400" dirty="0" err="1" smtClean="0">
                <a:solidFill>
                  <a:schemeClr val="bg1"/>
                </a:solidFill>
              </a:rPr>
              <a:t>and</a:t>
            </a:r>
            <a:r>
              <a:rPr lang="nl-NL" sz="2400" dirty="0" smtClean="0">
                <a:solidFill>
                  <a:schemeClr val="bg1"/>
                </a:solidFill>
              </a:rPr>
              <a:t> Schreier, 2012). </a:t>
            </a:r>
          </a:p>
          <a:p>
            <a:pPr marL="457200" indent="-457200">
              <a:buFont typeface="Arial" pitchFamily="34" charset="0"/>
              <a:buChar char="•"/>
            </a:pPr>
            <a:r>
              <a:rPr lang="nl-NL" sz="2400" dirty="0" err="1" smtClean="0">
                <a:solidFill>
                  <a:schemeClr val="bg1"/>
                </a:solidFill>
              </a:rPr>
              <a:t>Across</a:t>
            </a:r>
            <a:r>
              <a:rPr lang="nl-NL" sz="2400" dirty="0" smtClean="0">
                <a:solidFill>
                  <a:schemeClr val="bg1"/>
                </a:solidFill>
              </a:rPr>
              <a:t> </a:t>
            </a:r>
            <a:r>
              <a:rPr lang="nl-NL" sz="2400" dirty="0" err="1" smtClean="0">
                <a:solidFill>
                  <a:schemeClr val="bg1"/>
                </a:solidFill>
              </a:rPr>
              <a:t>industries</a:t>
            </a:r>
            <a:r>
              <a:rPr lang="nl-NL" sz="2400" dirty="0" smtClean="0">
                <a:solidFill>
                  <a:schemeClr val="bg1"/>
                </a:solidFill>
              </a:rPr>
              <a:t>, 25% of </a:t>
            </a:r>
            <a:r>
              <a:rPr lang="nl-NL" sz="2400" dirty="0" err="1" smtClean="0">
                <a:solidFill>
                  <a:schemeClr val="bg1"/>
                </a:solidFill>
              </a:rPr>
              <a:t>innovation</a:t>
            </a:r>
            <a:r>
              <a:rPr lang="nl-NL" sz="2400" dirty="0" smtClean="0">
                <a:solidFill>
                  <a:schemeClr val="bg1"/>
                </a:solidFill>
              </a:rPr>
              <a:t> </a:t>
            </a:r>
            <a:r>
              <a:rPr lang="nl-NL" sz="2400" dirty="0" err="1" smtClean="0">
                <a:solidFill>
                  <a:schemeClr val="bg1"/>
                </a:solidFill>
              </a:rPr>
              <a:t>comes</a:t>
            </a:r>
            <a:r>
              <a:rPr lang="nl-NL" sz="2400" dirty="0" smtClean="0">
                <a:solidFill>
                  <a:schemeClr val="bg1"/>
                </a:solidFill>
              </a:rPr>
              <a:t> </a:t>
            </a:r>
            <a:r>
              <a:rPr lang="nl-NL" sz="2400" dirty="0" err="1" smtClean="0">
                <a:solidFill>
                  <a:schemeClr val="bg1"/>
                </a:solidFill>
              </a:rPr>
              <a:t>from</a:t>
            </a:r>
            <a:r>
              <a:rPr lang="nl-NL" sz="2400" dirty="0" smtClean="0">
                <a:solidFill>
                  <a:schemeClr val="bg1"/>
                </a:solidFill>
              </a:rPr>
              <a:t> </a:t>
            </a:r>
            <a:r>
              <a:rPr lang="nl-NL" sz="2400" dirty="0" err="1" smtClean="0">
                <a:solidFill>
                  <a:schemeClr val="bg1"/>
                </a:solidFill>
              </a:rPr>
              <a:t>interactions</a:t>
            </a:r>
            <a:r>
              <a:rPr lang="nl-NL" sz="2400" dirty="0" smtClean="0">
                <a:solidFill>
                  <a:schemeClr val="bg1"/>
                </a:solidFill>
              </a:rPr>
              <a:t> </a:t>
            </a:r>
            <a:r>
              <a:rPr lang="nl-NL" sz="2400" dirty="0" err="1" smtClean="0">
                <a:solidFill>
                  <a:schemeClr val="bg1"/>
                </a:solidFill>
              </a:rPr>
              <a:t>between</a:t>
            </a:r>
            <a:r>
              <a:rPr lang="nl-NL" sz="2400" dirty="0" smtClean="0">
                <a:solidFill>
                  <a:schemeClr val="bg1"/>
                </a:solidFill>
              </a:rPr>
              <a:t> </a:t>
            </a:r>
            <a:r>
              <a:rPr lang="nl-NL" sz="2400" dirty="0" err="1" smtClean="0">
                <a:solidFill>
                  <a:schemeClr val="bg1"/>
                </a:solidFill>
              </a:rPr>
              <a:t>customers</a:t>
            </a:r>
            <a:r>
              <a:rPr lang="nl-NL" sz="2400" dirty="0" smtClean="0">
                <a:solidFill>
                  <a:schemeClr val="bg1"/>
                </a:solidFill>
              </a:rPr>
              <a:t> </a:t>
            </a:r>
            <a:r>
              <a:rPr lang="nl-NL" sz="2400" dirty="0" err="1" smtClean="0">
                <a:solidFill>
                  <a:schemeClr val="bg1"/>
                </a:solidFill>
              </a:rPr>
              <a:t>and</a:t>
            </a:r>
            <a:r>
              <a:rPr lang="nl-NL" sz="2400" dirty="0" smtClean="0">
                <a:solidFill>
                  <a:schemeClr val="bg1"/>
                </a:solidFill>
              </a:rPr>
              <a:t> professional designers (</a:t>
            </a:r>
            <a:r>
              <a:rPr lang="nl-NL" sz="2400" dirty="0" err="1" smtClean="0">
                <a:solidFill>
                  <a:schemeClr val="bg1"/>
                </a:solidFill>
              </a:rPr>
              <a:t>Terwiesch</a:t>
            </a:r>
            <a:r>
              <a:rPr lang="nl-NL" sz="2400" dirty="0" smtClean="0">
                <a:solidFill>
                  <a:schemeClr val="bg1"/>
                </a:solidFill>
              </a:rPr>
              <a:t> </a:t>
            </a:r>
            <a:r>
              <a:rPr lang="nl-NL" sz="2400" dirty="0" err="1" smtClean="0">
                <a:solidFill>
                  <a:schemeClr val="bg1"/>
                </a:solidFill>
              </a:rPr>
              <a:t>and</a:t>
            </a:r>
            <a:r>
              <a:rPr lang="nl-NL" sz="2400" dirty="0" smtClean="0">
                <a:solidFill>
                  <a:schemeClr val="bg1"/>
                </a:solidFill>
              </a:rPr>
              <a:t> </a:t>
            </a:r>
            <a:r>
              <a:rPr lang="nl-NL" sz="2400" dirty="0" err="1" smtClean="0">
                <a:solidFill>
                  <a:schemeClr val="bg1"/>
                </a:solidFill>
              </a:rPr>
              <a:t>Ulrigh</a:t>
            </a:r>
            <a:r>
              <a:rPr lang="nl-NL" sz="2400" dirty="0" smtClean="0">
                <a:solidFill>
                  <a:schemeClr val="bg1"/>
                </a:solidFill>
              </a:rPr>
              <a:t>, 2009). </a:t>
            </a:r>
          </a:p>
          <a:p>
            <a:pPr marL="457200" indent="-457200">
              <a:buFont typeface="Arial" pitchFamily="34" charset="0"/>
              <a:buChar char="•"/>
            </a:pPr>
            <a:r>
              <a:rPr lang="nl-NL" sz="2400" dirty="0" err="1" smtClean="0">
                <a:solidFill>
                  <a:schemeClr val="bg1"/>
                </a:solidFill>
              </a:rPr>
              <a:t>Note</a:t>
            </a:r>
            <a:r>
              <a:rPr lang="nl-NL" sz="2400" dirty="0" smtClean="0">
                <a:solidFill>
                  <a:schemeClr val="bg1"/>
                </a:solidFill>
              </a:rPr>
              <a:t>: these </a:t>
            </a:r>
            <a:r>
              <a:rPr lang="nl-NL" sz="2400" dirty="0" err="1" smtClean="0">
                <a:solidFill>
                  <a:schemeClr val="bg1"/>
                </a:solidFill>
              </a:rPr>
              <a:t>typical</a:t>
            </a:r>
            <a:r>
              <a:rPr lang="nl-NL" sz="2400" dirty="0" smtClean="0">
                <a:solidFill>
                  <a:schemeClr val="bg1"/>
                </a:solidFill>
              </a:rPr>
              <a:t> </a:t>
            </a:r>
            <a:r>
              <a:rPr lang="nl-NL" sz="2400" dirty="0" err="1" smtClean="0">
                <a:solidFill>
                  <a:schemeClr val="bg1"/>
                </a:solidFill>
              </a:rPr>
              <a:t>crowdsourcing</a:t>
            </a:r>
            <a:r>
              <a:rPr lang="nl-NL" sz="2400" dirty="0" smtClean="0">
                <a:solidFill>
                  <a:schemeClr val="bg1"/>
                </a:solidFill>
              </a:rPr>
              <a:t> research does </a:t>
            </a:r>
            <a:r>
              <a:rPr lang="nl-NL" sz="2400" dirty="0" err="1" smtClean="0">
                <a:solidFill>
                  <a:schemeClr val="bg1"/>
                </a:solidFill>
              </a:rPr>
              <a:t>not</a:t>
            </a:r>
            <a:r>
              <a:rPr lang="nl-NL" sz="2400" dirty="0" smtClean="0">
                <a:solidFill>
                  <a:schemeClr val="bg1"/>
                </a:solidFill>
              </a:rPr>
              <a:t> go </a:t>
            </a:r>
            <a:r>
              <a:rPr lang="nl-NL" sz="2400" dirty="0" err="1" smtClean="0">
                <a:solidFill>
                  <a:schemeClr val="bg1"/>
                </a:solidFill>
              </a:rPr>
              <a:t>further</a:t>
            </a:r>
            <a:r>
              <a:rPr lang="nl-NL" sz="2400" dirty="0" smtClean="0">
                <a:solidFill>
                  <a:schemeClr val="bg1"/>
                </a:solidFill>
              </a:rPr>
              <a:t> </a:t>
            </a:r>
            <a:r>
              <a:rPr lang="nl-NL" sz="2400" dirty="0" err="1" smtClean="0">
                <a:solidFill>
                  <a:schemeClr val="bg1"/>
                </a:solidFill>
              </a:rPr>
              <a:t>than</a:t>
            </a:r>
            <a:r>
              <a:rPr lang="nl-NL" sz="2400" dirty="0" smtClean="0">
                <a:solidFill>
                  <a:schemeClr val="bg1"/>
                </a:solidFill>
              </a:rPr>
              <a:t> new product </a:t>
            </a:r>
            <a:r>
              <a:rPr lang="nl-NL" sz="2400" dirty="0" err="1" smtClean="0">
                <a:solidFill>
                  <a:schemeClr val="bg1"/>
                </a:solidFill>
              </a:rPr>
              <a:t>development</a:t>
            </a:r>
            <a:r>
              <a:rPr lang="nl-NL" sz="2400" dirty="0" smtClean="0">
                <a:solidFill>
                  <a:schemeClr val="bg1"/>
                </a:solidFill>
              </a:rPr>
              <a:t>. </a:t>
            </a:r>
          </a:p>
          <a:p>
            <a:endParaRPr lang="nl-NL" sz="2400" dirty="0" smtClean="0">
              <a:solidFill>
                <a:schemeClr val="bg1"/>
              </a:solidFill>
            </a:endParaRPr>
          </a:p>
        </p:txBody>
      </p:sp>
      <p:sp>
        <p:nvSpPr>
          <p:cNvPr id="5" name="Rechthoek 4"/>
          <p:cNvSpPr/>
          <p:nvPr/>
        </p:nvSpPr>
        <p:spPr>
          <a:xfrm>
            <a:off x="0" y="32048"/>
            <a:ext cx="5940152"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a:t>
            </a:r>
            <a:r>
              <a:rPr lang="nl-NL" sz="3200" b="1" u="sng" dirty="0" err="1" smtClean="0">
                <a:solidFill>
                  <a:schemeClr val="bg1">
                    <a:lumMod val="95000"/>
                  </a:schemeClr>
                </a:solidFill>
                <a:cs typeface="Helvetica" pitchFamily="34" charset="0"/>
              </a:rPr>
              <a:t>Crowdsourcing</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292166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16</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47514" y="852945"/>
            <a:ext cx="8328942" cy="2123658"/>
          </a:xfrm>
          <a:prstGeom prst="rect">
            <a:avLst/>
          </a:prstGeom>
          <a:noFill/>
        </p:spPr>
        <p:txBody>
          <a:bodyPr wrap="square" rtlCol="0">
            <a:spAutoFit/>
          </a:bodyPr>
          <a:lstStyle/>
          <a:p>
            <a:r>
              <a:rPr lang="nl-NL" sz="3600" dirty="0" smtClean="0">
                <a:solidFill>
                  <a:schemeClr val="bg1"/>
                </a:solidFill>
              </a:rPr>
              <a:t>It </a:t>
            </a:r>
            <a:r>
              <a:rPr lang="nl-NL" sz="3600" dirty="0" err="1" smtClean="0">
                <a:solidFill>
                  <a:schemeClr val="bg1"/>
                </a:solidFill>
              </a:rPr>
              <a:t>makes</a:t>
            </a:r>
            <a:r>
              <a:rPr lang="nl-NL" sz="3600" dirty="0" smtClean="0">
                <a:solidFill>
                  <a:schemeClr val="bg1"/>
                </a:solidFill>
              </a:rPr>
              <a:t> sense </a:t>
            </a:r>
            <a:r>
              <a:rPr lang="nl-NL" sz="3600" dirty="0" err="1" smtClean="0">
                <a:solidFill>
                  <a:schemeClr val="bg1"/>
                </a:solidFill>
              </a:rPr>
              <a:t>to</a:t>
            </a:r>
            <a:r>
              <a:rPr lang="nl-NL" sz="3600" dirty="0" smtClean="0">
                <a:solidFill>
                  <a:schemeClr val="bg1"/>
                </a:solidFill>
              </a:rPr>
              <a:t> </a:t>
            </a:r>
            <a:r>
              <a:rPr lang="nl-NL" sz="3600" dirty="0" err="1" smtClean="0">
                <a:solidFill>
                  <a:schemeClr val="bg1"/>
                </a:solidFill>
              </a:rPr>
              <a:t>crowdsource</a:t>
            </a:r>
            <a:r>
              <a:rPr lang="nl-NL" sz="3600" dirty="0" smtClean="0">
                <a:solidFill>
                  <a:schemeClr val="bg1"/>
                </a:solidFill>
              </a:rPr>
              <a:t> </a:t>
            </a:r>
            <a:r>
              <a:rPr lang="nl-NL" sz="3600" dirty="0" err="1" smtClean="0">
                <a:solidFill>
                  <a:schemeClr val="bg1"/>
                </a:solidFill>
              </a:rPr>
              <a:t>ideas</a:t>
            </a:r>
            <a:r>
              <a:rPr lang="nl-NL" sz="3600" dirty="0" smtClean="0">
                <a:solidFill>
                  <a:schemeClr val="bg1"/>
                </a:solidFill>
              </a:rPr>
              <a:t>!</a:t>
            </a:r>
          </a:p>
          <a:p>
            <a:pPr marL="457200" indent="-457200">
              <a:buFont typeface="Arial" pitchFamily="34" charset="0"/>
              <a:buChar char="•"/>
            </a:pPr>
            <a:r>
              <a:rPr lang="nl-NL" sz="2400" dirty="0" err="1" smtClean="0">
                <a:solidFill>
                  <a:schemeClr val="bg1"/>
                </a:solidFill>
              </a:rPr>
              <a:t>Their</a:t>
            </a:r>
            <a:r>
              <a:rPr lang="nl-NL" sz="2400" dirty="0" smtClean="0">
                <a:solidFill>
                  <a:schemeClr val="bg1"/>
                </a:solidFill>
              </a:rPr>
              <a:t> </a:t>
            </a:r>
            <a:r>
              <a:rPr lang="nl-NL" sz="2400" dirty="0" err="1" smtClean="0">
                <a:solidFill>
                  <a:schemeClr val="bg1"/>
                </a:solidFill>
              </a:rPr>
              <a:t>explenation</a:t>
            </a:r>
            <a:r>
              <a:rPr lang="nl-NL" sz="2400" dirty="0" smtClean="0">
                <a:solidFill>
                  <a:schemeClr val="bg1"/>
                </a:solidFill>
              </a:rPr>
              <a:t>: </a:t>
            </a:r>
          </a:p>
          <a:p>
            <a:pPr marL="457200" indent="-457200">
              <a:buFont typeface="Arial" pitchFamily="34" charset="0"/>
              <a:buChar char="•"/>
            </a:pPr>
            <a:endParaRPr lang="nl-NL" sz="2400" dirty="0">
              <a:solidFill>
                <a:schemeClr val="bg1"/>
              </a:solidFill>
            </a:endParaRPr>
          </a:p>
          <a:p>
            <a:endParaRPr lang="nl-NL" sz="2400" dirty="0" smtClean="0">
              <a:solidFill>
                <a:schemeClr val="bg1"/>
              </a:solidFill>
            </a:endParaRPr>
          </a:p>
          <a:p>
            <a:pPr marL="457200" indent="-457200">
              <a:buFont typeface="Arial" pitchFamily="34" charset="0"/>
              <a:buChar char="•"/>
            </a:pPr>
            <a:endParaRPr lang="nl-NL" sz="2400" dirty="0" smtClean="0">
              <a:solidFill>
                <a:schemeClr val="bg1"/>
              </a:solidFill>
            </a:endParaRPr>
          </a:p>
        </p:txBody>
      </p:sp>
      <p:sp>
        <p:nvSpPr>
          <p:cNvPr id="5" name="Rechthoek 4"/>
          <p:cNvSpPr/>
          <p:nvPr/>
        </p:nvSpPr>
        <p:spPr>
          <a:xfrm>
            <a:off x="0" y="32048"/>
            <a:ext cx="5940152"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a:t>
            </a:r>
            <a:r>
              <a:rPr lang="nl-NL" sz="3200" b="1" u="sng" dirty="0" err="1" smtClean="0">
                <a:solidFill>
                  <a:schemeClr val="bg1">
                    <a:lumMod val="95000"/>
                  </a:schemeClr>
                </a:solidFill>
                <a:cs typeface="Helvetica" pitchFamily="34" charset="0"/>
              </a:rPr>
              <a:t>Crowdsourcing</a:t>
            </a:r>
            <a:endParaRPr lang="nl-NL" sz="3200" b="1" u="sng" dirty="0">
              <a:solidFill>
                <a:schemeClr val="bg1">
                  <a:lumMod val="95000"/>
                </a:schemeClr>
              </a:solidFill>
              <a:cs typeface="Helvetica" pitchFamily="34" charset="0"/>
            </a:endParaRPr>
          </a:p>
        </p:txBody>
      </p:sp>
      <p:pic>
        <p:nvPicPr>
          <p:cNvPr id="8" name="Picture 2" descr="https://www.cs.umd.edu/sites/default/files/styles/40px_icon/public/default_images/user_icon.png"/>
          <p:cNvPicPr>
            <a:picLocks noChangeAspect="1" noChangeArrowheads="1"/>
          </p:cNvPicPr>
          <p:nvPr/>
        </p:nvPicPr>
        <p:blipFill>
          <a:blip r:embed="rId4" cstate="print">
            <a:biLevel thresh="75000"/>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77720" y="2842781"/>
            <a:ext cx="828092" cy="828092"/>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1676486" y="3721165"/>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smtClean="0">
                <a:latin typeface="+mj-lt"/>
              </a:rPr>
              <a:t>Professional</a:t>
            </a:r>
            <a:endParaRPr lang="nl-NL" dirty="0">
              <a:latin typeface="+mj-lt"/>
            </a:endParaRPr>
          </a:p>
        </p:txBody>
      </p:sp>
      <p:pic>
        <p:nvPicPr>
          <p:cNvPr id="10" name="Picture 3" descr="E:\fppt\template\arrows\arrow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83425">
            <a:off x="3434952" y="3935366"/>
            <a:ext cx="1393468" cy="723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E:\fppt\template\arrows\arrow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9945743">
            <a:off x="3423478" y="3068339"/>
            <a:ext cx="1393468" cy="723726"/>
          </a:xfrm>
          <a:prstGeom prst="rect">
            <a:avLst/>
          </a:prstGeom>
          <a:noFill/>
          <a:extLst>
            <a:ext uri="{909E8E84-426E-40DD-AFC4-6F175D3DCCD1}">
              <a14:hiddenFill xmlns:a14="http://schemas.microsoft.com/office/drawing/2010/main">
                <a:solidFill>
                  <a:srgbClr val="FFFFFF"/>
                </a:solidFill>
              </a14:hiddenFill>
            </a:ext>
          </a:extLst>
        </p:spPr>
      </p:pic>
      <p:sp>
        <p:nvSpPr>
          <p:cNvPr id="12" name="Rechthoek 11"/>
          <p:cNvSpPr/>
          <p:nvPr/>
        </p:nvSpPr>
        <p:spPr>
          <a:xfrm>
            <a:off x="4969484" y="3352116"/>
            <a:ext cx="1771456" cy="9321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1600" dirty="0" err="1" smtClean="0">
                <a:latin typeface="+mj-lt"/>
              </a:rPr>
              <a:t>Converging</a:t>
            </a:r>
            <a:r>
              <a:rPr lang="nl-NL" sz="1600" dirty="0" smtClean="0">
                <a:latin typeface="+mj-lt"/>
              </a:rPr>
              <a:t> </a:t>
            </a:r>
            <a:r>
              <a:rPr lang="nl-NL" sz="1600" dirty="0" err="1" smtClean="0">
                <a:latin typeface="+mj-lt"/>
              </a:rPr>
              <a:t>towards</a:t>
            </a:r>
            <a:r>
              <a:rPr lang="nl-NL" sz="1600" dirty="0" smtClean="0">
                <a:latin typeface="+mj-lt"/>
              </a:rPr>
              <a:t> </a:t>
            </a:r>
            <a:r>
              <a:rPr lang="nl-NL" sz="1600" dirty="0" err="1" smtClean="0">
                <a:latin typeface="+mj-lt"/>
              </a:rPr>
              <a:t>feasibility</a:t>
            </a:r>
            <a:r>
              <a:rPr lang="nl-NL" sz="1600" dirty="0" smtClean="0">
                <a:latin typeface="+mj-lt"/>
              </a:rPr>
              <a:t> </a:t>
            </a:r>
            <a:endParaRPr lang="nl-NL" sz="1600" dirty="0">
              <a:latin typeface="+mj-lt"/>
            </a:endParaRPr>
          </a:p>
        </p:txBody>
      </p:sp>
    </p:spTree>
    <p:extLst>
      <p:ext uri="{BB962C8B-B14F-4D97-AF65-F5344CB8AC3E}">
        <p14:creationId xmlns:p14="http://schemas.microsoft.com/office/powerpoint/2010/main" val="1248065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17</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403648" y="2575223"/>
            <a:ext cx="6552728" cy="2308324"/>
          </a:xfrm>
          <a:prstGeom prst="rect">
            <a:avLst/>
          </a:prstGeom>
          <a:noFill/>
        </p:spPr>
        <p:txBody>
          <a:bodyPr wrap="square" rtlCol="0">
            <a:spAutoFit/>
          </a:bodyPr>
          <a:lstStyle/>
          <a:p>
            <a:r>
              <a:rPr lang="nl-NL" sz="7200" dirty="0" smtClean="0">
                <a:solidFill>
                  <a:schemeClr val="bg1"/>
                </a:solidFill>
              </a:rPr>
              <a:t>Human </a:t>
            </a:r>
            <a:r>
              <a:rPr lang="nl-NL" sz="7200" dirty="0" err="1" smtClean="0">
                <a:solidFill>
                  <a:schemeClr val="bg1"/>
                </a:solidFill>
              </a:rPr>
              <a:t>Computation</a:t>
            </a:r>
            <a:endParaRPr lang="nl-NL" sz="7200" dirty="0">
              <a:solidFill>
                <a:schemeClr val="bg1"/>
              </a:solidFill>
            </a:endParaRPr>
          </a:p>
        </p:txBody>
      </p:sp>
      <p:sp>
        <p:nvSpPr>
          <p:cNvPr id="5" name="Rechthoek 4"/>
          <p:cNvSpPr/>
          <p:nvPr/>
        </p:nvSpPr>
        <p:spPr>
          <a:xfrm>
            <a:off x="0" y="32048"/>
            <a:ext cx="6732240"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Human </a:t>
            </a:r>
            <a:r>
              <a:rPr lang="nl-NL" sz="3200" b="1" u="sng" dirty="0" err="1" smtClean="0">
                <a:solidFill>
                  <a:schemeClr val="bg1">
                    <a:lumMod val="95000"/>
                  </a:schemeClr>
                </a:solidFill>
                <a:cs typeface="Helvetica" pitchFamily="34" charset="0"/>
              </a:rPr>
              <a:t>computation</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3848768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18</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827584" y="2578696"/>
            <a:ext cx="7740352" cy="1107996"/>
          </a:xfrm>
          <a:prstGeom prst="rect">
            <a:avLst/>
          </a:prstGeom>
          <a:noFill/>
        </p:spPr>
        <p:txBody>
          <a:bodyPr wrap="square" rtlCol="0">
            <a:spAutoFit/>
          </a:bodyPr>
          <a:lstStyle/>
          <a:p>
            <a:r>
              <a:rPr lang="nl-NL" sz="6600" dirty="0" smtClean="0">
                <a:solidFill>
                  <a:schemeClr val="bg1"/>
                </a:solidFill>
              </a:rPr>
              <a:t>Information Retrieval</a:t>
            </a:r>
            <a:endParaRPr lang="nl-NL" sz="6600" dirty="0">
              <a:solidFill>
                <a:schemeClr val="bg1"/>
              </a:solidFill>
            </a:endParaRPr>
          </a:p>
        </p:txBody>
      </p:sp>
      <p:sp>
        <p:nvSpPr>
          <p:cNvPr id="5" name="Rechthoek 4"/>
          <p:cNvSpPr/>
          <p:nvPr/>
        </p:nvSpPr>
        <p:spPr>
          <a:xfrm>
            <a:off x="-324544" y="32048"/>
            <a:ext cx="7452320"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Information Retrieval</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223063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19</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2592388" y="2578696"/>
            <a:ext cx="6552728" cy="1200329"/>
          </a:xfrm>
          <a:prstGeom prst="rect">
            <a:avLst/>
          </a:prstGeom>
          <a:noFill/>
        </p:spPr>
        <p:txBody>
          <a:bodyPr wrap="square" rtlCol="0">
            <a:spAutoFit/>
          </a:bodyPr>
          <a:lstStyle/>
          <a:p>
            <a:r>
              <a:rPr lang="nl-NL" sz="7200" dirty="0" err="1" smtClean="0">
                <a:solidFill>
                  <a:schemeClr val="bg1"/>
                </a:solidFill>
              </a:rPr>
              <a:t>Our</a:t>
            </a:r>
            <a:r>
              <a:rPr lang="nl-NL" sz="7200" dirty="0" smtClean="0">
                <a:solidFill>
                  <a:schemeClr val="bg1"/>
                </a:solidFill>
              </a:rPr>
              <a:t> Stack</a:t>
            </a:r>
            <a:endParaRPr lang="nl-NL" sz="7200" dirty="0">
              <a:solidFill>
                <a:schemeClr val="bg1"/>
              </a:solidFill>
            </a:endParaRPr>
          </a:p>
        </p:txBody>
      </p:sp>
      <p:sp>
        <p:nvSpPr>
          <p:cNvPr id="5" name="Rechthoek 4"/>
          <p:cNvSpPr/>
          <p:nvPr/>
        </p:nvSpPr>
        <p:spPr>
          <a:xfrm>
            <a:off x="-1332656" y="32048"/>
            <a:ext cx="7452320"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Implementation</a:t>
            </a:r>
            <a:r>
              <a:rPr lang="nl-NL" sz="3200" b="1" u="sng" dirty="0" smtClean="0">
                <a:solidFill>
                  <a:schemeClr val="bg1">
                    <a:lumMod val="95000"/>
                  </a:schemeClr>
                </a:solidFill>
                <a:cs typeface="Helvetica" pitchFamily="34" charset="0"/>
              </a:rPr>
              <a:t>: </a:t>
            </a:r>
            <a:r>
              <a:rPr lang="nl-NL" sz="3200" b="1" u="sng" dirty="0" err="1" smtClean="0">
                <a:solidFill>
                  <a:schemeClr val="bg1">
                    <a:lumMod val="95000"/>
                  </a:schemeClr>
                </a:solidFill>
                <a:cs typeface="Helvetica" pitchFamily="34" charset="0"/>
              </a:rPr>
              <a:t>Our</a:t>
            </a:r>
            <a:r>
              <a:rPr lang="nl-NL" sz="3200" b="1" u="sng" dirty="0" smtClean="0">
                <a:solidFill>
                  <a:schemeClr val="bg1">
                    <a:lumMod val="95000"/>
                  </a:schemeClr>
                </a:solidFill>
                <a:cs typeface="Helvetica" pitchFamily="34" charset="0"/>
              </a:rPr>
              <a:t> Stack</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3266831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2" name="Tekstvak 1"/>
          <p:cNvSpPr txBox="1"/>
          <p:nvPr/>
        </p:nvSpPr>
        <p:spPr>
          <a:xfrm>
            <a:off x="323528" y="236205"/>
            <a:ext cx="7632848" cy="6340197"/>
          </a:xfrm>
          <a:prstGeom prst="rect">
            <a:avLst/>
          </a:prstGeom>
          <a:noFill/>
        </p:spPr>
        <p:txBody>
          <a:bodyPr wrap="square" rtlCol="0">
            <a:spAutoFit/>
          </a:bodyPr>
          <a:lstStyle/>
          <a:p>
            <a:r>
              <a:rPr lang="nl-NL" sz="8000" b="1" dirty="0" smtClean="0">
                <a:solidFill>
                  <a:schemeClr val="bg1">
                    <a:lumMod val="95000"/>
                  </a:schemeClr>
                </a:solidFill>
                <a:latin typeface="+mj-lt"/>
                <a:cs typeface="Helvetica" pitchFamily="34" charset="0"/>
              </a:rPr>
              <a:t>Ever had a </a:t>
            </a:r>
          </a:p>
          <a:p>
            <a:r>
              <a:rPr lang="nl-NL" sz="16600" b="1" dirty="0" smtClean="0">
                <a:solidFill>
                  <a:schemeClr val="bg1">
                    <a:lumMod val="95000"/>
                  </a:schemeClr>
                </a:solidFill>
                <a:latin typeface="+mj-lt"/>
                <a:cs typeface="Helvetica" pitchFamily="34" charset="0"/>
              </a:rPr>
              <a:t>GREAT</a:t>
            </a:r>
            <a:r>
              <a:rPr lang="nl-NL" sz="9600" b="1" dirty="0" smtClean="0">
                <a:solidFill>
                  <a:schemeClr val="bg1">
                    <a:lumMod val="95000"/>
                  </a:schemeClr>
                </a:solidFill>
                <a:latin typeface="+mj-lt"/>
                <a:cs typeface="Helvetica" pitchFamily="34" charset="0"/>
              </a:rPr>
              <a:t>		</a:t>
            </a:r>
            <a:endParaRPr lang="nl-NL" sz="9600" b="1" u="sng" dirty="0">
              <a:solidFill>
                <a:schemeClr val="bg1">
                  <a:lumMod val="95000"/>
                </a:schemeClr>
              </a:solidFill>
              <a:latin typeface="+mj-lt"/>
              <a:cs typeface="Helvetica" pitchFamily="34" charset="0"/>
            </a:endParaRPr>
          </a:p>
          <a:p>
            <a:r>
              <a:rPr lang="nl-NL" sz="8000" b="1" dirty="0" err="1" smtClean="0">
                <a:solidFill>
                  <a:schemeClr val="bg1">
                    <a:lumMod val="95000"/>
                  </a:schemeClr>
                </a:solidFill>
                <a:latin typeface="+mj-lt"/>
                <a:cs typeface="Helvetica" pitchFamily="34" charset="0"/>
              </a:rPr>
              <a:t>application</a:t>
            </a:r>
            <a:r>
              <a:rPr lang="nl-NL" sz="8000" b="1" dirty="0" smtClean="0">
                <a:solidFill>
                  <a:schemeClr val="bg1">
                    <a:lumMod val="95000"/>
                  </a:schemeClr>
                </a:solidFill>
                <a:latin typeface="+mj-lt"/>
                <a:cs typeface="Helvetica" pitchFamily="34" charset="0"/>
              </a:rPr>
              <a:t> </a:t>
            </a:r>
            <a:br>
              <a:rPr lang="nl-NL" sz="8000" b="1" dirty="0" smtClean="0">
                <a:solidFill>
                  <a:schemeClr val="bg1">
                    <a:lumMod val="95000"/>
                  </a:schemeClr>
                </a:solidFill>
                <a:latin typeface="+mj-lt"/>
                <a:cs typeface="Helvetica" pitchFamily="34" charset="0"/>
              </a:rPr>
            </a:br>
            <a:r>
              <a:rPr lang="nl-NL" sz="8000" b="1" dirty="0" err="1" smtClean="0">
                <a:solidFill>
                  <a:schemeClr val="bg1">
                    <a:lumMod val="95000"/>
                  </a:schemeClr>
                </a:solidFill>
                <a:latin typeface="+mj-lt"/>
                <a:cs typeface="Helvetica" pitchFamily="34" charset="0"/>
              </a:rPr>
              <a:t>idea</a:t>
            </a:r>
            <a:r>
              <a:rPr lang="nl-NL" sz="8000" b="1" dirty="0">
                <a:solidFill>
                  <a:schemeClr val="bg1">
                    <a:lumMod val="95000"/>
                  </a:schemeClr>
                </a:solidFill>
                <a:latin typeface="+mj-lt"/>
                <a:cs typeface="Helvetica" pitchFamily="34" charset="0"/>
              </a:rPr>
              <a:t>?</a:t>
            </a:r>
          </a:p>
        </p:txBody>
      </p:sp>
      <p:sp>
        <p:nvSpPr>
          <p:cNvPr id="4" name="AutoShape 2" descr="SPARK*D-04.png wordt weergegev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 name="Tijdelijke aanduiding voor dianummer 2"/>
          <p:cNvSpPr>
            <a:spLocks noGrp="1"/>
          </p:cNvSpPr>
          <p:nvPr>
            <p:ph type="sldNum" sz="quarter" idx="12"/>
          </p:nvPr>
        </p:nvSpPr>
        <p:spPr/>
        <p:txBody>
          <a:bodyPr/>
          <a:lstStyle/>
          <a:p>
            <a:fld id="{8A3B3523-1CB2-442C-82C3-F41C377C6D23}" type="slidenum">
              <a:rPr lang="nl-NL" smtClean="0"/>
              <a:t>2</a:t>
            </a:fld>
            <a:endParaRPr lang="nl-NL"/>
          </a:p>
        </p:txBody>
      </p:sp>
    </p:spTree>
    <p:extLst>
      <p:ext uri="{BB962C8B-B14F-4D97-AF65-F5344CB8AC3E}">
        <p14:creationId xmlns:p14="http://schemas.microsoft.com/office/powerpoint/2010/main" val="3852502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E7CAE"/>
        </a:solidFill>
        <a:effectLst/>
      </p:bgPr>
    </p:bg>
    <p:spTree>
      <p:nvGrpSpPr>
        <p:cNvPr id="1" name=""/>
        <p:cNvGrpSpPr/>
        <p:nvPr/>
      </p:nvGrpSpPr>
      <p:grpSpPr>
        <a:xfrm>
          <a:off x="0" y="0"/>
          <a:ext cx="0" cy="0"/>
          <a:chOff x="0" y="0"/>
          <a:chExt cx="0" cy="0"/>
        </a:xfrm>
      </p:grpSpPr>
      <p:pic>
        <p:nvPicPr>
          <p:cNvPr id="5"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80" y="132933"/>
            <a:ext cx="8563297" cy="8002057"/>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dianummer 1"/>
          <p:cNvSpPr>
            <a:spLocks noGrp="1"/>
          </p:cNvSpPr>
          <p:nvPr>
            <p:ph type="sldNum" sz="quarter" idx="12"/>
          </p:nvPr>
        </p:nvSpPr>
        <p:spPr/>
        <p:txBody>
          <a:bodyPr/>
          <a:lstStyle/>
          <a:p>
            <a:fld id="{8A3B3523-1CB2-442C-82C3-F41C377C6D23}" type="slidenum">
              <a:rPr lang="nl-NL" smtClean="0"/>
              <a:t>20</a:t>
            </a:fld>
            <a:endParaRPr lang="nl-NL"/>
          </a:p>
        </p:txBody>
      </p:sp>
      <p:sp>
        <p:nvSpPr>
          <p:cNvPr id="4" name="Tekstvak 3"/>
          <p:cNvSpPr txBox="1"/>
          <p:nvPr/>
        </p:nvSpPr>
        <p:spPr>
          <a:xfrm>
            <a:off x="3203848" y="2660719"/>
            <a:ext cx="6552728" cy="1200329"/>
          </a:xfrm>
          <a:prstGeom prst="rect">
            <a:avLst/>
          </a:prstGeom>
          <a:noFill/>
        </p:spPr>
        <p:txBody>
          <a:bodyPr wrap="square" rtlCol="0">
            <a:spAutoFit/>
          </a:bodyPr>
          <a:lstStyle/>
          <a:p>
            <a:r>
              <a:rPr lang="nl-NL" sz="7200" dirty="0" smtClean="0">
                <a:solidFill>
                  <a:schemeClr val="bg1"/>
                </a:solidFill>
              </a:rPr>
              <a:t>DEMO</a:t>
            </a:r>
            <a:endParaRPr lang="nl-NL" sz="7200" dirty="0">
              <a:solidFill>
                <a:schemeClr val="bg1"/>
              </a:solidFill>
            </a:endParaRPr>
          </a:p>
        </p:txBody>
      </p:sp>
    </p:spTree>
    <p:extLst>
      <p:ext uri="{BB962C8B-B14F-4D97-AF65-F5344CB8AC3E}">
        <p14:creationId xmlns:p14="http://schemas.microsoft.com/office/powerpoint/2010/main" val="2486262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fld id="{8A3B3523-1CB2-442C-82C3-F41C377C6D23}" type="slidenum">
              <a:rPr lang="nl-NL" smtClean="0"/>
              <a:t>21</a:t>
            </a:fld>
            <a:endParaRPr lang="nl-NL"/>
          </a:p>
        </p:txBody>
      </p:sp>
      <p:sp>
        <p:nvSpPr>
          <p:cNvPr id="4" name="Tekstvak 3"/>
          <p:cNvSpPr txBox="1"/>
          <p:nvPr/>
        </p:nvSpPr>
        <p:spPr>
          <a:xfrm>
            <a:off x="179512" y="4005064"/>
            <a:ext cx="8280920" cy="2554545"/>
          </a:xfrm>
          <a:prstGeom prst="rect">
            <a:avLst/>
          </a:prstGeom>
          <a:noFill/>
        </p:spPr>
        <p:txBody>
          <a:bodyPr wrap="square" rtlCol="0">
            <a:spAutoFit/>
          </a:bodyPr>
          <a:lstStyle/>
          <a:p>
            <a:r>
              <a:rPr lang="nl-NL" sz="8000" dirty="0" err="1" smtClean="0">
                <a:solidFill>
                  <a:schemeClr val="bg1"/>
                </a:solidFill>
              </a:rPr>
              <a:t>Conclusions</a:t>
            </a:r>
            <a:r>
              <a:rPr lang="nl-NL" sz="8000" dirty="0" smtClean="0">
                <a:solidFill>
                  <a:schemeClr val="bg1"/>
                </a:solidFill>
              </a:rPr>
              <a:t> / </a:t>
            </a:r>
          </a:p>
          <a:p>
            <a:r>
              <a:rPr lang="nl-NL" sz="8000" dirty="0" err="1" smtClean="0">
                <a:solidFill>
                  <a:schemeClr val="bg1"/>
                </a:solidFill>
              </a:rPr>
              <a:t>Final</a:t>
            </a:r>
            <a:r>
              <a:rPr lang="nl-NL" sz="8000" dirty="0" smtClean="0">
                <a:solidFill>
                  <a:schemeClr val="bg1"/>
                </a:solidFill>
              </a:rPr>
              <a:t> </a:t>
            </a:r>
            <a:r>
              <a:rPr lang="nl-NL" sz="8000" dirty="0" err="1" smtClean="0">
                <a:solidFill>
                  <a:schemeClr val="bg1"/>
                </a:solidFill>
              </a:rPr>
              <a:t>Remarks</a:t>
            </a:r>
            <a:endParaRPr lang="nl-NL" sz="8000" dirty="0">
              <a:solidFill>
                <a:schemeClr val="bg1"/>
              </a:solidFill>
            </a:endParaRPr>
          </a:p>
        </p:txBody>
      </p:sp>
      <p:pic>
        <p:nvPicPr>
          <p:cNvPr id="5"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95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fld id="{8A3B3523-1CB2-442C-82C3-F41C377C6D23}" type="slidenum">
              <a:rPr lang="nl-NL" smtClean="0"/>
              <a:t>22</a:t>
            </a:fld>
            <a:endParaRPr lang="nl-NL"/>
          </a:p>
        </p:txBody>
      </p:sp>
      <p:sp>
        <p:nvSpPr>
          <p:cNvPr id="4" name="Tekstvak 3"/>
          <p:cNvSpPr txBox="1"/>
          <p:nvPr/>
        </p:nvSpPr>
        <p:spPr>
          <a:xfrm>
            <a:off x="179512" y="4005064"/>
            <a:ext cx="8280920" cy="1323439"/>
          </a:xfrm>
          <a:prstGeom prst="rect">
            <a:avLst/>
          </a:prstGeom>
          <a:noFill/>
        </p:spPr>
        <p:txBody>
          <a:bodyPr wrap="square" rtlCol="0">
            <a:spAutoFit/>
          </a:bodyPr>
          <a:lstStyle/>
          <a:p>
            <a:r>
              <a:rPr lang="nl-NL" sz="8000" dirty="0" err="1" smtClean="0">
                <a:solidFill>
                  <a:schemeClr val="bg1"/>
                </a:solidFill>
              </a:rPr>
              <a:t>lalalala</a:t>
            </a:r>
            <a:endParaRPr lang="nl-NL" sz="8000" dirty="0">
              <a:solidFill>
                <a:schemeClr val="bg1"/>
              </a:solidFill>
            </a:endParaRPr>
          </a:p>
        </p:txBody>
      </p:sp>
      <p:sp>
        <p:nvSpPr>
          <p:cNvPr id="5" name="Rechthoek 4"/>
          <p:cNvSpPr/>
          <p:nvPr/>
        </p:nvSpPr>
        <p:spPr>
          <a:xfrm>
            <a:off x="-1224136" y="32048"/>
            <a:ext cx="7452320" cy="584775"/>
          </a:xfrm>
          <a:prstGeom prst="rect">
            <a:avLst/>
          </a:prstGeom>
        </p:spPr>
        <p:txBody>
          <a:bodyPr wrap="square">
            <a:spAutoFit/>
          </a:bodyPr>
          <a:lstStyle/>
          <a:p>
            <a:pPr algn="ctr"/>
            <a:r>
              <a:rPr lang="nl-NL" sz="3200" b="1" u="sng" dirty="0" err="1" smtClean="0">
                <a:solidFill>
                  <a:schemeClr val="bg1">
                    <a:lumMod val="95000"/>
                  </a:schemeClr>
                </a:solidFill>
                <a:cs typeface="Helvetica" pitchFamily="34" charset="0"/>
              </a:rPr>
              <a:t>Conclusions</a:t>
            </a:r>
            <a:r>
              <a:rPr lang="nl-NL" sz="3200" b="1" u="sng" dirty="0" smtClean="0">
                <a:solidFill>
                  <a:schemeClr val="bg1">
                    <a:lumMod val="95000"/>
                  </a:schemeClr>
                </a:solidFill>
                <a:cs typeface="Helvetica" pitchFamily="34" charset="0"/>
              </a:rPr>
              <a:t> / </a:t>
            </a:r>
            <a:r>
              <a:rPr lang="nl-NL" sz="3200" b="1" u="sng" dirty="0" err="1" smtClean="0">
                <a:solidFill>
                  <a:schemeClr val="bg1">
                    <a:lumMod val="95000"/>
                  </a:schemeClr>
                </a:solidFill>
                <a:cs typeface="Helvetica" pitchFamily="34" charset="0"/>
              </a:rPr>
              <a:t>Final</a:t>
            </a:r>
            <a:r>
              <a:rPr lang="nl-NL" sz="3200" b="1" u="sng" dirty="0" smtClean="0">
                <a:solidFill>
                  <a:schemeClr val="bg1">
                    <a:lumMod val="95000"/>
                  </a:schemeClr>
                </a:solidFill>
                <a:cs typeface="Helvetica" pitchFamily="34" charset="0"/>
              </a:rPr>
              <a:t> </a:t>
            </a:r>
            <a:r>
              <a:rPr lang="nl-NL" sz="3200" b="1" u="sng" dirty="0" err="1" smtClean="0">
                <a:solidFill>
                  <a:schemeClr val="bg1">
                    <a:lumMod val="95000"/>
                  </a:schemeClr>
                </a:solidFill>
                <a:cs typeface="Helvetica" pitchFamily="34" charset="0"/>
              </a:rPr>
              <a:t>Remarks</a:t>
            </a:r>
            <a:endParaRPr lang="nl-NL" sz="3200" b="1" u="sng" dirty="0">
              <a:solidFill>
                <a:schemeClr val="bg1">
                  <a:lumMod val="95000"/>
                </a:schemeClr>
              </a:solidFill>
              <a:cs typeface="Helvetica" pitchFamily="34" charset="0"/>
            </a:endParaRPr>
          </a:p>
        </p:txBody>
      </p:sp>
    </p:spTree>
    <p:extLst>
      <p:ext uri="{BB962C8B-B14F-4D97-AF65-F5344CB8AC3E}">
        <p14:creationId xmlns:p14="http://schemas.microsoft.com/office/powerpoint/2010/main" val="1705452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2" descr="C:\Users\HD\Desktop\final_presentation_IR\images\SPARK_D-0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71118"/>
            <a:ext cx="8629550" cy="8063968"/>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8A3B3523-1CB2-442C-82C3-F41C377C6D23}" type="slidenum">
              <a:rPr lang="nl-NL" smtClean="0"/>
              <a:t>23</a:t>
            </a:fld>
            <a:endParaRPr lang="nl-NL"/>
          </a:p>
        </p:txBody>
      </p:sp>
    </p:spTree>
    <p:extLst>
      <p:ext uri="{BB962C8B-B14F-4D97-AF65-F5344CB8AC3E}">
        <p14:creationId xmlns:p14="http://schemas.microsoft.com/office/powerpoint/2010/main" val="22025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2" name="Tekstvak 1"/>
          <p:cNvSpPr txBox="1"/>
          <p:nvPr/>
        </p:nvSpPr>
        <p:spPr>
          <a:xfrm>
            <a:off x="323528" y="236205"/>
            <a:ext cx="7632848" cy="6186309"/>
          </a:xfrm>
          <a:prstGeom prst="rect">
            <a:avLst/>
          </a:prstGeom>
          <a:noFill/>
        </p:spPr>
        <p:txBody>
          <a:bodyPr wrap="square" rtlCol="0">
            <a:spAutoFit/>
          </a:bodyPr>
          <a:lstStyle/>
          <a:p>
            <a:r>
              <a:rPr lang="nl-NL" sz="6600" b="1" dirty="0" smtClean="0">
                <a:solidFill>
                  <a:schemeClr val="bg1">
                    <a:lumMod val="95000"/>
                  </a:schemeClr>
                </a:solidFill>
                <a:latin typeface="+mj-lt"/>
                <a:cs typeface="Helvetica" pitchFamily="34" charset="0"/>
              </a:rPr>
              <a:t>	But … </a:t>
            </a:r>
          </a:p>
          <a:p>
            <a:r>
              <a:rPr lang="nl-NL" sz="6600" b="1" dirty="0" smtClean="0">
                <a:solidFill>
                  <a:schemeClr val="bg1">
                    <a:lumMod val="95000"/>
                  </a:schemeClr>
                </a:solidFill>
                <a:latin typeface="+mj-lt"/>
                <a:cs typeface="Helvetica" pitchFamily="34" charset="0"/>
              </a:rPr>
              <a:t>		no {</a:t>
            </a:r>
          </a:p>
          <a:p>
            <a:r>
              <a:rPr lang="nl-NL" sz="6600" b="1" dirty="0" smtClean="0">
                <a:solidFill>
                  <a:schemeClr val="bg1">
                    <a:lumMod val="95000"/>
                  </a:schemeClr>
                </a:solidFill>
                <a:latin typeface="+mj-lt"/>
                <a:cs typeface="Helvetica" pitchFamily="34" charset="0"/>
              </a:rPr>
              <a:t>			time,</a:t>
            </a:r>
          </a:p>
          <a:p>
            <a:r>
              <a:rPr lang="nl-NL" sz="6600" b="1" dirty="0">
                <a:solidFill>
                  <a:schemeClr val="bg1">
                    <a:lumMod val="95000"/>
                  </a:schemeClr>
                </a:solidFill>
                <a:latin typeface="+mj-lt"/>
                <a:cs typeface="Helvetica" pitchFamily="34" charset="0"/>
              </a:rPr>
              <a:t>	</a:t>
            </a:r>
            <a:r>
              <a:rPr lang="nl-NL" sz="6600" b="1" dirty="0" smtClean="0">
                <a:solidFill>
                  <a:schemeClr val="bg1">
                    <a:lumMod val="95000"/>
                  </a:schemeClr>
                </a:solidFill>
                <a:latin typeface="+mj-lt"/>
                <a:cs typeface="Helvetica" pitchFamily="34" charset="0"/>
              </a:rPr>
              <a:t>		money,</a:t>
            </a:r>
          </a:p>
          <a:p>
            <a:r>
              <a:rPr lang="nl-NL" sz="6600" b="1" dirty="0">
                <a:solidFill>
                  <a:schemeClr val="bg1">
                    <a:lumMod val="95000"/>
                  </a:schemeClr>
                </a:solidFill>
                <a:latin typeface="+mj-lt"/>
                <a:cs typeface="Helvetica" pitchFamily="34" charset="0"/>
              </a:rPr>
              <a:t>	</a:t>
            </a:r>
            <a:r>
              <a:rPr lang="nl-NL" sz="6600" b="1" dirty="0" smtClean="0">
                <a:solidFill>
                  <a:schemeClr val="bg1">
                    <a:lumMod val="95000"/>
                  </a:schemeClr>
                </a:solidFill>
                <a:latin typeface="+mj-lt"/>
                <a:cs typeface="Helvetica" pitchFamily="34" charset="0"/>
              </a:rPr>
              <a:t>		expertise</a:t>
            </a:r>
            <a:endParaRPr lang="nl-NL" sz="6600" b="1" dirty="0">
              <a:solidFill>
                <a:schemeClr val="bg1">
                  <a:lumMod val="95000"/>
                </a:schemeClr>
              </a:solidFill>
              <a:latin typeface="+mj-lt"/>
              <a:cs typeface="Helvetica" pitchFamily="34" charset="0"/>
            </a:endParaRPr>
          </a:p>
          <a:p>
            <a:r>
              <a:rPr lang="nl-NL" sz="6600" b="1" dirty="0" smtClean="0">
                <a:solidFill>
                  <a:schemeClr val="bg1">
                    <a:lumMod val="95000"/>
                  </a:schemeClr>
                </a:solidFill>
                <a:latin typeface="+mj-lt"/>
                <a:cs typeface="Helvetica" pitchFamily="34" charset="0"/>
              </a:rPr>
              <a:t>		} ?	</a:t>
            </a:r>
            <a:endParaRPr lang="nl-NL" sz="6600" b="1" dirty="0">
              <a:solidFill>
                <a:schemeClr val="bg1">
                  <a:lumMod val="95000"/>
                </a:schemeClr>
              </a:solidFill>
              <a:latin typeface="+mj-lt"/>
              <a:cs typeface="Helvetica" pitchFamily="34" charset="0"/>
            </a:endParaRPr>
          </a:p>
        </p:txBody>
      </p:sp>
      <p:sp>
        <p:nvSpPr>
          <p:cNvPr id="3" name="Tijdelijke aanduiding voor dianummer 2"/>
          <p:cNvSpPr>
            <a:spLocks noGrp="1"/>
          </p:cNvSpPr>
          <p:nvPr>
            <p:ph type="sldNum" sz="quarter" idx="12"/>
          </p:nvPr>
        </p:nvSpPr>
        <p:spPr/>
        <p:txBody>
          <a:bodyPr/>
          <a:lstStyle/>
          <a:p>
            <a:fld id="{8A3B3523-1CB2-442C-82C3-F41C377C6D23}" type="slidenum">
              <a:rPr lang="nl-NL" smtClean="0"/>
              <a:t>3</a:t>
            </a:fld>
            <a:endParaRPr lang="nl-NL"/>
          </a:p>
        </p:txBody>
      </p:sp>
    </p:spTree>
    <p:extLst>
      <p:ext uri="{BB962C8B-B14F-4D97-AF65-F5344CB8AC3E}">
        <p14:creationId xmlns:p14="http://schemas.microsoft.com/office/powerpoint/2010/main" val="797059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3" name="Rechthoek 2"/>
          <p:cNvSpPr/>
          <p:nvPr/>
        </p:nvSpPr>
        <p:spPr>
          <a:xfrm>
            <a:off x="251520" y="3284984"/>
            <a:ext cx="8761040" cy="2800767"/>
          </a:xfrm>
          <a:prstGeom prst="rect">
            <a:avLst/>
          </a:prstGeom>
        </p:spPr>
        <p:txBody>
          <a:bodyPr wrap="square">
            <a:spAutoFit/>
          </a:bodyPr>
          <a:lstStyle/>
          <a:p>
            <a:r>
              <a:rPr lang="nl-NL" sz="4000" b="1" dirty="0" smtClean="0">
                <a:solidFill>
                  <a:schemeClr val="bg1">
                    <a:lumMod val="95000"/>
                  </a:schemeClr>
                </a:solidFill>
                <a:cs typeface="Helvetica" pitchFamily="34" charset="0"/>
              </a:rPr>
              <a:t>But </a:t>
            </a:r>
            <a:r>
              <a:rPr lang="nl-NL" sz="4000" b="1" dirty="0" err="1" smtClean="0">
                <a:solidFill>
                  <a:schemeClr val="bg1">
                    <a:lumMod val="95000"/>
                  </a:schemeClr>
                </a:solidFill>
                <a:cs typeface="Helvetica" pitchFamily="34" charset="0"/>
              </a:rPr>
              <a:t>also</a:t>
            </a:r>
            <a:r>
              <a:rPr lang="nl-NL" sz="4000" b="1" dirty="0" smtClean="0">
                <a:solidFill>
                  <a:schemeClr val="bg1">
                    <a:lumMod val="95000"/>
                  </a:schemeClr>
                </a:solidFill>
                <a:cs typeface="Helvetica" pitchFamily="34" charset="0"/>
              </a:rPr>
              <a:t> bad </a:t>
            </a:r>
            <a:r>
              <a:rPr lang="nl-NL" sz="4000" b="1" dirty="0" err="1" smtClean="0">
                <a:solidFill>
                  <a:schemeClr val="bg1">
                    <a:lumMod val="95000"/>
                  </a:schemeClr>
                </a:solidFill>
                <a:cs typeface="Helvetica" pitchFamily="34" charset="0"/>
              </a:rPr>
              <a:t>ideas</a:t>
            </a:r>
            <a:r>
              <a:rPr lang="nl-NL" sz="4000" b="1" dirty="0" smtClean="0">
                <a:solidFill>
                  <a:schemeClr val="bg1">
                    <a:lumMod val="95000"/>
                  </a:schemeClr>
                </a:solidFill>
                <a:cs typeface="Helvetica" pitchFamily="34" charset="0"/>
              </a:rPr>
              <a:t> </a:t>
            </a:r>
            <a:r>
              <a:rPr lang="nl-NL" sz="4000" b="1" dirty="0" err="1" smtClean="0">
                <a:solidFill>
                  <a:schemeClr val="bg1">
                    <a:lumMod val="95000"/>
                  </a:schemeClr>
                </a:solidFill>
                <a:cs typeface="Helvetica" pitchFamily="34" charset="0"/>
              </a:rPr>
              <a:t>can</a:t>
            </a:r>
            <a:r>
              <a:rPr lang="nl-NL" sz="4000" b="1" dirty="0" smtClean="0">
                <a:solidFill>
                  <a:schemeClr val="bg1">
                    <a:lumMod val="95000"/>
                  </a:schemeClr>
                </a:solidFill>
                <a:cs typeface="Helvetica" pitchFamily="34" charset="0"/>
              </a:rPr>
              <a:t> get </a:t>
            </a:r>
            <a:r>
              <a:rPr lang="nl-NL" sz="4000" b="1" dirty="0" err="1" smtClean="0">
                <a:solidFill>
                  <a:schemeClr val="bg1">
                    <a:lumMod val="95000"/>
                  </a:schemeClr>
                </a:solidFill>
                <a:cs typeface="Helvetica" pitchFamily="34" charset="0"/>
              </a:rPr>
              <a:t>somewhere</a:t>
            </a:r>
            <a:endParaRPr lang="nl-NL" sz="4000" b="1" dirty="0" smtClean="0">
              <a:solidFill>
                <a:schemeClr val="bg1">
                  <a:lumMod val="95000"/>
                </a:schemeClr>
              </a:solidFill>
              <a:cs typeface="Helvetica" pitchFamily="34" charset="0"/>
            </a:endParaRPr>
          </a:p>
          <a:p>
            <a:r>
              <a:rPr lang="nl-NL" sz="9600" b="1" dirty="0" smtClean="0">
                <a:solidFill>
                  <a:schemeClr val="bg1">
                    <a:lumMod val="95000"/>
                  </a:schemeClr>
                </a:solidFill>
                <a:cs typeface="Helvetica" pitchFamily="34" charset="0"/>
              </a:rPr>
              <a:t>	IMAGINE</a:t>
            </a:r>
          </a:p>
          <a:p>
            <a:r>
              <a:rPr lang="nl-NL" sz="4000" b="1" dirty="0" smtClean="0">
                <a:solidFill>
                  <a:schemeClr val="bg1">
                    <a:lumMod val="95000"/>
                  </a:schemeClr>
                </a:solidFill>
                <a:cs typeface="Helvetica" pitchFamily="34" charset="0"/>
              </a:rPr>
              <a:t>		</a:t>
            </a:r>
            <a:r>
              <a:rPr lang="nl-NL" sz="4000" b="1" dirty="0" err="1" smtClean="0">
                <a:solidFill>
                  <a:schemeClr val="bg1">
                    <a:lumMod val="95000"/>
                  </a:schemeClr>
                </a:solidFill>
                <a:cs typeface="Helvetica" pitchFamily="34" charset="0"/>
              </a:rPr>
              <a:t>Somebody</a:t>
            </a:r>
            <a:r>
              <a:rPr lang="nl-NL" sz="4000" b="1" dirty="0" smtClean="0">
                <a:solidFill>
                  <a:schemeClr val="bg1">
                    <a:lumMod val="95000"/>
                  </a:schemeClr>
                </a:solidFill>
                <a:cs typeface="Helvetica" pitchFamily="34" charset="0"/>
              </a:rPr>
              <a:t> </a:t>
            </a:r>
            <a:r>
              <a:rPr lang="nl-NL" sz="4000" b="1" dirty="0" err="1" smtClean="0">
                <a:solidFill>
                  <a:schemeClr val="bg1">
                    <a:lumMod val="95000"/>
                  </a:schemeClr>
                </a:solidFill>
                <a:cs typeface="Helvetica" pitchFamily="34" charset="0"/>
              </a:rPr>
              <a:t>sends</a:t>
            </a:r>
            <a:r>
              <a:rPr lang="nl-NL" sz="4000" b="1" dirty="0" smtClean="0">
                <a:solidFill>
                  <a:schemeClr val="bg1">
                    <a:lumMod val="95000"/>
                  </a:schemeClr>
                </a:solidFill>
                <a:cs typeface="Helvetica" pitchFamily="34" charset="0"/>
              </a:rPr>
              <a:t> </a:t>
            </a:r>
            <a:r>
              <a:rPr lang="nl-NL" sz="4000" b="1" dirty="0" err="1" smtClean="0">
                <a:solidFill>
                  <a:schemeClr val="bg1">
                    <a:lumMod val="95000"/>
                  </a:schemeClr>
                </a:solidFill>
                <a:cs typeface="Helvetica" pitchFamily="34" charset="0"/>
              </a:rPr>
              <a:t>you</a:t>
            </a:r>
            <a:r>
              <a:rPr lang="nl-NL" sz="4000" b="1" dirty="0" smtClean="0">
                <a:solidFill>
                  <a:schemeClr val="bg1">
                    <a:lumMod val="95000"/>
                  </a:schemeClr>
                </a:solidFill>
                <a:cs typeface="Helvetica" pitchFamily="34" charset="0"/>
              </a:rPr>
              <a:t> </a:t>
            </a:r>
            <a:r>
              <a:rPr lang="nl-NL" sz="4000" b="1" dirty="0" err="1" smtClean="0">
                <a:solidFill>
                  <a:schemeClr val="bg1">
                    <a:lumMod val="95000"/>
                  </a:schemeClr>
                </a:solidFill>
                <a:cs typeface="Helvetica" pitchFamily="34" charset="0"/>
              </a:rPr>
              <a:t>this</a:t>
            </a:r>
            <a:r>
              <a:rPr lang="nl-NL" sz="4000" b="1" dirty="0" smtClean="0">
                <a:solidFill>
                  <a:schemeClr val="bg1">
                    <a:lumMod val="95000"/>
                  </a:schemeClr>
                </a:solidFill>
                <a:cs typeface="Helvetica" pitchFamily="34" charset="0"/>
              </a:rPr>
              <a:t>… </a:t>
            </a:r>
            <a:endParaRPr lang="nl-NL" sz="4000" b="1" dirty="0">
              <a:solidFill>
                <a:schemeClr val="bg1">
                  <a:lumMod val="95000"/>
                </a:schemeClr>
              </a:solidFill>
              <a:cs typeface="Helvetica" pitchFamily="34" charset="0"/>
            </a:endParaRPr>
          </a:p>
        </p:txBody>
      </p:sp>
      <p:sp>
        <p:nvSpPr>
          <p:cNvPr id="4" name="Tijdelijke aanduiding voor dianummer 3"/>
          <p:cNvSpPr>
            <a:spLocks noGrp="1"/>
          </p:cNvSpPr>
          <p:nvPr>
            <p:ph type="sldNum" sz="quarter" idx="12"/>
          </p:nvPr>
        </p:nvSpPr>
        <p:spPr/>
        <p:txBody>
          <a:bodyPr/>
          <a:lstStyle/>
          <a:p>
            <a:fld id="{8A3B3523-1CB2-442C-82C3-F41C377C6D23}" type="slidenum">
              <a:rPr lang="nl-NL" smtClean="0"/>
              <a:t>4</a:t>
            </a:fld>
            <a:endParaRPr lang="nl-NL"/>
          </a:p>
        </p:txBody>
      </p:sp>
    </p:spTree>
    <p:extLst>
      <p:ext uri="{BB962C8B-B14F-4D97-AF65-F5344CB8AC3E}">
        <p14:creationId xmlns:p14="http://schemas.microsoft.com/office/powerpoint/2010/main" val="210298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E7CAE"/>
        </a:solidFill>
        <a:effectLst/>
      </p:bgPr>
    </p:bg>
    <p:spTree>
      <p:nvGrpSpPr>
        <p:cNvPr id="1" name=""/>
        <p:cNvGrpSpPr/>
        <p:nvPr/>
      </p:nvGrpSpPr>
      <p:grpSpPr>
        <a:xfrm>
          <a:off x="0" y="0"/>
          <a:ext cx="0" cy="0"/>
          <a:chOff x="0" y="0"/>
          <a:chExt cx="0" cy="0"/>
        </a:xfrm>
      </p:grpSpPr>
      <p:sp>
        <p:nvSpPr>
          <p:cNvPr id="4" name="Rechthoek 3"/>
          <p:cNvSpPr/>
          <p:nvPr/>
        </p:nvSpPr>
        <p:spPr>
          <a:xfrm>
            <a:off x="467544" y="476672"/>
            <a:ext cx="6966520" cy="2123658"/>
          </a:xfrm>
          <a:prstGeom prst="rect">
            <a:avLst/>
          </a:prstGeom>
        </p:spPr>
        <p:txBody>
          <a:bodyPr wrap="square">
            <a:spAutoFit/>
          </a:bodyPr>
          <a:lstStyle/>
          <a:p>
            <a:r>
              <a:rPr lang="nl-NL" sz="4400" b="1" dirty="0" smtClean="0">
                <a:solidFill>
                  <a:schemeClr val="bg1">
                    <a:lumMod val="95000"/>
                  </a:schemeClr>
                </a:solidFill>
                <a:cs typeface="Helvetica" pitchFamily="34" charset="0"/>
              </a:rPr>
              <a:t>A crazy game </a:t>
            </a:r>
            <a:r>
              <a:rPr lang="nl-NL" sz="4400" b="1" dirty="0" err="1" smtClean="0">
                <a:solidFill>
                  <a:schemeClr val="bg1">
                    <a:lumMod val="95000"/>
                  </a:schemeClr>
                </a:solidFill>
                <a:cs typeface="Helvetica" pitchFamily="34" charset="0"/>
              </a:rPr>
              <a:t>with</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flying</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birds</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trying</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to</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knock</a:t>
            </a:r>
            <a:r>
              <a:rPr lang="nl-NL" sz="4400" b="1" dirty="0" smtClean="0">
                <a:solidFill>
                  <a:schemeClr val="bg1">
                    <a:lumMod val="95000"/>
                  </a:schemeClr>
                </a:solidFill>
                <a:cs typeface="Helvetica" pitchFamily="34" charset="0"/>
              </a:rPr>
              <a:t> out green </a:t>
            </a:r>
            <a:r>
              <a:rPr lang="nl-NL" sz="4400" b="1" dirty="0" err="1" smtClean="0">
                <a:solidFill>
                  <a:schemeClr val="bg1">
                    <a:lumMod val="95000"/>
                  </a:schemeClr>
                </a:solidFill>
                <a:cs typeface="Helvetica" pitchFamily="34" charset="0"/>
              </a:rPr>
              <a:t>alien</a:t>
            </a:r>
            <a:r>
              <a:rPr lang="nl-NL" sz="4400" b="1" dirty="0" smtClean="0">
                <a:solidFill>
                  <a:schemeClr val="bg1">
                    <a:lumMod val="95000"/>
                  </a:schemeClr>
                </a:solidFill>
                <a:cs typeface="Helvetica" pitchFamily="34" charset="0"/>
              </a:rPr>
              <a:t> </a:t>
            </a:r>
            <a:r>
              <a:rPr lang="nl-NL" sz="4400" b="1" dirty="0" err="1" smtClean="0">
                <a:solidFill>
                  <a:schemeClr val="bg1">
                    <a:lumMod val="95000"/>
                  </a:schemeClr>
                </a:solidFill>
                <a:cs typeface="Helvetica" pitchFamily="34" charset="0"/>
              </a:rPr>
              <a:t>pigs</a:t>
            </a:r>
            <a:r>
              <a:rPr lang="nl-NL" sz="4400" b="1" dirty="0" smtClean="0">
                <a:solidFill>
                  <a:schemeClr val="bg1">
                    <a:lumMod val="95000"/>
                  </a:schemeClr>
                </a:solidFill>
                <a:cs typeface="Helvetica" pitchFamily="34" charset="0"/>
              </a:rPr>
              <a:t>!</a:t>
            </a:r>
            <a:endParaRPr lang="nl-NL" sz="4400" b="1" dirty="0">
              <a:solidFill>
                <a:schemeClr val="bg1">
                  <a:lumMod val="95000"/>
                </a:schemeClr>
              </a:solidFill>
              <a:cs typeface="Helvetica" pitchFamily="34" charset="0"/>
            </a:endParaRPr>
          </a:p>
        </p:txBody>
      </p:sp>
      <p:pic>
        <p:nvPicPr>
          <p:cNvPr id="1026" name="Picture 2" descr="AngryBir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356992"/>
            <a:ext cx="6028626" cy="2742531"/>
          </a:xfrm>
          <a:prstGeom prst="rect">
            <a:avLst/>
          </a:prstGeom>
          <a:noFill/>
          <a:extLst>
            <a:ext uri="{909E8E84-426E-40DD-AFC4-6F175D3DCCD1}">
              <a14:hiddenFill xmlns:a14="http://schemas.microsoft.com/office/drawing/2010/main">
                <a:solidFill>
                  <a:srgbClr val="FFFFFF"/>
                </a:solidFill>
              </a14:hiddenFill>
            </a:ext>
          </a:extLst>
        </p:spPr>
      </p:pic>
      <p:sp>
        <p:nvSpPr>
          <p:cNvPr id="5" name="Tijdelijke aanduiding voor dianummer 4"/>
          <p:cNvSpPr>
            <a:spLocks noGrp="1"/>
          </p:cNvSpPr>
          <p:nvPr>
            <p:ph type="sldNum" sz="quarter" idx="12"/>
          </p:nvPr>
        </p:nvSpPr>
        <p:spPr/>
        <p:txBody>
          <a:bodyPr/>
          <a:lstStyle/>
          <a:p>
            <a:fld id="{8A3B3523-1CB2-442C-82C3-F41C377C6D23}" type="slidenum">
              <a:rPr lang="nl-NL" smtClean="0"/>
              <a:t>5</a:t>
            </a:fld>
            <a:endParaRPr lang="nl-NL"/>
          </a:p>
        </p:txBody>
      </p:sp>
    </p:spTree>
    <p:extLst>
      <p:ext uri="{BB962C8B-B14F-4D97-AF65-F5344CB8AC3E}">
        <p14:creationId xmlns:p14="http://schemas.microsoft.com/office/powerpoint/2010/main" val="33692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E7CAE"/>
        </a:solidFill>
        <a:effectLst/>
      </p:bgPr>
    </p:bg>
    <p:spTree>
      <p:nvGrpSpPr>
        <p:cNvPr id="1" name=""/>
        <p:cNvGrpSpPr/>
        <p:nvPr/>
      </p:nvGrpSpPr>
      <p:grpSpPr>
        <a:xfrm>
          <a:off x="0" y="0"/>
          <a:ext cx="0" cy="0"/>
          <a:chOff x="0" y="0"/>
          <a:chExt cx="0" cy="0"/>
        </a:xfrm>
      </p:grpSpPr>
      <p:pic>
        <p:nvPicPr>
          <p:cNvPr id="2050" name="Picture 2" descr="http://www.wallpapersblack.com/wp-content/uploads/angry-birds-clip-art-20150220124857-54e72d39cbe6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83172"/>
            <a:ext cx="7374265" cy="6579367"/>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dianummer 1"/>
          <p:cNvSpPr>
            <a:spLocks noGrp="1"/>
          </p:cNvSpPr>
          <p:nvPr>
            <p:ph type="sldNum" sz="quarter" idx="12"/>
          </p:nvPr>
        </p:nvSpPr>
        <p:spPr/>
        <p:txBody>
          <a:bodyPr/>
          <a:lstStyle/>
          <a:p>
            <a:fld id="{8A3B3523-1CB2-442C-82C3-F41C377C6D23}" type="slidenum">
              <a:rPr lang="nl-NL" smtClean="0"/>
              <a:t>6</a:t>
            </a:fld>
            <a:endParaRPr lang="nl-NL"/>
          </a:p>
        </p:txBody>
      </p:sp>
    </p:spTree>
    <p:extLst>
      <p:ext uri="{BB962C8B-B14F-4D97-AF65-F5344CB8AC3E}">
        <p14:creationId xmlns:p14="http://schemas.microsoft.com/office/powerpoint/2010/main" val="91735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6512" y="2056"/>
            <a:ext cx="3059832" cy="6883327"/>
          </a:xfrm>
          <a:prstGeom prst="rect">
            <a:avLst/>
          </a:prstGeom>
          <a:solidFill>
            <a:srgbClr val="B37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noFill/>
            </a:endParaRPr>
          </a:p>
        </p:txBody>
      </p:sp>
      <p:pic>
        <p:nvPicPr>
          <p:cNvPr id="5122"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08466" y="213538"/>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E:\fppt\template\arrows\arrow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99087">
            <a:off x="1076699" y="1197193"/>
            <a:ext cx="526188" cy="27328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wpclipart.com/money/money_bags/money_sack_colors/money_bag_black.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670" b="97816" l="4058" r="94203">
                        <a14:foregroundMark x1="50145" y1="43932" x2="50145" y2="43932"/>
                        <a14:foregroundMark x1="40000" y1="54612" x2="40000" y2="54612"/>
                        <a14:foregroundMark x1="51014" y1="61893" x2="51014" y2="61893"/>
                        <a14:foregroundMark x1="48696" y1="79854" x2="48696" y2="79854"/>
                        <a14:foregroundMark x1="39130" y1="78641" x2="39130" y2="78641"/>
                        <a14:foregroundMark x1="24928" y1="87864" x2="24928" y2="87864"/>
                        <a14:foregroundMark x1="20290" y1="77427" x2="20290" y2="77427"/>
                        <a14:foregroundMark x1="41449" y1="94175" x2="41449" y2="94175"/>
                        <a14:foregroundMark x1="94203" y1="64806" x2="94203" y2="64806"/>
                        <a14:foregroundMark x1="4058" y1="63835" x2="4058" y2="63835"/>
                        <a14:foregroundMark x1="54203" y1="72816" x2="54203" y2="72816"/>
                        <a14:foregroundMark x1="51014" y1="60680" x2="51014" y2="60680"/>
                        <a14:foregroundMark x1="51884" y1="54612" x2="51884" y2="54612"/>
                        <a14:foregroundMark x1="51884" y1="54612" x2="51884" y2="54612"/>
                        <a14:foregroundMark x1="40290" y1="44660" x2="40290" y2="44660"/>
                        <a14:foregroundMark x1="31884" y1="34709" x2="91884" y2="77913"/>
                        <a14:foregroundMark x1="38551" y1="81311" x2="75652" y2="48786"/>
                        <a14:foregroundMark x1="55362" y1="30825" x2="61449" y2="80825"/>
                        <a14:foregroundMark x1="17101" y1="41990" x2="71884" y2="80583"/>
                        <a14:foregroundMark x1="51884" y1="33981" x2="67826" y2="58495"/>
                        <a14:foregroundMark x1="18551" y1="79854" x2="52754" y2="66505"/>
                        <a14:foregroundMark x1="52754" y1="97816" x2="52754" y2="97816"/>
                      </a14:backgroundRemoval>
                    </a14:imgEffect>
                  </a14:imgLayer>
                </a14:imgProps>
              </a:ext>
              <a:ext uri="{28A0092B-C50C-407E-A947-70E740481C1C}">
                <a14:useLocalDpi xmlns:a14="http://schemas.microsoft.com/office/drawing/2010/main" val="0"/>
              </a:ext>
            </a:extLst>
          </a:blip>
          <a:srcRect/>
          <a:stretch>
            <a:fillRect/>
          </a:stretch>
        </p:blipFill>
        <p:spPr bwMode="auto">
          <a:xfrm>
            <a:off x="1040512" y="5722843"/>
            <a:ext cx="852891" cy="1018525"/>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683567" y="1844824"/>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smtClean="0">
                <a:latin typeface="+mj-lt"/>
              </a:rPr>
              <a:t>SPARK’D</a:t>
            </a:r>
            <a:endParaRPr lang="nl-NL" dirty="0">
              <a:latin typeface="+mj-lt"/>
            </a:endParaRPr>
          </a:p>
        </p:txBody>
      </p:sp>
      <p:pic>
        <p:nvPicPr>
          <p:cNvPr id="17" name="Picture 3" descr="E:\fppt\template\arrows\arrow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99087">
            <a:off x="1132401" y="5099489"/>
            <a:ext cx="526188" cy="27328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846186" y="3717032"/>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259632" y="3408427"/>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278234" y="3759473"/>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710282" y="3543449"/>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040512" y="4035789"/>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506605" y="3933056"/>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345312" y="4293096"/>
            <a:ext cx="341438" cy="3175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s://tctechcrunch2011.files.wordpress.com/2013/03/facebook-like-icon.png"/>
          <p:cNvPicPr>
            <a:picLocks noChangeAspect="1" noChangeArrowheads="1"/>
          </p:cNvPicPr>
          <p:nvPr/>
        </p:nvPicPr>
        <p:blipFill>
          <a:blip r:embed="rId8" cstate="print">
            <a:biLevel thresh="75000"/>
            <a:extLst>
              <a:ext uri="{BEBA8EAE-BF5A-486C-A8C5-ECC9F3942E4B}">
                <a14:imgProps xmlns:a14="http://schemas.microsoft.com/office/drawing/2010/main">
                  <a14:imgLayer r:embed="rId9">
                    <a14:imgEffect>
                      <a14:backgroundRemoval t="3597" b="89992" l="1818" r="89964">
                        <a14:foregroundMark x1="48364" y1="42533" x2="48364" y2="42533"/>
                        <a14:foregroundMark x1="47636" y1="52619" x2="47636" y2="52619"/>
                        <a14:foregroundMark x1="48655" y1="53167" x2="54109" y2="57467"/>
                        <a14:foregroundMark x1="57309" y1="59030" x2="59564" y2="61142"/>
                        <a14:foregroundMark x1="36509" y1="67553" x2="57818" y2="20954"/>
                        <a14:foregroundMark x1="60509" y1="88350" x2="60509" y2="88350"/>
                        <a14:foregroundMark x1="61018" y1="89132" x2="61018" y2="89132"/>
                      </a14:backgroundRemoval>
                    </a14:imgEffect>
                  </a14:imgLayer>
                </a14:imgProps>
              </a:ext>
              <a:ext uri="{28A0092B-C50C-407E-A947-70E740481C1C}">
                <a14:useLocalDpi xmlns:a14="http://schemas.microsoft.com/office/drawing/2010/main" val="0"/>
              </a:ext>
            </a:extLst>
          </a:blip>
          <a:srcRect/>
          <a:stretch>
            <a:fillRect/>
          </a:stretch>
        </p:blipFill>
        <p:spPr bwMode="auto">
          <a:xfrm>
            <a:off x="1772689" y="4077072"/>
            <a:ext cx="341438" cy="317599"/>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p:cNvSpPr txBox="1"/>
          <p:nvPr/>
        </p:nvSpPr>
        <p:spPr>
          <a:xfrm>
            <a:off x="1194197" y="2636912"/>
            <a:ext cx="477053" cy="584775"/>
          </a:xfrm>
          <a:prstGeom prst="rect">
            <a:avLst/>
          </a:prstGeom>
          <a:noFill/>
        </p:spPr>
        <p:txBody>
          <a:bodyPr wrap="square" rtlCol="0">
            <a:spAutoFit/>
          </a:bodyPr>
          <a:lstStyle/>
          <a:p>
            <a:r>
              <a:rPr lang="nl-NL" sz="3200" b="1" dirty="0" smtClean="0"/>
              <a:t>+</a:t>
            </a:r>
            <a:endParaRPr lang="nl-NL" sz="3200" b="1" dirty="0"/>
          </a:p>
        </p:txBody>
      </p:sp>
      <p:sp>
        <p:nvSpPr>
          <p:cNvPr id="18" name="Rechthoek 17"/>
          <p:cNvSpPr/>
          <p:nvPr/>
        </p:nvSpPr>
        <p:spPr>
          <a:xfrm>
            <a:off x="2987824" y="2056"/>
            <a:ext cx="3059832" cy="6883328"/>
          </a:xfrm>
          <a:prstGeom prst="rect">
            <a:avLst/>
          </a:prstGeom>
          <a:solidFill>
            <a:srgbClr val="7BA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noFill/>
            </a:endParaRPr>
          </a:p>
        </p:txBody>
      </p:sp>
      <p:sp>
        <p:nvSpPr>
          <p:cNvPr id="26" name="Rechthoek 25"/>
          <p:cNvSpPr/>
          <p:nvPr/>
        </p:nvSpPr>
        <p:spPr>
          <a:xfrm>
            <a:off x="3789513" y="1844824"/>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1400" dirty="0" err="1" smtClean="0">
                <a:latin typeface="+mj-lt"/>
              </a:rPr>
              <a:t>Sanitation</a:t>
            </a:r>
            <a:r>
              <a:rPr lang="nl-NL" sz="1400" dirty="0" smtClean="0">
                <a:latin typeface="+mj-lt"/>
              </a:rPr>
              <a:t>/</a:t>
            </a:r>
          </a:p>
          <a:p>
            <a:pPr algn="ctr"/>
            <a:r>
              <a:rPr lang="nl-NL" sz="1400" dirty="0" err="1" smtClean="0">
                <a:latin typeface="+mj-lt"/>
              </a:rPr>
              <a:t>Similarity</a:t>
            </a:r>
            <a:r>
              <a:rPr lang="nl-NL" sz="1400" dirty="0" smtClean="0">
                <a:latin typeface="+mj-lt"/>
              </a:rPr>
              <a:t> </a:t>
            </a:r>
            <a:r>
              <a:rPr lang="nl-NL" sz="1400" dirty="0" smtClean="0">
                <a:latin typeface="+mj-lt"/>
              </a:rPr>
              <a:t>Check</a:t>
            </a:r>
            <a:endParaRPr lang="nl-NL" sz="1400" dirty="0">
              <a:latin typeface="+mj-lt"/>
            </a:endParaRPr>
          </a:p>
        </p:txBody>
      </p:sp>
      <p:pic>
        <p:nvPicPr>
          <p:cNvPr id="27"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676446" y="268905"/>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090492" y="172707"/>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63988" y="269649"/>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E:\fppt\template\arrows\arrow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99087">
            <a:off x="4241443" y="1256061"/>
            <a:ext cx="526188" cy="2732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E:\fppt\template\arrows\arrow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744627" flipV="1">
            <a:off x="2630851" y="2064688"/>
            <a:ext cx="784938" cy="7124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E:\fppt\template\arrows\arrow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58379">
            <a:off x="2381579" y="1024061"/>
            <a:ext cx="1111927" cy="577501"/>
          </a:xfrm>
          <a:prstGeom prst="rect">
            <a:avLst/>
          </a:prstGeom>
          <a:noFill/>
          <a:extLst>
            <a:ext uri="{909E8E84-426E-40DD-AFC4-6F175D3DCCD1}">
              <a14:hiddenFill xmlns:a14="http://schemas.microsoft.com/office/drawing/2010/main">
                <a:solidFill>
                  <a:srgbClr val="FFFFFF"/>
                </a:solidFill>
              </a14:hiddenFill>
            </a:ext>
          </a:extLst>
        </p:spPr>
      </p:pic>
      <p:sp>
        <p:nvSpPr>
          <p:cNvPr id="34" name="Rechthoek 33"/>
          <p:cNvSpPr/>
          <p:nvPr/>
        </p:nvSpPr>
        <p:spPr>
          <a:xfrm>
            <a:off x="3789513" y="3284984"/>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err="1" smtClean="0">
                <a:latin typeface="+mj-lt"/>
              </a:rPr>
              <a:t>Enable</a:t>
            </a:r>
            <a:r>
              <a:rPr lang="nl-NL" dirty="0" smtClean="0">
                <a:latin typeface="+mj-lt"/>
              </a:rPr>
              <a:t> </a:t>
            </a:r>
            <a:r>
              <a:rPr lang="nl-NL" dirty="0" err="1" smtClean="0">
                <a:latin typeface="+mj-lt"/>
              </a:rPr>
              <a:t>Voting</a:t>
            </a:r>
            <a:endParaRPr lang="nl-NL" dirty="0">
              <a:latin typeface="+mj-lt"/>
            </a:endParaRPr>
          </a:p>
        </p:txBody>
      </p:sp>
      <p:pic>
        <p:nvPicPr>
          <p:cNvPr id="35" name="Picture 3" descr="E:\fppt\template\arrows\arrow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99087">
            <a:off x="4200894" y="2709361"/>
            <a:ext cx="526188" cy="27328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E:\fppt\template\arrows\arrow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319380">
            <a:off x="2379782" y="3470543"/>
            <a:ext cx="1112620" cy="577861"/>
          </a:xfrm>
          <a:prstGeom prst="rect">
            <a:avLst/>
          </a:prstGeom>
          <a:noFill/>
          <a:extLst>
            <a:ext uri="{909E8E84-426E-40DD-AFC4-6F175D3DCCD1}">
              <a14:hiddenFill xmlns:a14="http://schemas.microsoft.com/office/drawing/2010/main">
                <a:solidFill>
                  <a:srgbClr val="FFFFFF"/>
                </a:solidFill>
              </a14:hiddenFill>
            </a:ext>
          </a:extLst>
        </p:spPr>
      </p:pic>
      <p:sp>
        <p:nvSpPr>
          <p:cNvPr id="30" name="Rechthoek 29"/>
          <p:cNvSpPr/>
          <p:nvPr/>
        </p:nvSpPr>
        <p:spPr>
          <a:xfrm>
            <a:off x="6048672" y="-7619"/>
            <a:ext cx="3095328" cy="6893003"/>
          </a:xfrm>
          <a:prstGeom prst="rect">
            <a:avLst/>
          </a:prstGeom>
          <a:solidFill>
            <a:srgbClr val="BE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noFill/>
              </a:rPr>
              <a:t>0</a:t>
            </a:r>
            <a:endParaRPr lang="nl-NL" dirty="0">
              <a:noFill/>
            </a:endParaRPr>
          </a:p>
        </p:txBody>
      </p:sp>
      <p:pic>
        <p:nvPicPr>
          <p:cNvPr id="37" name="Picture 3" descr="E:\fppt\template\arrows\arrow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9547955">
            <a:off x="2375751" y="4184569"/>
            <a:ext cx="1111927" cy="577501"/>
          </a:xfrm>
          <a:prstGeom prst="rect">
            <a:avLst/>
          </a:prstGeom>
          <a:noFill/>
          <a:extLst>
            <a:ext uri="{909E8E84-426E-40DD-AFC4-6F175D3DCCD1}">
              <a14:hiddenFill xmlns:a14="http://schemas.microsoft.com/office/drawing/2010/main">
                <a:solidFill>
                  <a:srgbClr val="FFFFFF"/>
                </a:solidFill>
              </a14:hiddenFill>
            </a:ext>
          </a:extLst>
        </p:spPr>
      </p:pic>
      <p:sp>
        <p:nvSpPr>
          <p:cNvPr id="38" name="Rechthoek 37"/>
          <p:cNvSpPr/>
          <p:nvPr/>
        </p:nvSpPr>
        <p:spPr>
          <a:xfrm>
            <a:off x="3758726" y="4293096"/>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smtClean="0">
                <a:latin typeface="+mj-lt"/>
              </a:rPr>
              <a:t>Top of the </a:t>
            </a:r>
            <a:r>
              <a:rPr lang="nl-NL" dirty="0" err="1" smtClean="0">
                <a:latin typeface="+mj-lt"/>
              </a:rPr>
              <a:t>Month</a:t>
            </a:r>
            <a:endParaRPr lang="nl-NL" dirty="0">
              <a:latin typeface="+mj-lt"/>
            </a:endParaRPr>
          </a:p>
        </p:txBody>
      </p:sp>
      <p:sp>
        <p:nvSpPr>
          <p:cNvPr id="39" name="Rechthoek 38"/>
          <p:cNvSpPr/>
          <p:nvPr/>
        </p:nvSpPr>
        <p:spPr>
          <a:xfrm>
            <a:off x="6883040" y="3120395"/>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smtClean="0">
                <a:latin typeface="+mj-lt"/>
              </a:rPr>
              <a:t>Prototypes</a:t>
            </a:r>
            <a:endParaRPr lang="nl-NL" dirty="0">
              <a:latin typeface="+mj-lt"/>
            </a:endParaRPr>
          </a:p>
        </p:txBody>
      </p:sp>
      <p:pic>
        <p:nvPicPr>
          <p:cNvPr id="40" name="Picture 3" descr="E:\fppt\template\arrows\arrow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7463616">
            <a:off x="5491693" y="3904722"/>
            <a:ext cx="1111927" cy="57750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89481" y="2312876"/>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209561" y="2274390"/>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www.cs.umd.edu/sites/default/files/styles/40px_icon/public/default_images/user_icon.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20372" y="2282816"/>
            <a:ext cx="828092" cy="82809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 descr="E:\fppt\template\arrows\arrow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5131968">
            <a:off x="7277495" y="4126966"/>
            <a:ext cx="619974" cy="321996"/>
          </a:xfrm>
          <a:prstGeom prst="rect">
            <a:avLst/>
          </a:prstGeom>
          <a:noFill/>
          <a:extLst>
            <a:ext uri="{909E8E84-426E-40DD-AFC4-6F175D3DCCD1}">
              <a14:hiddenFill xmlns:a14="http://schemas.microsoft.com/office/drawing/2010/main">
                <a:solidFill>
                  <a:srgbClr val="FFFFFF"/>
                </a:solidFill>
              </a14:hiddenFill>
            </a:ext>
          </a:extLst>
        </p:spPr>
      </p:pic>
      <p:sp>
        <p:nvSpPr>
          <p:cNvPr id="47" name="Rechthoek 46"/>
          <p:cNvSpPr/>
          <p:nvPr/>
        </p:nvSpPr>
        <p:spPr>
          <a:xfrm>
            <a:off x="6489481" y="4797152"/>
            <a:ext cx="2235673"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err="1" smtClean="0">
                <a:latin typeface="+mj-lt"/>
              </a:rPr>
              <a:t>Find</a:t>
            </a:r>
            <a:r>
              <a:rPr lang="nl-NL" dirty="0" smtClean="0">
                <a:latin typeface="+mj-lt"/>
              </a:rPr>
              <a:t> </a:t>
            </a:r>
            <a:r>
              <a:rPr lang="nl-NL" dirty="0" err="1" smtClean="0">
                <a:latin typeface="+mj-lt"/>
              </a:rPr>
              <a:t>Investors</a:t>
            </a:r>
            <a:r>
              <a:rPr lang="nl-NL" dirty="0" smtClean="0">
                <a:latin typeface="+mj-lt"/>
              </a:rPr>
              <a:t>/Kickstarter</a:t>
            </a:r>
            <a:endParaRPr lang="nl-NL" dirty="0">
              <a:latin typeface="+mj-lt"/>
            </a:endParaRPr>
          </a:p>
        </p:txBody>
      </p:sp>
      <p:pic>
        <p:nvPicPr>
          <p:cNvPr id="50" name="Picture 3" descr="E:\fppt\template\arrows\arrow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9293489">
            <a:off x="4562658" y="5094139"/>
            <a:ext cx="1095138" cy="56878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E:\fppt\template\arrows\arrow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9293489">
            <a:off x="2620653" y="5514921"/>
            <a:ext cx="1095138" cy="568782"/>
          </a:xfrm>
          <a:prstGeom prst="rect">
            <a:avLst/>
          </a:prstGeom>
          <a:noFill/>
          <a:extLst>
            <a:ext uri="{909E8E84-426E-40DD-AFC4-6F175D3DCCD1}">
              <a14:hiddenFill xmlns:a14="http://schemas.microsoft.com/office/drawing/2010/main">
                <a:solidFill>
                  <a:srgbClr val="FFFFFF"/>
                </a:solidFill>
              </a14:hiddenFill>
            </a:ext>
          </a:extLst>
        </p:spPr>
      </p:pic>
      <p:sp>
        <p:nvSpPr>
          <p:cNvPr id="53" name="Rechthoek 52"/>
          <p:cNvSpPr/>
          <p:nvPr/>
        </p:nvSpPr>
        <p:spPr>
          <a:xfrm>
            <a:off x="6083292" y="5949280"/>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err="1" smtClean="0">
                <a:latin typeface="+mj-lt"/>
              </a:rPr>
              <a:t>Develop</a:t>
            </a:r>
            <a:r>
              <a:rPr lang="nl-NL" dirty="0" smtClean="0">
                <a:latin typeface="+mj-lt"/>
              </a:rPr>
              <a:t> in-house</a:t>
            </a:r>
            <a:endParaRPr lang="nl-NL" dirty="0">
              <a:latin typeface="+mj-lt"/>
            </a:endParaRPr>
          </a:p>
        </p:txBody>
      </p:sp>
      <p:sp>
        <p:nvSpPr>
          <p:cNvPr id="54" name="Rechthoek 53"/>
          <p:cNvSpPr/>
          <p:nvPr/>
        </p:nvSpPr>
        <p:spPr>
          <a:xfrm>
            <a:off x="7623607" y="5949280"/>
            <a:ext cx="1430559" cy="5760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dirty="0" err="1" smtClean="0">
                <a:latin typeface="+mj-lt"/>
              </a:rPr>
              <a:t>Find</a:t>
            </a:r>
            <a:r>
              <a:rPr lang="nl-NL" dirty="0" smtClean="0">
                <a:latin typeface="+mj-lt"/>
              </a:rPr>
              <a:t> </a:t>
            </a:r>
            <a:r>
              <a:rPr lang="nl-NL" dirty="0" err="1" smtClean="0">
                <a:latin typeface="+mj-lt"/>
              </a:rPr>
              <a:t>Delevopers</a:t>
            </a:r>
            <a:endParaRPr lang="nl-NL" dirty="0">
              <a:latin typeface="+mj-lt"/>
            </a:endParaRPr>
          </a:p>
        </p:txBody>
      </p:sp>
      <p:pic>
        <p:nvPicPr>
          <p:cNvPr id="55" name="Picture 3" descr="E:\fppt\template\arrows\arrow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6858072">
            <a:off x="7104204" y="5607908"/>
            <a:ext cx="426737" cy="22163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E:\fppt\template\arrows\arrow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2643266">
            <a:off x="7771556" y="5610682"/>
            <a:ext cx="426737" cy="221634"/>
          </a:xfrm>
          <a:prstGeom prst="rect">
            <a:avLst/>
          </a:prstGeom>
          <a:noFill/>
          <a:extLst>
            <a:ext uri="{909E8E84-426E-40DD-AFC4-6F175D3DCCD1}">
              <a14:hiddenFill xmlns:a14="http://schemas.microsoft.com/office/drawing/2010/main">
                <a:solidFill>
                  <a:srgbClr val="FFFFFF"/>
                </a:solidFill>
              </a14:hiddenFill>
            </a:ext>
          </a:extLst>
        </p:spPr>
      </p:pic>
      <p:sp>
        <p:nvSpPr>
          <p:cNvPr id="58" name="Rechthoek 57"/>
          <p:cNvSpPr/>
          <p:nvPr/>
        </p:nvSpPr>
        <p:spPr>
          <a:xfrm>
            <a:off x="3907213" y="438835"/>
            <a:ext cx="347623" cy="1818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1100" dirty="0" smtClean="0"/>
              <a:t>HC</a:t>
            </a:r>
            <a:endParaRPr lang="nl-NL" sz="1100" dirty="0"/>
          </a:p>
        </p:txBody>
      </p:sp>
      <p:sp>
        <p:nvSpPr>
          <p:cNvPr id="59" name="Rechthoek 58"/>
          <p:cNvSpPr/>
          <p:nvPr/>
        </p:nvSpPr>
        <p:spPr>
          <a:xfrm>
            <a:off x="4340542" y="366827"/>
            <a:ext cx="347623" cy="1818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1100" dirty="0" smtClean="0"/>
              <a:t>HC</a:t>
            </a:r>
            <a:endParaRPr lang="nl-NL" sz="1100" dirty="0"/>
          </a:p>
        </p:txBody>
      </p:sp>
      <p:sp>
        <p:nvSpPr>
          <p:cNvPr id="60" name="Rechthoek 59"/>
          <p:cNvSpPr/>
          <p:nvPr/>
        </p:nvSpPr>
        <p:spPr>
          <a:xfrm>
            <a:off x="4728433" y="476672"/>
            <a:ext cx="347623" cy="1818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1100" dirty="0" smtClean="0"/>
              <a:t>HC</a:t>
            </a:r>
            <a:endParaRPr lang="nl-NL" sz="1100" dirty="0"/>
          </a:p>
        </p:txBody>
      </p:sp>
      <p:pic>
        <p:nvPicPr>
          <p:cNvPr id="61" name="Picture 3" descr="C:\Users\HD\Downloads\SPARK_D-04.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71318" y="-205015"/>
            <a:ext cx="1080120" cy="1009329"/>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8A3B3523-1CB2-442C-82C3-F41C377C6D23}" type="slidenum">
              <a:rPr lang="nl-NL" smtClean="0"/>
              <a:t>7</a:t>
            </a:fld>
            <a:endParaRPr lang="nl-NL"/>
          </a:p>
        </p:txBody>
      </p:sp>
    </p:spTree>
    <p:extLst>
      <p:ext uri="{BB962C8B-B14F-4D97-AF65-F5344CB8AC3E}">
        <p14:creationId xmlns:p14="http://schemas.microsoft.com/office/powerpoint/2010/main" val="157250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BAABE"/>
        </a:solidFill>
        <a:effectLst/>
      </p:bgPr>
    </p:bg>
    <p:spTree>
      <p:nvGrpSpPr>
        <p:cNvPr id="1" name=""/>
        <p:cNvGrpSpPr/>
        <p:nvPr/>
      </p:nvGrpSpPr>
      <p:grpSpPr>
        <a:xfrm>
          <a:off x="0" y="0"/>
          <a:ext cx="0" cy="0"/>
          <a:chOff x="0" y="0"/>
          <a:chExt cx="0" cy="0"/>
        </a:xfrm>
      </p:grpSpPr>
      <p:sp>
        <p:nvSpPr>
          <p:cNvPr id="2" name="Tekstvak 1"/>
          <p:cNvSpPr txBox="1"/>
          <p:nvPr/>
        </p:nvSpPr>
        <p:spPr>
          <a:xfrm>
            <a:off x="323528" y="236205"/>
            <a:ext cx="7632848" cy="6340197"/>
          </a:xfrm>
          <a:prstGeom prst="rect">
            <a:avLst/>
          </a:prstGeom>
          <a:noFill/>
        </p:spPr>
        <p:txBody>
          <a:bodyPr wrap="square" rtlCol="0">
            <a:spAutoFit/>
          </a:bodyPr>
          <a:lstStyle/>
          <a:p>
            <a:pPr algn="ctr"/>
            <a:r>
              <a:rPr lang="nl-NL" sz="5400" b="1" u="sng" dirty="0" smtClean="0">
                <a:solidFill>
                  <a:schemeClr val="bg1">
                    <a:lumMod val="95000"/>
                  </a:schemeClr>
                </a:solidFill>
                <a:latin typeface="+mj-lt"/>
                <a:cs typeface="Helvetica" pitchFamily="34" charset="0"/>
              </a:rPr>
              <a:t>TODAY</a:t>
            </a:r>
            <a:endParaRPr lang="nl-NL" sz="5400" b="1" u="sng" dirty="0">
              <a:solidFill>
                <a:schemeClr val="bg1">
                  <a:lumMod val="95000"/>
                </a:schemeClr>
              </a:solidFill>
              <a:latin typeface="+mj-lt"/>
              <a:cs typeface="Helvetica" pitchFamily="34" charset="0"/>
            </a:endParaRPr>
          </a:p>
          <a:p>
            <a:pPr marL="457200" indent="-457200">
              <a:buFont typeface="Arial" pitchFamily="34" charset="0"/>
              <a:buChar char="•"/>
            </a:pPr>
            <a:r>
              <a:rPr lang="nl-NL" sz="3200" b="1" dirty="0" smtClean="0">
                <a:solidFill>
                  <a:schemeClr val="bg1">
                    <a:lumMod val="95000"/>
                  </a:schemeClr>
                </a:solidFill>
                <a:latin typeface="+mj-lt"/>
                <a:cs typeface="Helvetica" pitchFamily="34" charset="0"/>
              </a:rPr>
              <a:t>The Market</a:t>
            </a:r>
          </a:p>
          <a:p>
            <a:endParaRPr lang="nl-NL" sz="3200" b="1" dirty="0">
              <a:solidFill>
                <a:schemeClr val="bg1">
                  <a:lumMod val="95000"/>
                </a:schemeClr>
              </a:solidFill>
              <a:latin typeface="+mj-lt"/>
              <a:cs typeface="Helvetica" pitchFamily="34" charset="0"/>
            </a:endParaRPr>
          </a:p>
          <a:p>
            <a:pPr marL="457200" indent="-457200">
              <a:buFont typeface="Arial" pitchFamily="34" charset="0"/>
              <a:buChar char="•"/>
            </a:pPr>
            <a:r>
              <a:rPr lang="nl-NL" sz="3200" b="1" dirty="0" err="1" smtClean="0">
                <a:solidFill>
                  <a:schemeClr val="bg1">
                    <a:lumMod val="95000"/>
                  </a:schemeClr>
                </a:solidFill>
                <a:latin typeface="+mj-lt"/>
                <a:cs typeface="Helvetica" pitchFamily="34" charset="0"/>
              </a:rPr>
              <a:t>Implementation</a:t>
            </a:r>
            <a:endParaRPr lang="nl-NL" sz="3200" b="1" dirty="0" smtClean="0">
              <a:solidFill>
                <a:schemeClr val="bg1">
                  <a:lumMod val="95000"/>
                </a:schemeClr>
              </a:solidFill>
              <a:latin typeface="+mj-lt"/>
              <a:cs typeface="Helvetica" pitchFamily="34" charset="0"/>
            </a:endParaRPr>
          </a:p>
          <a:p>
            <a:r>
              <a:rPr lang="nl-NL" sz="3200" b="1" dirty="0" smtClean="0">
                <a:solidFill>
                  <a:schemeClr val="bg1">
                    <a:lumMod val="95000"/>
                  </a:schemeClr>
                </a:solidFill>
                <a:latin typeface="+mj-lt"/>
                <a:cs typeface="Helvetica" pitchFamily="34" charset="0"/>
              </a:rPr>
              <a:t>	</a:t>
            </a:r>
            <a:r>
              <a:rPr lang="nl-NL" sz="3200" b="1" dirty="0" err="1" smtClean="0">
                <a:solidFill>
                  <a:schemeClr val="bg1">
                    <a:lumMod val="95000"/>
                  </a:schemeClr>
                </a:solidFill>
                <a:latin typeface="+mj-lt"/>
                <a:cs typeface="Helvetica" pitchFamily="34" charset="0"/>
              </a:rPr>
              <a:t>Crowdsourcing</a:t>
            </a:r>
            <a:endParaRPr lang="nl-NL" sz="3200" b="1" dirty="0" smtClean="0">
              <a:solidFill>
                <a:schemeClr val="bg1">
                  <a:lumMod val="95000"/>
                </a:schemeClr>
              </a:solidFill>
              <a:latin typeface="+mj-lt"/>
              <a:cs typeface="Helvetica" pitchFamily="34" charset="0"/>
            </a:endParaRPr>
          </a:p>
          <a:p>
            <a:r>
              <a:rPr lang="nl-NL" sz="3200" b="1" dirty="0">
                <a:solidFill>
                  <a:schemeClr val="bg1">
                    <a:lumMod val="95000"/>
                  </a:schemeClr>
                </a:solidFill>
                <a:latin typeface="+mj-lt"/>
                <a:cs typeface="Helvetica" pitchFamily="34" charset="0"/>
              </a:rPr>
              <a:t>	</a:t>
            </a:r>
            <a:r>
              <a:rPr lang="nl-NL" sz="3200" b="1" dirty="0" smtClean="0">
                <a:solidFill>
                  <a:schemeClr val="bg1">
                    <a:lumMod val="95000"/>
                  </a:schemeClr>
                </a:solidFill>
                <a:latin typeface="+mj-lt"/>
                <a:cs typeface="Helvetica" pitchFamily="34" charset="0"/>
              </a:rPr>
              <a:t>Human </a:t>
            </a:r>
            <a:r>
              <a:rPr lang="nl-NL" sz="3200" b="1" dirty="0" err="1" smtClean="0">
                <a:solidFill>
                  <a:schemeClr val="bg1">
                    <a:lumMod val="95000"/>
                  </a:schemeClr>
                </a:solidFill>
                <a:latin typeface="+mj-lt"/>
                <a:cs typeface="Helvetica" pitchFamily="34" charset="0"/>
              </a:rPr>
              <a:t>Computation</a:t>
            </a:r>
            <a:endParaRPr lang="nl-NL" sz="3200" b="1" dirty="0" smtClean="0">
              <a:solidFill>
                <a:schemeClr val="bg1">
                  <a:lumMod val="95000"/>
                </a:schemeClr>
              </a:solidFill>
              <a:latin typeface="+mj-lt"/>
              <a:cs typeface="Helvetica" pitchFamily="34" charset="0"/>
            </a:endParaRPr>
          </a:p>
          <a:p>
            <a:r>
              <a:rPr lang="nl-NL" sz="3200" b="1" dirty="0">
                <a:solidFill>
                  <a:schemeClr val="bg1">
                    <a:lumMod val="95000"/>
                  </a:schemeClr>
                </a:solidFill>
                <a:latin typeface="+mj-lt"/>
                <a:cs typeface="Helvetica" pitchFamily="34" charset="0"/>
              </a:rPr>
              <a:t>	</a:t>
            </a:r>
            <a:r>
              <a:rPr lang="nl-NL" sz="3200" b="1" dirty="0" smtClean="0">
                <a:solidFill>
                  <a:schemeClr val="bg1">
                    <a:lumMod val="95000"/>
                  </a:schemeClr>
                </a:solidFill>
                <a:latin typeface="+mj-lt"/>
                <a:cs typeface="Helvetica" pitchFamily="34" charset="0"/>
              </a:rPr>
              <a:t>Information Retrieval</a:t>
            </a:r>
          </a:p>
          <a:p>
            <a:r>
              <a:rPr lang="nl-NL" sz="3200" b="1" dirty="0">
                <a:solidFill>
                  <a:schemeClr val="bg1">
                    <a:lumMod val="95000"/>
                  </a:schemeClr>
                </a:solidFill>
                <a:cs typeface="Helvetica" pitchFamily="34" charset="0"/>
              </a:rPr>
              <a:t>	</a:t>
            </a:r>
            <a:r>
              <a:rPr lang="nl-NL" sz="3200" b="1" dirty="0" err="1">
                <a:solidFill>
                  <a:schemeClr val="bg1">
                    <a:lumMod val="95000"/>
                  </a:schemeClr>
                </a:solidFill>
                <a:cs typeface="Helvetica" pitchFamily="34" charset="0"/>
              </a:rPr>
              <a:t>Our</a:t>
            </a:r>
            <a:r>
              <a:rPr lang="nl-NL" sz="3200" b="1" dirty="0">
                <a:solidFill>
                  <a:schemeClr val="bg1">
                    <a:lumMod val="95000"/>
                  </a:schemeClr>
                </a:solidFill>
                <a:cs typeface="Helvetica" pitchFamily="34" charset="0"/>
              </a:rPr>
              <a:t> stack </a:t>
            </a:r>
            <a:endParaRPr lang="nl-NL" sz="3200" b="1" dirty="0" smtClean="0">
              <a:solidFill>
                <a:schemeClr val="bg1">
                  <a:lumMod val="95000"/>
                </a:schemeClr>
              </a:solidFill>
              <a:cs typeface="Helvetica" pitchFamily="34" charset="0"/>
            </a:endParaRPr>
          </a:p>
          <a:p>
            <a:endParaRPr lang="nl-NL" sz="3200" b="1" dirty="0" smtClean="0">
              <a:solidFill>
                <a:schemeClr val="bg1">
                  <a:lumMod val="95000"/>
                </a:schemeClr>
              </a:solidFill>
              <a:latin typeface="+mj-lt"/>
              <a:cs typeface="Helvetica" pitchFamily="34" charset="0"/>
            </a:endParaRPr>
          </a:p>
          <a:p>
            <a:pPr marL="457200" indent="-457200">
              <a:buFont typeface="Arial" pitchFamily="34" charset="0"/>
              <a:buChar char="•"/>
            </a:pPr>
            <a:r>
              <a:rPr lang="nl-NL" sz="3200" b="1" dirty="0" smtClean="0">
                <a:solidFill>
                  <a:schemeClr val="bg1">
                    <a:lumMod val="95000"/>
                  </a:schemeClr>
                </a:solidFill>
                <a:latin typeface="+mj-lt"/>
                <a:cs typeface="Helvetica" pitchFamily="34" charset="0"/>
              </a:rPr>
              <a:t>DEMO</a:t>
            </a:r>
          </a:p>
          <a:p>
            <a:pPr marL="457200" indent="-457200">
              <a:buFont typeface="Arial" pitchFamily="34" charset="0"/>
              <a:buChar char="•"/>
            </a:pPr>
            <a:r>
              <a:rPr lang="nl-NL" sz="3200" b="1" dirty="0" err="1" smtClean="0">
                <a:solidFill>
                  <a:schemeClr val="bg1">
                    <a:lumMod val="95000"/>
                  </a:schemeClr>
                </a:solidFill>
                <a:latin typeface="+mj-lt"/>
                <a:cs typeface="Helvetica" pitchFamily="34" charset="0"/>
              </a:rPr>
              <a:t>Conclusions</a:t>
            </a:r>
            <a:r>
              <a:rPr lang="nl-NL" sz="3200" b="1" dirty="0" smtClean="0">
                <a:solidFill>
                  <a:schemeClr val="bg1">
                    <a:lumMod val="95000"/>
                  </a:schemeClr>
                </a:solidFill>
                <a:latin typeface="+mj-lt"/>
                <a:cs typeface="Helvetica" pitchFamily="34" charset="0"/>
              </a:rPr>
              <a:t>/</a:t>
            </a:r>
            <a:r>
              <a:rPr lang="nl-NL" sz="3200" b="1" dirty="0" err="1" smtClean="0">
                <a:solidFill>
                  <a:schemeClr val="bg1">
                    <a:lumMod val="95000"/>
                  </a:schemeClr>
                </a:solidFill>
                <a:latin typeface="+mj-lt"/>
                <a:cs typeface="Helvetica" pitchFamily="34" charset="0"/>
              </a:rPr>
              <a:t>Final</a:t>
            </a:r>
            <a:r>
              <a:rPr lang="nl-NL" sz="3200" b="1" dirty="0" smtClean="0">
                <a:solidFill>
                  <a:schemeClr val="bg1">
                    <a:lumMod val="95000"/>
                  </a:schemeClr>
                </a:solidFill>
                <a:latin typeface="+mj-lt"/>
                <a:cs typeface="Helvetica" pitchFamily="34" charset="0"/>
              </a:rPr>
              <a:t> </a:t>
            </a:r>
            <a:r>
              <a:rPr lang="nl-NL" sz="3200" b="1" dirty="0" err="1" smtClean="0">
                <a:solidFill>
                  <a:schemeClr val="bg1">
                    <a:lumMod val="95000"/>
                  </a:schemeClr>
                </a:solidFill>
                <a:latin typeface="+mj-lt"/>
                <a:cs typeface="Helvetica" pitchFamily="34" charset="0"/>
              </a:rPr>
              <a:t>Remarks</a:t>
            </a:r>
            <a:endParaRPr lang="nl-NL" sz="3200" b="1" dirty="0" smtClean="0">
              <a:solidFill>
                <a:schemeClr val="bg1">
                  <a:lumMod val="95000"/>
                </a:schemeClr>
              </a:solidFill>
              <a:latin typeface="+mj-lt"/>
              <a:cs typeface="Helvetica" pitchFamily="34" charset="0"/>
            </a:endParaRPr>
          </a:p>
          <a:p>
            <a:r>
              <a:rPr lang="nl-NL" sz="3200" b="1" dirty="0">
                <a:solidFill>
                  <a:schemeClr val="bg1">
                    <a:lumMod val="95000"/>
                  </a:schemeClr>
                </a:solidFill>
                <a:latin typeface="+mj-lt"/>
                <a:cs typeface="Helvetica" pitchFamily="34" charset="0"/>
              </a:rPr>
              <a:t>	</a:t>
            </a:r>
            <a:endParaRPr lang="nl-NL" sz="3200" b="1" dirty="0" smtClean="0">
              <a:solidFill>
                <a:schemeClr val="bg1">
                  <a:lumMod val="95000"/>
                </a:schemeClr>
              </a:solidFill>
              <a:latin typeface="+mj-lt"/>
              <a:cs typeface="Helvetica" pitchFamily="34" charset="0"/>
            </a:endParaRPr>
          </a:p>
        </p:txBody>
      </p:sp>
      <p:sp>
        <p:nvSpPr>
          <p:cNvPr id="4" name="AutoShape 2" descr="SPARK*D-04.png wordt weergegev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5"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8A3B3523-1CB2-442C-82C3-F41C377C6D23}" type="slidenum">
              <a:rPr lang="nl-NL" smtClean="0"/>
              <a:t>8</a:t>
            </a:fld>
            <a:endParaRPr lang="nl-NL"/>
          </a:p>
        </p:txBody>
      </p:sp>
    </p:spTree>
    <p:extLst>
      <p:ext uri="{BB962C8B-B14F-4D97-AF65-F5344CB8AC3E}">
        <p14:creationId xmlns:p14="http://schemas.microsoft.com/office/powerpoint/2010/main" val="357049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E857C"/>
        </a:solidFill>
        <a:effectLst/>
      </p:bgPr>
    </p:bg>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8A3B3523-1CB2-442C-82C3-F41C377C6D23}" type="slidenum">
              <a:rPr lang="nl-NL" smtClean="0"/>
              <a:t>9</a:t>
            </a:fld>
            <a:endParaRPr lang="nl-NL"/>
          </a:p>
        </p:txBody>
      </p:sp>
      <p:pic>
        <p:nvPicPr>
          <p:cNvPr id="6" name="Picture 2" descr="C:\Users\HD\Desktop\final_presentation_IR\images\SPARK_D-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5129697"/>
            <a:ext cx="3096344" cy="28934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2267744" y="2575223"/>
            <a:ext cx="5184576" cy="2308324"/>
          </a:xfrm>
          <a:prstGeom prst="rect">
            <a:avLst/>
          </a:prstGeom>
          <a:noFill/>
        </p:spPr>
        <p:txBody>
          <a:bodyPr wrap="square" rtlCol="0">
            <a:spAutoFit/>
          </a:bodyPr>
          <a:lstStyle/>
          <a:p>
            <a:r>
              <a:rPr lang="nl-NL" sz="7200" dirty="0" smtClean="0">
                <a:solidFill>
                  <a:schemeClr val="bg1"/>
                </a:solidFill>
              </a:rPr>
              <a:t>The Market</a:t>
            </a:r>
          </a:p>
          <a:p>
            <a:endParaRPr lang="nl-NL" sz="7200" dirty="0">
              <a:solidFill>
                <a:schemeClr val="bg1"/>
              </a:solidFill>
            </a:endParaRPr>
          </a:p>
        </p:txBody>
      </p:sp>
    </p:spTree>
    <p:extLst>
      <p:ext uri="{BB962C8B-B14F-4D97-AF65-F5344CB8AC3E}">
        <p14:creationId xmlns:p14="http://schemas.microsoft.com/office/powerpoint/2010/main" val="196419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1725</Words>
  <Application>Microsoft Office PowerPoint</Application>
  <PresentationFormat>Diavoorstelling (4:3)</PresentationFormat>
  <Paragraphs>189</Paragraphs>
  <Slides>23</Slides>
  <Notes>20</Notes>
  <HiddenSlides>0</HiddenSlides>
  <MMClips>0</MMClips>
  <ScaleCrop>false</ScaleCrop>
  <HeadingPairs>
    <vt:vector size="4" baseType="variant">
      <vt:variant>
        <vt:lpstr>Thema</vt:lpstr>
      </vt:variant>
      <vt:variant>
        <vt:i4>1</vt:i4>
      </vt:variant>
      <vt:variant>
        <vt:lpstr>Diatitels</vt:lpstr>
      </vt:variant>
      <vt:variant>
        <vt:i4>23</vt:i4>
      </vt:variant>
    </vt:vector>
  </HeadingPairs>
  <TitlesOfParts>
    <vt:vector size="24" baseType="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HD</dc:creator>
  <cp:lastModifiedBy>HD</cp:lastModifiedBy>
  <cp:revision>170</cp:revision>
  <dcterms:created xsi:type="dcterms:W3CDTF">2015-02-23T20:24:35Z</dcterms:created>
  <dcterms:modified xsi:type="dcterms:W3CDTF">2015-04-05T13:30:47Z</dcterms:modified>
</cp:coreProperties>
</file>