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2"/>
  </p:notesMasterIdLst>
  <p:sldIdLst>
    <p:sldId id="292" r:id="rId2"/>
    <p:sldId id="300" r:id="rId3"/>
    <p:sldId id="301" r:id="rId4"/>
    <p:sldId id="302" r:id="rId5"/>
    <p:sldId id="297" r:id="rId6"/>
    <p:sldId id="298" r:id="rId7"/>
    <p:sldId id="299" r:id="rId8"/>
    <p:sldId id="293" r:id="rId9"/>
    <p:sldId id="295" r:id="rId10"/>
    <p:sldId id="29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5821A-0E1F-496B-9497-74454B00AD1C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3F09-9E5C-497B-81FF-AB20472AE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9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Link :http://mypaper.pchome.com.tw/</a:t>
            </a:r>
            <a:r>
              <a:rPr lang="en-US" altLang="zh-TW" dirty="0" err="1" smtClean="0"/>
              <a:t>zerojudge</a:t>
            </a:r>
            <a:r>
              <a:rPr lang="en-US" altLang="zh-TW" dirty="0" smtClean="0"/>
              <a:t>/post/1324165561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1+2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3+4)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3F09-9E5C-497B-81FF-AB20472AEE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73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Link :http://mypaper.pchome.com.tw/</a:t>
            </a:r>
            <a:r>
              <a:rPr lang="en-US" altLang="zh-TW" dirty="0" err="1" smtClean="0"/>
              <a:t>zerojudge</a:t>
            </a:r>
            <a:r>
              <a:rPr lang="en-US" altLang="zh-TW" dirty="0" smtClean="0"/>
              <a:t>/post/1324165561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1+2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3+4)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3F09-9E5C-497B-81FF-AB20472AEE3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5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Link :http://mypaper.pchome.com.tw/</a:t>
            </a:r>
            <a:r>
              <a:rPr lang="en-US" altLang="zh-TW" dirty="0" err="1" smtClean="0"/>
              <a:t>zerojudge</a:t>
            </a:r>
            <a:r>
              <a:rPr lang="en-US" altLang="zh-TW" dirty="0" smtClean="0"/>
              <a:t>/post/1324165561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1+2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3+4)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3F09-9E5C-497B-81FF-AB20472AEE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15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9C5-59CE-402B-9E0B-A230B715FDA1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0672-9267-42DE-8EBD-91267C529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59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9C5-59CE-402B-9E0B-A230B715FDA1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5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9C5-59CE-402B-9E0B-A230B715FDA1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4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9C5-59CE-402B-9E0B-A230B715FDA1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8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57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4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3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14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3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19C5-59CE-402B-9E0B-A230B715FDA1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>
          <a:xfrm>
            <a:off x="10714670" y="6356350"/>
            <a:ext cx="32316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1" name="矩形 7"/>
          <p:cNvSpPr/>
          <p:nvPr userDrawn="1"/>
        </p:nvSpPr>
        <p:spPr>
          <a:xfrm rot="16200000">
            <a:off x="5917907" y="-5948398"/>
            <a:ext cx="620688" cy="1249242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4000">
                <a:srgbClr val="1394F0">
                  <a:alpha val="63000"/>
                </a:srgbClr>
              </a:gs>
              <a:gs pos="100000">
                <a:srgbClr val="0A84DC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圖片 8" descr="圖片 8"/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10763431" y="70833"/>
            <a:ext cx="1322833" cy="191414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矩形 7"/>
          <p:cNvSpPr/>
          <p:nvPr userDrawn="1"/>
        </p:nvSpPr>
        <p:spPr>
          <a:xfrm rot="16200000">
            <a:off x="5844730" y="741543"/>
            <a:ext cx="620688" cy="1249242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4000">
                <a:srgbClr val="1394F0">
                  <a:alpha val="63000"/>
                </a:srgbClr>
              </a:gs>
              <a:gs pos="100000">
                <a:srgbClr val="0A84DC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28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16911" y="20225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sz="6600" dirty="0"/>
              <a:t>Programming Assignment </a:t>
            </a:r>
            <a:r>
              <a:rPr lang="en-US" altLang="zh-TW" sz="6600" dirty="0" smtClean="0"/>
              <a:t>2 </a:t>
            </a:r>
            <a:br>
              <a:rPr lang="en-US" altLang="zh-TW" sz="6600" dirty="0" smtClean="0"/>
            </a:br>
            <a:r>
              <a:rPr lang="en-US" altLang="zh-TW" sz="6600" dirty="0" smtClean="0"/>
              <a:t>(due</a:t>
            </a:r>
            <a:r>
              <a:rPr lang="zh-CN" altLang="en-US" sz="6600" dirty="0" smtClean="0"/>
              <a:t>：</a:t>
            </a:r>
            <a:r>
              <a:rPr lang="en-US" altLang="zh-CN" sz="6600" dirty="0" smtClean="0"/>
              <a:t>11/09 13</a:t>
            </a:r>
            <a:r>
              <a:rPr lang="zh-CN" altLang="en-US" sz="6600" dirty="0" smtClean="0"/>
              <a:t>：</a:t>
            </a:r>
            <a:r>
              <a:rPr lang="en-US" altLang="zh-CN" sz="6600" dirty="0" smtClean="0"/>
              <a:t>00 </a:t>
            </a:r>
            <a:r>
              <a:rPr lang="en-US" altLang="zh-TW" sz="6600" dirty="0" smtClean="0"/>
              <a:t>)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474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2371" y="211570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sz="3600" dirty="0" smtClean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zh-TW" altLang="en-US" sz="3600" dirty="0" smtClean="0">
                <a:solidFill>
                  <a:srgbClr val="000000"/>
                </a:solidFill>
                <a:latin typeface="Arial" panose="020B0604020202020204" pitchFamily="34" charset="0"/>
              </a:rPr>
              <a:t>繳交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作業内容：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實驗結果圖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程式運作流程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心得</a:t>
            </a:r>
            <a:endParaRPr lang="zh-TW" alt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B853233E-CA90-4764-9CFE-7F0EC7FFB2B0}"/>
              </a:ext>
            </a:extLst>
          </p:cNvPr>
          <p:cNvSpPr txBox="1">
            <a:spLocks/>
          </p:cNvSpPr>
          <p:nvPr/>
        </p:nvSpPr>
        <p:spPr>
          <a:xfrm>
            <a:off x="476693" y="425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About </a:t>
            </a:r>
            <a:r>
              <a:rPr lang="en-US" altLang="zh-TW" dirty="0"/>
              <a:t>Programming Assignment </a:t>
            </a:r>
            <a:r>
              <a:rPr lang="en-US" altLang="zh-CN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4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費氏數列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在數學上，是由遞迴的方法來定義</a:t>
            </a:r>
            <a:endParaRPr kumimoji="1"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F</a:t>
            </a:r>
            <a:r>
              <a:rPr lang="en-US" altLang="zh-TW" baseline="-25000" dirty="0"/>
              <a:t>0</a:t>
            </a:r>
            <a:r>
              <a:rPr lang="en-US" altLang="zh-TW" dirty="0"/>
              <a:t>=0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 smtClean="0"/>
              <a:t>F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=1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/>
              <a:t>= F</a:t>
            </a:r>
            <a:r>
              <a:rPr lang="en-US" altLang="zh-TW" baseline="-25000" dirty="0"/>
              <a:t>n-1</a:t>
            </a:r>
            <a:r>
              <a:rPr lang="en-US" altLang="zh-TW" dirty="0"/>
              <a:t>+ F</a:t>
            </a:r>
            <a:r>
              <a:rPr lang="en-US" altLang="zh-TW" baseline="-25000" dirty="0"/>
              <a:t>n-2</a:t>
            </a:r>
            <a:r>
              <a:rPr lang="zh-TW" altLang="zh-TW" dirty="0"/>
              <a:t>（</a:t>
            </a:r>
            <a:r>
              <a:rPr lang="en-US" altLang="zh-TW" dirty="0"/>
              <a:t>n</a:t>
            </a:r>
            <a:r>
              <a:rPr lang="zh-TW" altLang="zh-TW" dirty="0"/>
              <a:t>≧</a:t>
            </a:r>
            <a:r>
              <a:rPr lang="en-US" altLang="zh-TW" dirty="0"/>
              <a:t>2</a:t>
            </a:r>
            <a:r>
              <a:rPr lang="zh-TW" altLang="zh-TW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是由</a:t>
            </a:r>
            <a:r>
              <a:rPr lang="en-US" altLang="zh-TW" dirty="0" smtClean="0"/>
              <a:t>0</a:t>
            </a:r>
            <a:r>
              <a:rPr lang="zh-TW" altLang="en-US" dirty="0" smtClean="0"/>
              <a:t>和</a:t>
            </a:r>
            <a:r>
              <a:rPr lang="en-US" altLang="zh-TW" dirty="0" smtClean="0"/>
              <a:t>1</a:t>
            </a:r>
            <a:r>
              <a:rPr lang="zh-TW" altLang="en-US" dirty="0" smtClean="0"/>
              <a:t>開始，之後的費氏數列是由前面兩數相加得出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sk-SK" altLang="zh-TW" dirty="0" smtClean="0"/>
              <a:t>0</a:t>
            </a:r>
            <a:r>
              <a:rPr lang="sk-SK" altLang="zh-TW" dirty="0"/>
              <a:t>, 1, 1, 2, 3, 5, 8, 13, 21, 34, 55, 89, 144, 233</a:t>
            </a:r>
            <a:r>
              <a:rPr lang="sk-SK" altLang="zh-TW" dirty="0" smtClean="0"/>
              <a:t>……</a:t>
            </a:r>
          </a:p>
          <a:p>
            <a:pPr marL="457200" lvl="1" indent="0">
              <a:buNone/>
            </a:pPr>
            <a:r>
              <a:rPr lang="sk-SK" altLang="zh-TW" dirty="0" smtClean="0"/>
              <a:t>(0</a:t>
            </a:r>
            <a:r>
              <a:rPr lang="zh-TW" altLang="en-US" dirty="0" smtClean="0"/>
              <a:t>是第零項</a:t>
            </a:r>
            <a:r>
              <a:rPr lang="sk-SK" altLang="zh-TW" dirty="0" smtClean="0"/>
              <a:t>)</a:t>
            </a:r>
            <a:endParaRPr lang="zh-TW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66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Assignment 2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563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b="1" dirty="0"/>
              <a:t>Pseudo </a:t>
            </a:r>
            <a:r>
              <a:rPr lang="en-US" altLang="zh-TW" sz="3200" b="1" dirty="0" smtClean="0"/>
              <a:t>code(</a:t>
            </a:r>
            <a:r>
              <a:rPr lang="zh-TW" altLang="en-US" sz="3200" b="1" dirty="0" smtClean="0"/>
              <a:t>以</a:t>
            </a:r>
            <a:r>
              <a:rPr lang="en-US" altLang="zh-TW" sz="3200" b="1" dirty="0" smtClean="0"/>
              <a:t>iteration</a:t>
            </a:r>
            <a:r>
              <a:rPr lang="zh-TW" altLang="en-US" sz="3200" b="1" dirty="0" smtClean="0"/>
              <a:t>實作</a:t>
            </a:r>
            <a:r>
              <a:rPr lang="en-US" altLang="zh-TW" sz="3200" b="1" dirty="0" smtClean="0"/>
              <a:t>)</a:t>
            </a:r>
            <a:r>
              <a:rPr lang="zh-TW" altLang="zh-TW" sz="3200" dirty="0" smtClean="0"/>
              <a:t> 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 smtClean="0"/>
          </a:p>
          <a:p>
            <a:endParaRPr lang="en-US" altLang="zh-TW" sz="3200" dirty="0"/>
          </a:p>
          <a:p>
            <a:pPr marL="0" indent="0">
              <a:buNone/>
            </a:pPr>
            <a:r>
              <a:rPr lang="zh-CN" altLang="en-US" sz="2200" dirty="0">
                <a:solidFill>
                  <a:srgbClr val="FF0000"/>
                </a:solidFill>
              </a:rPr>
              <a:t>**</a:t>
            </a:r>
            <a:r>
              <a:rPr lang="en-US" altLang="zh-CN" sz="2200" dirty="0" smtClean="0">
                <a:solidFill>
                  <a:srgbClr val="FF0000"/>
                </a:solidFill>
              </a:rPr>
              <a:t>note </a:t>
            </a: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</a:rPr>
              <a:t>請計算至</a:t>
            </a:r>
            <a:r>
              <a:rPr lang="en-US" altLang="zh-CN" sz="2200" dirty="0" smtClean="0">
                <a:solidFill>
                  <a:srgbClr val="FF0000"/>
                </a:solidFill>
              </a:rPr>
              <a:t>Fibonacci(25</a:t>
            </a:r>
            <a:r>
              <a:rPr lang="en-US" altLang="zh-CN" sz="2200" dirty="0">
                <a:solidFill>
                  <a:srgbClr val="FF0000"/>
                </a:solidFill>
              </a:rPr>
              <a:t>) </a:t>
            </a:r>
            <a:r>
              <a:rPr lang="zh-TW" altLang="en-US" sz="2200" dirty="0" smtClean="0">
                <a:solidFill>
                  <a:srgbClr val="FF0000"/>
                </a:solidFill>
              </a:rPr>
              <a:t>，</a:t>
            </a:r>
            <a:r>
              <a:rPr lang="en-US" altLang="zh-TW" sz="2200" dirty="0" smtClean="0">
                <a:solidFill>
                  <a:srgbClr val="FF0000"/>
                </a:solidFill>
              </a:rPr>
              <a:t>n = 25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200" dirty="0">
                <a:solidFill>
                  <a:srgbClr val="FF0000"/>
                </a:solidFill>
              </a:rPr>
              <a:t>請將</a:t>
            </a:r>
            <a:r>
              <a:rPr lang="zh-TW" altLang="en-US" sz="2200" dirty="0" smtClean="0">
                <a:solidFill>
                  <a:srgbClr val="FF0000"/>
                </a:solidFill>
              </a:rPr>
              <a:t>結果印出</a:t>
            </a:r>
            <a:r>
              <a:rPr lang="zh-TW" altLang="en-US" sz="2200" smtClean="0">
                <a:solidFill>
                  <a:srgbClr val="FF0000"/>
                </a:solidFill>
              </a:rPr>
              <a:t>至</a:t>
            </a:r>
            <a:r>
              <a:rPr lang="en-US" altLang="zh-TW" sz="2200" smtClean="0">
                <a:solidFill>
                  <a:srgbClr val="FF0000"/>
                </a:solidFill>
              </a:rPr>
              <a:t>console</a:t>
            </a:r>
            <a:r>
              <a:rPr lang="zh-TW" altLang="en-US" sz="2200" smtClean="0">
                <a:solidFill>
                  <a:srgbClr val="FF0000"/>
                </a:solidFill>
              </a:rPr>
              <a:t>，</a:t>
            </a:r>
            <a:r>
              <a:rPr lang="zh-TW" altLang="en-US" sz="2200" smtClean="0">
                <a:solidFill>
                  <a:srgbClr val="FF0000"/>
                </a:solidFill>
              </a:rPr>
              <a:t>答案為</a:t>
            </a:r>
            <a:r>
              <a:rPr lang="fi-FI" altLang="zh-TW" sz="2200">
                <a:solidFill>
                  <a:srgbClr val="FF0000"/>
                </a:solidFill>
              </a:rPr>
              <a:t>75025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200" dirty="0" smtClean="0"/>
              <a:t>不需備份或回存暫存器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請參照老師投影片</a:t>
            </a:r>
            <a:r>
              <a:rPr lang="de-DE" altLang="zh-TW" sz="2200" dirty="0"/>
              <a:t>MIPS </a:t>
            </a:r>
            <a:r>
              <a:rPr lang="de-DE" altLang="zh-TW" sz="2200" dirty="0" smtClean="0"/>
              <a:t>ISA-Part2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p.19)</a:t>
            </a:r>
          </a:p>
          <a:p>
            <a:pPr marL="0" indent="0">
              <a:buNone/>
            </a:pPr>
            <a:r>
              <a:rPr lang="zh-CN" altLang="en-US" sz="2200" dirty="0" smtClean="0"/>
              <a:t>結果一定要儲存到</a:t>
            </a:r>
            <a:r>
              <a:rPr lang="en-US" altLang="zh-CN" sz="2200" dirty="0" smtClean="0"/>
              <a:t>$a0</a:t>
            </a:r>
            <a:r>
              <a:rPr lang="zh-CN" altLang="en-US" sz="2200" dirty="0" smtClean="0"/>
              <a:t>才能在</a:t>
            </a:r>
            <a:r>
              <a:rPr lang="en-US" altLang="zh-CN" sz="2200" dirty="0" smtClean="0"/>
              <a:t>System call I/O console</a:t>
            </a:r>
            <a:r>
              <a:rPr lang="zh-CN" altLang="en-US" sz="2200" dirty="0" smtClean="0"/>
              <a:t>出結果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>
                <a:solidFill>
                  <a:srgbClr val="FF0000"/>
                </a:solidFill>
              </a:rPr>
              <a:t>請</a:t>
            </a:r>
            <a:r>
              <a:rPr lang="zh-CN" altLang="en-US" sz="2200" dirty="0">
                <a:solidFill>
                  <a:srgbClr val="FF0000"/>
                </a:solidFill>
              </a:rPr>
              <a:t>依照以下投影片所列</a:t>
            </a:r>
            <a:r>
              <a:rPr lang="en-US" altLang="zh-CN" sz="2200" dirty="0">
                <a:solidFill>
                  <a:srgbClr val="FF0000"/>
                </a:solidFill>
              </a:rPr>
              <a:t>instruction</a:t>
            </a:r>
            <a:r>
              <a:rPr lang="zh-CN" altLang="en-US" sz="2200" dirty="0">
                <a:solidFill>
                  <a:srgbClr val="FF0000"/>
                </a:solidFill>
              </a:rPr>
              <a:t>實作</a:t>
            </a:r>
            <a:r>
              <a:rPr lang="en-US" altLang="zh-CN" sz="2200" dirty="0" smtClean="0">
                <a:solidFill>
                  <a:srgbClr val="FF0000"/>
                </a:solidFill>
              </a:rPr>
              <a:t>MIPS</a:t>
            </a:r>
            <a:endParaRPr lang="en-US" altLang="zh-TW" sz="22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71773"/>
              </p:ext>
            </p:extLst>
          </p:nvPr>
        </p:nvGraphicFramePr>
        <p:xfrm>
          <a:off x="7080250" y="1825624"/>
          <a:ext cx="5683169" cy="304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3169"/>
              </a:tblGrid>
              <a:tr h="3048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function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fibonacci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(n)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integer a = 1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integer b = 0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integer t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for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from 1 to n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    t = a + b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    b = a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    a = t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return a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9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注意事項</a:t>
            </a:r>
            <a:r>
              <a:rPr kumimoji="1" lang="en-US" altLang="zh-TW" dirty="0" smtClean="0"/>
              <a:t>!!!!!!!!!!!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4400" dirty="0" smtClean="0"/>
              <a:t>不一定要使用</a:t>
            </a:r>
            <a:r>
              <a:rPr lang="en-US" altLang="zh-TW" sz="4400" dirty="0" smtClean="0"/>
              <a:t>iteration</a:t>
            </a:r>
            <a:r>
              <a:rPr lang="zh-TW" altLang="en-US" sz="4400" dirty="0" smtClean="0"/>
              <a:t>實作，也可以使用遞迴</a:t>
            </a:r>
            <a:endParaRPr kumimoji="1" lang="en-US" altLang="zh-TW" sz="4400" dirty="0" smtClean="0"/>
          </a:p>
          <a:p>
            <a:r>
              <a:rPr kumimoji="1" lang="zh-TW" altLang="en-US" sz="4400" dirty="0" smtClean="0"/>
              <a:t>請務必確認</a:t>
            </a:r>
            <a:r>
              <a:rPr kumimoji="1" lang="zh-TW" altLang="en-US" sz="4400" dirty="0" smtClean="0">
                <a:solidFill>
                  <a:srgbClr val="FF0000"/>
                </a:solidFill>
              </a:rPr>
              <a:t>題目要求、繳交格式</a:t>
            </a:r>
            <a:endParaRPr kumimoji="1" lang="en-US" altLang="zh-TW" sz="4400" dirty="0" smtClean="0">
              <a:solidFill>
                <a:srgbClr val="FF0000"/>
              </a:solidFill>
            </a:endParaRPr>
          </a:p>
          <a:p>
            <a:r>
              <a:rPr kumimoji="1" lang="zh-TW" altLang="en-US" sz="4400" dirty="0" smtClean="0"/>
              <a:t>主目錄為</a:t>
            </a:r>
            <a:r>
              <a:rPr kumimoji="1" lang="zh-TW" altLang="en-US" sz="4400" dirty="0" smtClean="0">
                <a:solidFill>
                  <a:srgbClr val="FF0000"/>
                </a:solidFill>
              </a:rPr>
              <a:t>學號</a:t>
            </a:r>
            <a:endParaRPr kumimoji="1" lang="en-US" altLang="zh-TW" sz="4400" dirty="0" smtClean="0"/>
          </a:p>
          <a:p>
            <a:r>
              <a:rPr kumimoji="1" lang="zh-TW" altLang="en-US" sz="4400" dirty="0" smtClean="0"/>
              <a:t>壓縮檔格式為</a:t>
            </a:r>
            <a:r>
              <a:rPr kumimoji="1" lang="en-US" altLang="zh-TW" sz="4400" dirty="0" smtClean="0">
                <a:solidFill>
                  <a:srgbClr val="FF0000"/>
                </a:solidFill>
              </a:rPr>
              <a:t>.zip</a:t>
            </a:r>
          </a:p>
          <a:p>
            <a:r>
              <a:rPr kumimoji="1" lang="en-US" altLang="zh-TW" sz="4400" dirty="0" smtClean="0"/>
              <a:t>Source code </a:t>
            </a:r>
            <a:r>
              <a:rPr kumimoji="1" lang="zh-TW" altLang="en-US" sz="4400" dirty="0" smtClean="0"/>
              <a:t>副檔名為</a:t>
            </a:r>
            <a:r>
              <a:rPr kumimoji="1" lang="en-US" altLang="zh-TW" sz="4400" dirty="0" smtClean="0">
                <a:solidFill>
                  <a:srgbClr val="FF0000"/>
                </a:solidFill>
              </a:rPr>
              <a:t>.s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284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R-type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16" y="1986804"/>
            <a:ext cx="8394846" cy="4454281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/>
          <a:stretch/>
        </p:blipFill>
        <p:spPr bwMode="auto">
          <a:xfrm>
            <a:off x="3517993" y="778016"/>
            <a:ext cx="7504424" cy="10002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21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-type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09" y="2434478"/>
            <a:ext cx="10318565" cy="3742485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t="10998" b="6369"/>
          <a:stretch/>
        </p:blipFill>
        <p:spPr bwMode="auto">
          <a:xfrm>
            <a:off x="4132594" y="866138"/>
            <a:ext cx="6762233" cy="10841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16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</a:t>
            </a:r>
            <a:r>
              <a:rPr lang="en-US" altLang="zh-TW" dirty="0" smtClean="0"/>
              <a:t>-type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7" y="2884968"/>
            <a:ext cx="10752225" cy="1498193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/>
          <a:stretch/>
        </p:blipFill>
        <p:spPr bwMode="auto">
          <a:xfrm>
            <a:off x="4567909" y="709956"/>
            <a:ext cx="7276761" cy="1309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72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53233E-CA90-4764-9CFE-7F0EC7FF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93" y="42526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作業繳交格式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4122" y="1814623"/>
            <a:ext cx="1864242" cy="765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學號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5945" y="2817627"/>
            <a:ext cx="1864242" cy="765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src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打孔紙帶 7"/>
          <p:cNvSpPr/>
          <p:nvPr/>
        </p:nvSpPr>
        <p:spPr>
          <a:xfrm>
            <a:off x="3918098" y="4075883"/>
            <a:ext cx="1959936" cy="893135"/>
          </a:xfrm>
          <a:prstGeom prst="flowChartPunchedTap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學</a:t>
            </a:r>
            <a:r>
              <a:rPr lang="zh-CN" altLang="en-US" dirty="0" smtClean="0">
                <a:solidFill>
                  <a:schemeClr val="tx1"/>
                </a:solidFill>
              </a:rPr>
              <a:t>號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</a:rPr>
              <a:t>docx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流程圖: 打孔紙帶 8"/>
          <p:cNvSpPr/>
          <p:nvPr/>
        </p:nvSpPr>
        <p:spPr>
          <a:xfrm>
            <a:off x="6861545" y="2753831"/>
            <a:ext cx="1959936" cy="893135"/>
          </a:xfrm>
          <a:prstGeom prst="flowChartPunchedTap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Source </a:t>
            </a:r>
            <a:r>
              <a:rPr lang="en-US" altLang="zh-TW" dirty="0" err="1" smtClean="0">
                <a:solidFill>
                  <a:schemeClr val="tx1"/>
                </a:solidFill>
              </a:rPr>
              <a:t>code.s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肘形接點 13"/>
          <p:cNvCxnSpPr>
            <a:stCxn id="4" idx="2"/>
            <a:endCxn id="6" idx="1"/>
          </p:cNvCxnSpPr>
          <p:nvPr/>
        </p:nvCxnSpPr>
        <p:spPr>
          <a:xfrm rot="16200000" flipH="1">
            <a:off x="2985978" y="2220432"/>
            <a:ext cx="620232" cy="133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4" idx="2"/>
            <a:endCxn id="8" idx="1"/>
          </p:cNvCxnSpPr>
          <p:nvPr/>
        </p:nvCxnSpPr>
        <p:spPr>
          <a:xfrm rot="16200000" flipH="1">
            <a:off x="2301028" y="2905381"/>
            <a:ext cx="1942284" cy="1291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43518" y="5479381"/>
            <a:ext cx="6925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請將檔案壓縮成</a:t>
            </a:r>
            <a:r>
              <a:rPr lang="en-US" altLang="zh-CN" sz="3200" b="1" dirty="0">
                <a:solidFill>
                  <a:srgbClr val="FF0000"/>
                </a:solidFill>
              </a:rPr>
              <a:t>.zip</a:t>
            </a:r>
            <a:r>
              <a:rPr lang="zh-CN" altLang="en-US" sz="3200" b="1" dirty="0">
                <a:solidFill>
                  <a:srgbClr val="FF0000"/>
                </a:solidFill>
              </a:rPr>
              <a:t>檔繳交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>
            <a:stCxn id="6" idx="3"/>
            <a:endCxn id="9" idx="1"/>
          </p:cNvCxnSpPr>
          <p:nvPr/>
        </p:nvCxnSpPr>
        <p:spPr>
          <a:xfrm>
            <a:off x="5830187" y="3200399"/>
            <a:ext cx="103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53233E-CA90-4764-9CFE-7F0EC7FF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93" y="42526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About </a:t>
            </a:r>
            <a:r>
              <a:rPr lang="en-US" altLang="zh-TW" dirty="0"/>
              <a:t>Programming Assignment </a:t>
            </a:r>
            <a:r>
              <a:rPr lang="en-US" altLang="zh-CN" dirty="0" smtClean="0"/>
              <a:t>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6288" y="1840835"/>
            <a:ext cx="961183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作業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評分規則</a:t>
            </a:r>
            <a:endParaRPr lang="zh-TW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有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依照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作業</a:t>
            </a: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要求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繳交</a:t>
            </a:r>
            <a:r>
              <a:rPr lang="en-US" altLang="zh-TW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40</a:t>
            </a: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分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程式碼</a:t>
            </a:r>
            <a:r>
              <a:rPr lang="en-US" altLang="zh-TW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compile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無誤：</a:t>
            </a:r>
            <a:r>
              <a:rPr lang="en-US" altLang="zh-TW" sz="32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分</a:t>
            </a:r>
            <a:endParaRPr lang="zh-TW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未按規定繳交作業：一項扣</a:t>
            </a:r>
            <a:r>
              <a:rPr lang="en-US" altLang="zh-TW" sz="320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分</a:t>
            </a:r>
            <a:endParaRPr lang="en-US" altLang="zh-TW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遲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交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分</a:t>
            </a:r>
            <a:endParaRPr lang="en-US" altLang="zh-CN" sz="32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fontAlgn="base"/>
            <a:endParaRPr lang="en-US" altLang="zh-TW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程式作業請獨立完成，請勿抄襲同學之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程式碼</a:t>
            </a:r>
            <a:endParaRPr lang="en-US" altLang="zh-TW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endParaRPr lang="en-US" altLang="zh-TW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Helvetica"/>
      </a:majorFont>
      <a:minorFont>
        <a:latin typeface="Times New Roman"/>
        <a:ea typeface="標楷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</TotalTime>
  <Words>247</Words>
  <Application>Microsoft Macintosh PowerPoint</Application>
  <PresentationFormat>寬螢幕</PresentationFormat>
  <Paragraphs>67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</vt:lpstr>
      <vt:lpstr>Times New Roman</vt:lpstr>
      <vt:lpstr>宋体</vt:lpstr>
      <vt:lpstr>新細明體</vt:lpstr>
      <vt:lpstr>標楷體</vt:lpstr>
      <vt:lpstr>Office 佈景主題</vt:lpstr>
      <vt:lpstr>Programming Assignment 2  (due：11/09 13：00 )</vt:lpstr>
      <vt:lpstr>費氏數列</vt:lpstr>
      <vt:lpstr>Programming Assignment 2 </vt:lpstr>
      <vt:lpstr>注意事項!!!!!!!!!!!</vt:lpstr>
      <vt:lpstr>R-type</vt:lpstr>
      <vt:lpstr>I-type</vt:lpstr>
      <vt:lpstr>J-type</vt:lpstr>
      <vt:lpstr>作業繳交格式</vt:lpstr>
      <vt:lpstr>About Programming Assignment 1 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Modelsim 建立專案教學</dc:title>
  <dc:creator>kaosai</dc:creator>
  <cp:lastModifiedBy>Microsoft Office 使用者</cp:lastModifiedBy>
  <cp:revision>100</cp:revision>
  <dcterms:created xsi:type="dcterms:W3CDTF">2017-01-17T06:49:09Z</dcterms:created>
  <dcterms:modified xsi:type="dcterms:W3CDTF">2018-11-02T05:23:31Z</dcterms:modified>
</cp:coreProperties>
</file>