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52" r:id="rId1"/>
  </p:sldMasterIdLst>
  <p:notesMasterIdLst>
    <p:notesMasterId r:id="rId11"/>
  </p:notesMasterIdLst>
  <p:sldIdLst>
    <p:sldId id="256" r:id="rId2"/>
    <p:sldId id="257" r:id="rId3"/>
    <p:sldId id="259" r:id="rId4"/>
    <p:sldId id="258" r:id="rId5"/>
    <p:sldId id="260" r:id="rId6"/>
    <p:sldId id="265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BAA91C-FDD6-4E20-81F9-DEBD1AC9965A}" type="datetimeFigureOut">
              <a:rPr lang="zh-TW" altLang="en-US" smtClean="0"/>
              <a:t>2022/6/13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3F4ACC-1203-4890-AE02-1B479AF80B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3112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C9978A26-E8F0-4FB2-9E43-7A5DD0F938D3}" type="datetime1">
              <a:rPr lang="zh-TW" altLang="en-US" smtClean="0"/>
              <a:t>2022/6/13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9FA8F160-31A3-4C27-8BB1-42994E7552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2709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9079-F551-40EF-9B7E-74FF601D9738}" type="datetime1">
              <a:rPr lang="zh-TW" altLang="en-US" smtClean="0"/>
              <a:t>2022/6/13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F160-31A3-4C27-8BB1-42994E7552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1233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F81ED-F30B-41AE-91B1-D13507D45951}" type="datetime1">
              <a:rPr lang="zh-TW" altLang="en-US" smtClean="0"/>
              <a:t>2022/6/13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F160-31A3-4C27-8BB1-42994E7552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92521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B875A-3459-4D8E-9EED-08C18D89B265}" type="datetime1">
              <a:rPr lang="zh-TW" altLang="en-US" smtClean="0"/>
              <a:t>2022/6/13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F160-31A3-4C27-8BB1-42994E7552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0419699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07EEF-57DA-4C0C-A0D2-A4E2A1DA1B20}" type="datetime1">
              <a:rPr lang="zh-TW" altLang="en-US" smtClean="0"/>
              <a:t>2022/6/13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F160-31A3-4C27-8BB1-42994E7552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91051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4A7B0-A916-454D-89DB-CFC93CECDD4F}" type="datetime1">
              <a:rPr lang="zh-TW" altLang="en-US" smtClean="0"/>
              <a:t>2022/6/13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F160-31A3-4C27-8BB1-42994E7552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62286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BE071-BCAE-4675-B97E-4659D8BE5A55}" type="datetime1">
              <a:rPr lang="zh-TW" altLang="en-US" smtClean="0"/>
              <a:t>2022/6/13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F160-31A3-4C27-8BB1-42994E7552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19451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9C62F-D152-469A-BAE3-F4643E5686E9}" type="datetime1">
              <a:rPr lang="zh-TW" altLang="en-US" smtClean="0"/>
              <a:t>2022/6/13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F160-31A3-4C27-8BB1-42994E7552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19385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553B5-70C9-4124-B580-1B2608C12068}" type="datetime1">
              <a:rPr lang="zh-TW" altLang="en-US" smtClean="0"/>
              <a:t>2022/6/13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F160-31A3-4C27-8BB1-42994E7552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123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1493-6414-4A5F-82CF-2C564FBB52D1}" type="datetime1">
              <a:rPr lang="zh-TW" altLang="en-US" smtClean="0"/>
              <a:t>2022/6/13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F160-31A3-4C27-8BB1-42994E7552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8386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1D9B8-647E-4E2A-B93D-9B23B4B3C723}" type="datetime1">
              <a:rPr lang="zh-TW" altLang="en-US" smtClean="0"/>
              <a:t>2022/6/13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zh-TW" alt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F160-31A3-4C27-8BB1-42994E7552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223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1119A-7B2A-41D4-9D72-9790F60F2982}" type="datetime1">
              <a:rPr lang="zh-TW" altLang="en-US" smtClean="0"/>
              <a:t>2022/6/13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F160-31A3-4C27-8BB1-42994E7552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0625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30AFF-7922-4D51-9689-1526C7F35B30}" type="datetime1">
              <a:rPr lang="zh-TW" altLang="en-US" smtClean="0"/>
              <a:t>2022/6/13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F160-31A3-4C27-8BB1-42994E7552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7754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CA858-781D-439C-85DF-53F32D66D7F9}" type="datetime1">
              <a:rPr lang="zh-TW" altLang="en-US" smtClean="0"/>
              <a:t>2022/6/13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F160-31A3-4C27-8BB1-42994E7552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4955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33C19-A608-40A0-8DD9-439B90F1D77A}" type="datetime1">
              <a:rPr lang="zh-TW" altLang="en-US" smtClean="0"/>
              <a:t>2022/6/13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F160-31A3-4C27-8BB1-42994E7552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9511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1E022-26A4-4FB3-8E37-A68AE77C13AD}" type="datetime1">
              <a:rPr lang="zh-TW" altLang="en-US" smtClean="0"/>
              <a:t>2022/6/13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F160-31A3-4C27-8BB1-42994E7552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6217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B960B-3EE9-47E0-8A7D-7016B0C5DAFE}" type="datetime1">
              <a:rPr lang="zh-TW" altLang="en-US" smtClean="0"/>
              <a:t>2022/6/13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F160-31A3-4C27-8BB1-42994E7552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515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C3B875A-3459-4D8E-9EED-08C18D89B265}" type="datetime1">
              <a:rPr lang="zh-TW" altLang="en-US" smtClean="0"/>
              <a:t>2022/6/13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9FA8F160-31A3-4C27-8BB1-42994E7552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0778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  <p:sldLayoutId id="2147483865" r:id="rId13"/>
    <p:sldLayoutId id="2147483866" r:id="rId14"/>
    <p:sldLayoutId id="2147483867" r:id="rId15"/>
    <p:sldLayoutId id="2147483868" r:id="rId16"/>
    <p:sldLayoutId id="214748386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imagecloning-vfx-finalproject.herokuapp.com/" TargetMode="External"/><Relationship Id="rId2" Type="http://schemas.openxmlformats.org/officeDocument/2006/relationships/hyperlink" Target="https://github.com/alex9810171/ImageCloning-VFX-FinalProject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altLang="zh-TW" sz="3600" dirty="0" smtClean="0"/>
              <a:t>Enhanced Edge Detection Method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3200" dirty="0"/>
              <a:t>- </a:t>
            </a:r>
            <a:r>
              <a:rPr lang="en-US" altLang="zh-TW" sz="3200" dirty="0" smtClean="0"/>
              <a:t>for </a:t>
            </a:r>
            <a:r>
              <a:rPr lang="en-US" altLang="zh-TW" sz="3200" dirty="0"/>
              <a:t>Instant Image Cloning</a:t>
            </a:r>
            <a:r>
              <a:rPr lang="en-US" altLang="zh-TW" sz="3200" dirty="0" smtClean="0"/>
              <a:t/>
            </a:r>
            <a:br>
              <a:rPr lang="en-US" altLang="zh-TW" sz="3200" dirty="0" smtClean="0"/>
            </a:br>
            <a:r>
              <a:rPr lang="en-US" altLang="zh-TW" sz="3200" dirty="0" smtClean="0"/>
              <a:t>	</a:t>
            </a:r>
            <a:r>
              <a:rPr lang="en-US" altLang="zh-TW" sz="1600" dirty="0" err="1" smtClean="0"/>
              <a:t>Zeev</a:t>
            </a:r>
            <a:r>
              <a:rPr lang="en-US" altLang="zh-TW" sz="1600" dirty="0" smtClean="0"/>
              <a:t> </a:t>
            </a:r>
            <a:r>
              <a:rPr lang="en-US" altLang="zh-TW" sz="1600" dirty="0" err="1" smtClean="0"/>
              <a:t>Farbman</a:t>
            </a:r>
            <a:r>
              <a:rPr lang="en-US" altLang="zh-TW" sz="1600" dirty="0" smtClean="0"/>
              <a:t>, Gil Hoffer, </a:t>
            </a:r>
            <a:r>
              <a:rPr lang="en-US" altLang="zh-TW" sz="1600" dirty="0" err="1" smtClean="0"/>
              <a:t>Yaron</a:t>
            </a:r>
            <a:r>
              <a:rPr lang="en-US" altLang="zh-TW" sz="1600" dirty="0" smtClean="0"/>
              <a:t> </a:t>
            </a:r>
            <a:r>
              <a:rPr lang="en-US" altLang="zh-TW" sz="1600" dirty="0" err="1" smtClean="0"/>
              <a:t>Lipman</a:t>
            </a:r>
            <a:r>
              <a:rPr lang="en-US" altLang="zh-TW" sz="1600" dirty="0" smtClean="0"/>
              <a:t>, Daniel Cohen-Or, and Dani </a:t>
            </a:r>
            <a:r>
              <a:rPr lang="en-US" altLang="zh-TW" sz="1600" dirty="0" err="1" smtClean="0"/>
              <a:t>Lischinski</a:t>
            </a:r>
            <a:r>
              <a:rPr lang="en-US" altLang="zh-TW" sz="1600" dirty="0" smtClean="0"/>
              <a:t/>
            </a:r>
            <a:br>
              <a:rPr lang="en-US" altLang="zh-TW" sz="1600" dirty="0" smtClean="0"/>
            </a:br>
            <a:r>
              <a:rPr lang="en-US" altLang="zh-TW" sz="1600" dirty="0" smtClean="0"/>
              <a:t>	SIGGRAPH 2009</a:t>
            </a:r>
            <a:endParaRPr lang="zh-TW" altLang="en-US" sz="16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1215916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dirty="0"/>
              <a:t>Team </a:t>
            </a:r>
            <a:r>
              <a:rPr lang="en-US" altLang="zh-TW" dirty="0" smtClean="0"/>
              <a:t>40</a:t>
            </a:r>
            <a:endParaRPr lang="en-US" altLang="zh-TW" dirty="0"/>
          </a:p>
          <a:p>
            <a:r>
              <a:rPr lang="en-US" altLang="zh-TW" dirty="0" smtClean="0"/>
              <a:t>R10525073 </a:t>
            </a:r>
            <a:r>
              <a:rPr lang="zh-TW" altLang="en-US" dirty="0"/>
              <a:t>工科碩一 徐聖</a:t>
            </a:r>
            <a:r>
              <a:rPr lang="zh-TW" altLang="en-US" dirty="0" smtClean="0"/>
              <a:t>淮</a:t>
            </a:r>
            <a:endParaRPr lang="en-US" altLang="zh-TW" dirty="0" smtClean="0"/>
          </a:p>
          <a:p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github.com/alex9810171/ImageCloning-VFX-FinalProject</a:t>
            </a:r>
            <a:endParaRPr lang="en-US" altLang="zh-TW" dirty="0" smtClean="0"/>
          </a:p>
          <a:p>
            <a:r>
              <a:rPr lang="en-US" altLang="zh-TW" dirty="0">
                <a:hlinkClick r:id="rId3"/>
              </a:rPr>
              <a:t>https://imagecloning-vfx-finalproject.herokuapp.com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3513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altLang="zh-TW" sz="2400" dirty="0" smtClean="0"/>
              <a:t>Motivation</a:t>
            </a:r>
          </a:p>
          <a:p>
            <a:pPr>
              <a:buFont typeface="+mj-lt"/>
              <a:buAutoNum type="arabicPeriod"/>
            </a:pPr>
            <a:r>
              <a:rPr lang="en-US" altLang="zh-TW" sz="2400" dirty="0" smtClean="0"/>
              <a:t>Problem </a:t>
            </a:r>
            <a:r>
              <a:rPr lang="en-US" altLang="zh-TW" sz="2400" dirty="0"/>
              <a:t>Definition and Constraints</a:t>
            </a:r>
            <a:endParaRPr lang="en-US" altLang="zh-TW" sz="2400" dirty="0" smtClean="0"/>
          </a:p>
          <a:p>
            <a:pPr>
              <a:buFont typeface="+mj-lt"/>
              <a:buAutoNum type="arabicPeriod"/>
            </a:pPr>
            <a:r>
              <a:rPr lang="en-US" altLang="zh-TW" sz="2400" dirty="0" smtClean="0"/>
              <a:t>Algorithm</a:t>
            </a:r>
          </a:p>
          <a:p>
            <a:pPr>
              <a:buFont typeface="+mj-lt"/>
              <a:buAutoNum type="arabicPeriod"/>
            </a:pPr>
            <a:r>
              <a:rPr lang="en-US" altLang="zh-TW" sz="2400" dirty="0" smtClean="0"/>
              <a:t>Experimental Results</a:t>
            </a:r>
          </a:p>
          <a:p>
            <a:pPr>
              <a:buFont typeface="+mj-lt"/>
              <a:buAutoNum type="arabicPeriod"/>
            </a:pPr>
            <a:r>
              <a:rPr lang="en-US" altLang="zh-TW" sz="2400" dirty="0" smtClean="0"/>
              <a:t>Conclusion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and Future Work</a:t>
            </a:r>
          </a:p>
          <a:p>
            <a:pPr>
              <a:buFont typeface="+mj-lt"/>
              <a:buAutoNum type="arabicPeriod"/>
            </a:pPr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F160-31A3-4C27-8BB1-42994E7552FC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4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1. Motivation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Today there are many beautiful but inaccessible landscapes that are difficult to photograph on </a:t>
            </a:r>
            <a:r>
              <a:rPr lang="en-US" altLang="zh-TW" sz="2400" dirty="0" smtClean="0"/>
              <a:t>site.</a:t>
            </a:r>
          </a:p>
          <a:p>
            <a:r>
              <a:rPr lang="en-US" altLang="zh-TW" sz="2400" dirty="0"/>
              <a:t>Image Cloning provides an immersive shooting </a:t>
            </a:r>
            <a:r>
              <a:rPr lang="en-US" altLang="zh-TW" sz="2400" dirty="0" smtClean="0"/>
              <a:t>simulation.</a:t>
            </a:r>
          </a:p>
          <a:p>
            <a:r>
              <a:rPr lang="en-US" altLang="zh-TW" sz="2400" dirty="0"/>
              <a:t>However, finding character boundaries and accurately placing characters in landscape images is </a:t>
            </a:r>
            <a:r>
              <a:rPr lang="en-US" altLang="zh-TW" sz="2400" dirty="0" smtClean="0"/>
              <a:t>difficult.</a:t>
            </a:r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F160-31A3-4C27-8BB1-42994E7552FC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149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2. Problem </a:t>
            </a:r>
            <a:r>
              <a:rPr lang="en-US" altLang="zh-TW" dirty="0" smtClean="0"/>
              <a:t>Definition and Constraints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This study is an extension of SIGGRAPH 2009's "Coordinates for Instant Image Cloning" </a:t>
            </a:r>
            <a:r>
              <a:rPr lang="en-US" altLang="zh-TW" sz="2400" dirty="0" smtClean="0"/>
              <a:t>focus on </a:t>
            </a:r>
            <a:r>
              <a:rPr lang="en-US" altLang="zh-TW" sz="2400" dirty="0"/>
              <a:t>the following </a:t>
            </a:r>
            <a:r>
              <a:rPr lang="en-US" altLang="zh-TW" sz="2400" dirty="0" smtClean="0"/>
              <a:t>problems:</a:t>
            </a:r>
          </a:p>
          <a:p>
            <a:pPr lvl="1"/>
            <a:r>
              <a:rPr lang="en-US" altLang="zh-TW" sz="2200" dirty="0"/>
              <a:t>Extract objects from photos and place them in background photos</a:t>
            </a:r>
            <a:r>
              <a:rPr lang="en-US" altLang="zh-TW" sz="2200" dirty="0" smtClean="0"/>
              <a:t>.</a:t>
            </a:r>
          </a:p>
          <a:p>
            <a:pPr lvl="1"/>
            <a:r>
              <a:rPr lang="en-US" altLang="zh-TW" sz="2200" dirty="0"/>
              <a:t>The object in the photo must take up the majority of the </a:t>
            </a:r>
            <a:r>
              <a:rPr lang="en-US" altLang="zh-TW" sz="2200" dirty="0" smtClean="0"/>
              <a:t>photo.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F160-31A3-4C27-8BB1-42994E7552FC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956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 </a:t>
            </a:r>
            <a:r>
              <a:rPr lang="en-US" altLang="zh-TW" dirty="0" smtClean="0"/>
              <a:t>Algorithm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TW" sz="2400" dirty="0" smtClean="0"/>
              <a:t>Convert object picture to grayscale.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/>
              <a:t>Apply 13x13 Gaussian </a:t>
            </a:r>
            <a:r>
              <a:rPr lang="en-US" altLang="zh-TW" sz="2400" dirty="0" smtClean="0"/>
              <a:t>Filter </a:t>
            </a:r>
            <a:r>
              <a:rPr lang="en-US" altLang="zh-TW" sz="2400" dirty="0"/>
              <a:t>to </a:t>
            </a:r>
            <a:r>
              <a:rPr lang="en-US" altLang="zh-TW" sz="2400" dirty="0" err="1"/>
              <a:t>denoise</a:t>
            </a:r>
            <a:r>
              <a:rPr lang="en-US" altLang="zh-TW" sz="2400" dirty="0"/>
              <a:t> the object </a:t>
            </a:r>
            <a:r>
              <a:rPr lang="en-US" altLang="zh-TW" sz="2400" dirty="0" smtClean="0"/>
              <a:t>image.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 smtClean="0"/>
              <a:t>Using </a:t>
            </a:r>
            <a:r>
              <a:rPr lang="en-US" altLang="zh-TW" sz="2400" dirty="0"/>
              <a:t>edge detection method to get object contour</a:t>
            </a:r>
            <a:r>
              <a:rPr lang="en-US" altLang="zh-TW" sz="24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 smtClean="0"/>
              <a:t>Dilate and </a:t>
            </a:r>
            <a:r>
              <a:rPr lang="en-US" altLang="zh-TW" sz="2400" dirty="0"/>
              <a:t>i</a:t>
            </a:r>
            <a:r>
              <a:rPr lang="en-US" altLang="zh-TW" sz="2400" dirty="0" smtClean="0"/>
              <a:t>nverse image.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/>
              <a:t>U</a:t>
            </a:r>
            <a:r>
              <a:rPr lang="en-US" altLang="zh-TW" sz="2400" dirty="0" smtClean="0"/>
              <a:t>se </a:t>
            </a:r>
            <a:r>
              <a:rPr lang="en-US" altLang="zh-TW" sz="2400" dirty="0" smtClean="0"/>
              <a:t>4-connected </a:t>
            </a:r>
            <a:r>
              <a:rPr lang="en-US" altLang="zh-TW" sz="2400" dirty="0"/>
              <a:t>components method to get labels </a:t>
            </a:r>
            <a:r>
              <a:rPr lang="en-US" altLang="zh-TW" sz="2400" dirty="0" smtClean="0"/>
              <a:t>map and take small components as big component.</a:t>
            </a:r>
            <a:endParaRPr lang="en-US" altLang="zh-TW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F160-31A3-4C27-8BB1-42994E7552FC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8453" y="2138023"/>
            <a:ext cx="2486372" cy="188621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8800" y="2696464"/>
            <a:ext cx="2486025" cy="188595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8453" y="3161941"/>
            <a:ext cx="2486025" cy="188595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8453" y="3627418"/>
            <a:ext cx="2486025" cy="188595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8453" y="4155868"/>
            <a:ext cx="2486025" cy="188595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8106" y="4489713"/>
            <a:ext cx="2486025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767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 </a:t>
            </a:r>
            <a:r>
              <a:rPr lang="en-US" altLang="zh-TW" dirty="0" smtClean="0"/>
              <a:t>Algorithm (cont.)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6"/>
            </a:pPr>
            <a:r>
              <a:rPr lang="en-US" altLang="zh-TW" sz="2400" dirty="0" smtClean="0"/>
              <a:t>Set </a:t>
            </a:r>
            <a:r>
              <a:rPr lang="en-US" altLang="zh-TW" sz="2400" dirty="0"/>
              <a:t>0 for not </a:t>
            </a:r>
            <a:r>
              <a:rPr lang="en-US" altLang="zh-TW" sz="2400" dirty="0" smtClean="0"/>
              <a:t>main object part, set 255 for others.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altLang="zh-TW" sz="2400" dirty="0" smtClean="0"/>
              <a:t>Dilate </a:t>
            </a:r>
            <a:r>
              <a:rPr lang="en-US" altLang="zh-TW" sz="2400" dirty="0"/>
              <a:t>object </a:t>
            </a:r>
            <a:r>
              <a:rPr lang="en-US" altLang="zh-TW" sz="2400" dirty="0" smtClean="0"/>
              <a:t>again </a:t>
            </a:r>
            <a:r>
              <a:rPr lang="en-US" altLang="zh-TW" sz="2400" dirty="0"/>
              <a:t>to cover </a:t>
            </a:r>
            <a:r>
              <a:rPr lang="en-US" altLang="zh-TW" sz="2400" dirty="0" smtClean="0"/>
              <a:t>edge, now we get</a:t>
            </a:r>
            <a:br>
              <a:rPr lang="en-US" altLang="zh-TW" sz="2400" dirty="0" smtClean="0"/>
            </a:br>
            <a:r>
              <a:rPr lang="en-US" altLang="zh-TW" sz="2400" dirty="0" smtClean="0"/>
              <a:t>object map.</a:t>
            </a:r>
            <a:endParaRPr lang="en-US" altLang="zh-TW" sz="2400" dirty="0"/>
          </a:p>
          <a:p>
            <a:pPr marL="457200" indent="-457200">
              <a:buFont typeface="+mj-lt"/>
              <a:buAutoNum type="arabicPeriod" startAt="6"/>
            </a:pPr>
            <a:r>
              <a:rPr lang="en-US" altLang="zh-TW" sz="2400" dirty="0" smtClean="0"/>
              <a:t>Use </a:t>
            </a:r>
            <a:r>
              <a:rPr lang="en-US" altLang="zh-TW" sz="2400" dirty="0"/>
              <a:t>object map to extract object from test </a:t>
            </a:r>
            <a:r>
              <a:rPr lang="en-US" altLang="zh-TW" sz="2400" dirty="0" smtClean="0"/>
              <a:t>image.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altLang="zh-TW" sz="2400" dirty="0" smtClean="0"/>
              <a:t>Finally, paste object to background image.</a:t>
            </a:r>
            <a:endParaRPr lang="en-US" altLang="zh-TW" sz="2400" dirty="0"/>
          </a:p>
          <a:p>
            <a:pPr marL="457200" indent="-457200">
              <a:buFont typeface="+mj-lt"/>
              <a:buAutoNum type="arabicPeriod" startAt="6"/>
            </a:pPr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F160-31A3-4C27-8BB1-42994E7552FC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8453" y="2138023"/>
            <a:ext cx="2486372" cy="188621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8800" y="2696464"/>
            <a:ext cx="2486025" cy="188595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8453" y="3161941"/>
            <a:ext cx="2486025" cy="188595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8453" y="3627418"/>
            <a:ext cx="2486025" cy="188595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8453" y="4155868"/>
            <a:ext cx="2486025" cy="188595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8106" y="4489713"/>
            <a:ext cx="2486025" cy="1885950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7759" y="4155868"/>
            <a:ext cx="2486025" cy="188595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7065" y="3619331"/>
            <a:ext cx="2486025" cy="1885950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677" y="3172950"/>
            <a:ext cx="2486025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910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4. Experimental </a:t>
            </a:r>
            <a:r>
              <a:rPr lang="en-US" altLang="zh-TW" dirty="0" smtClean="0"/>
              <a:t>Results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448" y="2801458"/>
            <a:ext cx="2564233" cy="1708420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F160-31A3-4C27-8BB1-42994E7552FC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563" y="4621694"/>
            <a:ext cx="2252008" cy="1708420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1061194" y="2339793"/>
            <a:ext cx="1838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 smtClean="0"/>
              <a:t>Input</a:t>
            </a:r>
            <a:endParaRPr lang="zh-TW" altLang="en-US" sz="2400" b="1" dirty="0"/>
          </a:p>
        </p:txBody>
      </p:sp>
      <p:sp>
        <p:nvSpPr>
          <p:cNvPr id="8" name="向右箭號 7"/>
          <p:cNvSpPr/>
          <p:nvPr/>
        </p:nvSpPr>
        <p:spPr>
          <a:xfrm>
            <a:off x="3362424" y="3801717"/>
            <a:ext cx="675861" cy="4075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9221" y="3000441"/>
            <a:ext cx="3219899" cy="2010056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8028" y="2888838"/>
            <a:ext cx="3351988" cy="2233262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4894652" y="2339793"/>
            <a:ext cx="1838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 smtClean="0"/>
              <a:t>Result</a:t>
            </a:r>
            <a:endParaRPr lang="zh-TW" altLang="en-US" sz="2400" b="1" dirty="0"/>
          </a:p>
        </p:txBody>
      </p:sp>
      <p:sp>
        <p:nvSpPr>
          <p:cNvPr id="16" name="左-右雙向箭號 15"/>
          <p:cNvSpPr/>
          <p:nvPr/>
        </p:nvSpPr>
        <p:spPr>
          <a:xfrm>
            <a:off x="7589759" y="3801717"/>
            <a:ext cx="659719" cy="40750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8667859" y="2339793"/>
            <a:ext cx="2582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 smtClean="0"/>
              <a:t>Original Method</a:t>
            </a:r>
            <a:endParaRPr lang="zh-TW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79354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5. </a:t>
            </a:r>
            <a:r>
              <a:rPr lang="en-US" altLang="zh-TW" dirty="0" smtClean="0"/>
              <a:t>Conclusion</a:t>
            </a:r>
            <a:r>
              <a:rPr lang="zh-TW" altLang="en-US" dirty="0" smtClean="0"/>
              <a:t> </a:t>
            </a:r>
            <a:r>
              <a:rPr lang="en-US" altLang="zh-TW" dirty="0" smtClean="0"/>
              <a:t>and Future</a:t>
            </a:r>
            <a:r>
              <a:rPr lang="zh-TW" altLang="en-US" dirty="0" smtClean="0"/>
              <a:t> </a:t>
            </a:r>
            <a:r>
              <a:rPr lang="en-US" altLang="zh-TW" dirty="0" smtClean="0"/>
              <a:t>Work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In this work, we implement the </a:t>
            </a:r>
            <a:r>
              <a:rPr lang="en-US" altLang="zh-TW" sz="2400" dirty="0" smtClean="0"/>
              <a:t>edge detection, </a:t>
            </a:r>
            <a:r>
              <a:rPr lang="en-US" altLang="zh-TW" sz="2400" dirty="0"/>
              <a:t>and morphological </a:t>
            </a:r>
            <a:r>
              <a:rPr lang="en-US" altLang="zh-TW" sz="2400" dirty="0" smtClean="0"/>
              <a:t>algorithms to get a cloning image.</a:t>
            </a:r>
          </a:p>
          <a:p>
            <a:r>
              <a:rPr lang="en-US" altLang="zh-TW" sz="2400" dirty="0" smtClean="0"/>
              <a:t>We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also </a:t>
            </a:r>
            <a:r>
              <a:rPr lang="en-US" altLang="zh-TW" sz="2400" dirty="0"/>
              <a:t>have the experiment discussion on each implemented algorithms</a:t>
            </a:r>
            <a:r>
              <a:rPr lang="en-US" altLang="zh-TW" sz="2400" dirty="0" smtClean="0"/>
              <a:t>.</a:t>
            </a:r>
          </a:p>
          <a:p>
            <a:r>
              <a:rPr lang="en-US" altLang="zh-TW" sz="2400" dirty="0"/>
              <a:t>In the </a:t>
            </a:r>
            <a:r>
              <a:rPr lang="en-US" altLang="zh-TW" sz="2400" dirty="0" smtClean="0"/>
              <a:t>future, </a:t>
            </a:r>
            <a:r>
              <a:rPr lang="en-US" altLang="zh-TW" sz="2400" dirty="0"/>
              <a:t>we hope to </a:t>
            </a:r>
            <a:r>
              <a:rPr lang="en-US" altLang="zh-TW" sz="2400" dirty="0" smtClean="0"/>
              <a:t>build </a:t>
            </a:r>
            <a:r>
              <a:rPr lang="en-US" altLang="zh-TW" sz="2400" dirty="0"/>
              <a:t>a user-friendly system and </a:t>
            </a:r>
            <a:r>
              <a:rPr lang="en-US" altLang="zh-TW" sz="2400" dirty="0" smtClean="0"/>
              <a:t>add </a:t>
            </a:r>
            <a:r>
              <a:rPr lang="en-US" altLang="zh-TW" sz="2400" dirty="0"/>
              <a:t>more options </a:t>
            </a:r>
            <a:r>
              <a:rPr lang="en-US" altLang="zh-TW" sz="2400" dirty="0" smtClean="0"/>
              <a:t>to </a:t>
            </a:r>
            <a:r>
              <a:rPr lang="en-US" altLang="zh-TW" sz="2400" dirty="0"/>
              <a:t>make it more usable.</a:t>
            </a:r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F160-31A3-4C27-8BB1-42994E7552FC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950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The End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Thank you for listening!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2548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離子會議室">
  <a:themeElements>
    <a:clrScheme name="離子會議室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離子會議室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離子會議室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321</TotalTime>
  <Words>332</Words>
  <Application>Microsoft Office PowerPoint</Application>
  <PresentationFormat>寬螢幕</PresentationFormat>
  <Paragraphs>48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5" baseType="lpstr">
      <vt:lpstr>新細明體</vt:lpstr>
      <vt:lpstr>Arial</vt:lpstr>
      <vt:lpstr>Calibri</vt:lpstr>
      <vt:lpstr>Century Gothic</vt:lpstr>
      <vt:lpstr>Wingdings 3</vt:lpstr>
      <vt:lpstr>離子會議室</vt:lpstr>
      <vt:lpstr>Enhanced Edge Detection Method - for Instant Image Cloning  Zeev Farbman, Gil Hoffer, Yaron Lipman, Daniel Cohen-Or, and Dani Lischinski  SIGGRAPH 2009</vt:lpstr>
      <vt:lpstr>Outline</vt:lpstr>
      <vt:lpstr>1. Motivation</vt:lpstr>
      <vt:lpstr>2. Problem Definition and Constraints</vt:lpstr>
      <vt:lpstr>3. Algorithm</vt:lpstr>
      <vt:lpstr>3. Algorithm (cont.)</vt:lpstr>
      <vt:lpstr>4. Experimental Results</vt:lpstr>
      <vt:lpstr>5. Conclusion and Future Work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20</cp:revision>
  <dcterms:created xsi:type="dcterms:W3CDTF">2022-06-12T08:29:45Z</dcterms:created>
  <dcterms:modified xsi:type="dcterms:W3CDTF">2022-06-12T16:37:32Z</dcterms:modified>
</cp:coreProperties>
</file>