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7B1-2BCD-6F2C-83A4-AD8E60B0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56602-C76F-9977-AEFE-0533CDDB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FE02-FECD-92C2-7464-AECFB321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D487-5381-7158-185B-A0003C81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A3D4-0F03-EC89-173A-7EB98A72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C696-FA0E-A5DB-40EE-33DF5D65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67466-96CB-A02B-6A31-FE661DAC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A769-D4F9-8696-39EB-4A768E75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31AF-EFB2-E4C1-0A27-192A657C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0CCF-8979-CB2E-3EC5-F30F93BA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F361E-5D86-6C38-1C14-F2725CBF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29DA-60FB-86E6-AA04-EEDD6D1E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C1EF-CD67-A610-21C5-65B9E15E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1241-7890-1B9B-DB6D-4D354538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1CB7-95D3-7C8D-2BF4-1868E216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82ED-9984-216F-FDC5-F03CD37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C853-7886-0AEA-3FCA-A3B67FC7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D115-4D8D-B750-6A05-4DC932D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B748-73A1-7143-7F25-06F3B1A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DF3D-D9F1-7521-C079-89A98958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8BA-3C5C-0B73-4ABB-BA8053E6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8D6E-EB48-51E2-00C4-AABCA76B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2C8A-949D-A6C1-2FEC-CCE9B7EC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20C9-2E42-268F-7D81-8B85E99F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50F7-D72E-6946-A2C2-96696402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050D-449B-101D-D10D-43CDDA52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C33A-D52E-E281-0ED7-C44325E0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852D6-7E7C-7197-D917-8FB818C45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515A-85A8-61D5-9B3A-CF6C4EAC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C261-27D0-B071-5921-63C1DA4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9AE90-D12F-70ED-B08D-32C2304C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5059-D352-CDB3-F4ED-C37A7130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542D-65DC-7229-5206-D1011177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A518-D5F6-DFAF-C3D8-D3EA053F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4491-37A2-CF70-38A3-FB2BF39CF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D2485-9424-793C-B93F-59673E4D3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B7BE3-5E5D-9FE5-03C9-4DA0EAA5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4EAEF-5A62-4721-EE80-62218A80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1ED2-6E9C-202B-A935-FF0ED416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DB8C-406C-4EB7-18D5-D789ED0E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84BD4-D95F-5C1D-F399-6727AA88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6A3BC-3B58-37FA-09B6-B2C1921C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031C-AC01-2E19-BC81-A3170755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61859-07A2-C8B3-B3C4-9AEB0D58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B17C2-5FD5-A50F-7395-AC1C0856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DFFEE-3674-4B1D-1726-41D5701F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D464-36D7-0187-B849-75B4893D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8B41-B8E3-D97F-D16E-F9506879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BB6C-7E15-4555-8937-29811FE6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9A11-EAD8-3AD4-F54B-4BA44CD0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A5F0-B23D-2DCD-1901-81BFBA73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B03E-ACFB-1854-28C4-DBBBE6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574E-44BA-15BD-1443-95CB7673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E6210-B060-8204-E712-017DF3B39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F1E71-6AAE-6757-AABA-4FB7703D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BE19B-4E05-1F8A-635D-A669F5DD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DC9EB-8CA2-A8CA-E381-3BC97BBB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D24A9-0846-D0E5-8E98-30AD9BB7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3F312-D53B-7CE0-DE34-40090A84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C626-CEE5-9B0B-574B-1F0FED16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25A9-F7AA-20BF-8794-FE224CE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6D65-3A09-420D-B189-92FFC953C03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C35E-D7CD-F12C-6206-CBFE27191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DB08-3F29-0838-B63B-9A6F8DBAC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81C3-F550-48D9-8141-EE8837C8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5.045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06984-F389-FF71-E222-0F757B14A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467E7-44D9-082D-69A2-29A683720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bg1"/>
                </a:solidFill>
              </a:rPr>
              <a:t>Image-to-Image Translation with Conditional Adversarial Networks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18A5-0D2F-9D03-A253-C92379C2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PixToPix </a:t>
            </a:r>
          </a:p>
        </p:txBody>
      </p:sp>
    </p:spTree>
    <p:extLst>
      <p:ext uri="{BB962C8B-B14F-4D97-AF65-F5344CB8AC3E}">
        <p14:creationId xmlns:p14="http://schemas.microsoft.com/office/powerpoint/2010/main" val="25424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 surface&#10;&#10;Description automatically generated">
            <a:extLst>
              <a:ext uri="{FF2B5EF4-FFF2-40B4-BE49-F238E27FC236}">
                <a16:creationId xmlns:a16="http://schemas.microsoft.com/office/drawing/2014/main" id="{D6C942BF-EB71-767C-5DFC-367AA4BF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760289"/>
            <a:ext cx="7186613" cy="2198668"/>
          </a:xfrm>
          <a:prstGeom prst="rect">
            <a:avLst/>
          </a:prstGeom>
        </p:spPr>
      </p:pic>
      <p:pic>
        <p:nvPicPr>
          <p:cNvPr id="8" name="Content Placeholder 4" descr="A white surface with yellow lines&#10;&#10;Description automatically generated">
            <a:extLst>
              <a:ext uri="{FF2B5EF4-FFF2-40B4-BE49-F238E27FC236}">
                <a16:creationId xmlns:a16="http://schemas.microsoft.com/office/drawing/2014/main" id="{5F990734-FBED-245F-1DA4-FFF2616B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565133"/>
            <a:ext cx="7186613" cy="21986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D798B-7D24-4650-775F-831BF1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Inference</a:t>
            </a:r>
          </a:p>
        </p:txBody>
      </p:sp>
    </p:spTree>
    <p:extLst>
      <p:ext uri="{BB962C8B-B14F-4D97-AF65-F5344CB8AC3E}">
        <p14:creationId xmlns:p14="http://schemas.microsoft.com/office/powerpoint/2010/main" val="29102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B8A6B0C-9BF8-D1B7-E257-54EBBC50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488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309B7F1-ED9B-5854-77B1-4F727655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F57CCF4-3979-AAF7-5EDE-84D0A843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Presented by: Robert-Alexandru </a:t>
            </a:r>
            <a:r>
              <a:rPr lang="en-US" sz="2000" dirty="0" err="1">
                <a:solidFill>
                  <a:srgbClr val="FFFFFF"/>
                </a:solidFill>
              </a:rPr>
              <a:t>Delicostea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EAAABE9-403D-B53C-D802-73FDA7477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287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About Pix2Pix</a:t>
            </a:r>
          </a:p>
        </p:txBody>
      </p:sp>
      <p:pic>
        <p:nvPicPr>
          <p:cNvPr id="6" name="Picture 5" descr="Colourful lights on streets">
            <a:extLst>
              <a:ext uri="{FF2B5EF4-FFF2-40B4-BE49-F238E27FC236}">
                <a16:creationId xmlns:a16="http://schemas.microsoft.com/office/drawing/2014/main" id="{E4FC98A8-413F-BCB0-DFDD-08550253E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0" r="1528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9A84C-624D-B059-86CF-8151BF9FB949}"/>
              </a:ext>
            </a:extLst>
          </p:cNvPr>
          <p:cNvSpPr txBox="1"/>
          <p:nvPr/>
        </p:nvSpPr>
        <p:spPr>
          <a:xfrm>
            <a:off x="6513788" y="1757944"/>
            <a:ext cx="4840010" cy="461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conditional generative adversarial network (</a:t>
            </a:r>
            <a:r>
              <a:rPr lang="en-US" sz="2000" b="0" i="0" dirty="0" err="1">
                <a:effectLst/>
              </a:rPr>
              <a:t>cGAN</a:t>
            </a:r>
            <a:r>
              <a:rPr lang="en-US" sz="2000" b="0" i="0" dirty="0">
                <a:effectLst/>
              </a:rPr>
              <a:t>) that learns a mapping from input images </a:t>
            </a:r>
            <a:r>
              <a:rPr lang="en-US" sz="2000" dirty="0"/>
              <a:t>to output images.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models that run against each other: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Generator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Discriminator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Applications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converting pixel level segmentation into real images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day images into night images and vice versa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turning Google Maps photos into aerial images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transforming sketches into photos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998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7330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57BCD-4458-F0BB-E086-B693B8E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Generator </a:t>
            </a:r>
            <a:r>
              <a:rPr lang="en-US" dirty="0" err="1"/>
              <a:t>Arhitecture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70B6-E394-11AD-7653-56D243D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489" y="0"/>
            <a:ext cx="7460512" cy="6857999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Modified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U-Net</a:t>
            </a:r>
            <a:r>
              <a:rPr lang="en-US" sz="2400" dirty="0"/>
              <a:t>  </a:t>
            </a:r>
          </a:p>
          <a:p>
            <a:pPr lvl="1"/>
            <a:r>
              <a:rPr lang="en-US" dirty="0"/>
              <a:t>Encoder (</a:t>
            </a:r>
            <a:r>
              <a:rPr lang="en-US" dirty="0" err="1"/>
              <a:t>downsampler</a:t>
            </a:r>
            <a:r>
              <a:rPr lang="en-US" dirty="0"/>
              <a:t>)</a:t>
            </a:r>
          </a:p>
          <a:p>
            <a:pPr lvl="2"/>
            <a:r>
              <a:rPr lang="en-US" sz="2400" dirty="0"/>
              <a:t>Each block in the encoder: Convolution -&gt; Batch normalization -&gt; Leaky </a:t>
            </a:r>
            <a:r>
              <a:rPr lang="en-US" sz="2400" dirty="0" err="1"/>
              <a:t>ReLU</a:t>
            </a:r>
            <a:endParaRPr lang="en-US" sz="2400" dirty="0"/>
          </a:p>
          <a:p>
            <a:pPr lvl="1"/>
            <a:r>
              <a:rPr lang="en-US" dirty="0"/>
              <a:t>Decoder (</a:t>
            </a:r>
            <a:r>
              <a:rPr lang="en-US" dirty="0" err="1"/>
              <a:t>upsampler</a:t>
            </a:r>
            <a:r>
              <a:rPr lang="en-US" dirty="0"/>
              <a:t>). </a:t>
            </a:r>
          </a:p>
          <a:p>
            <a:pPr lvl="2"/>
            <a:r>
              <a:rPr lang="en-US" sz="2400" dirty="0"/>
              <a:t>Each block in the decoder: Transposed convolution -&gt; Batch normalization -&gt; Dropout (applied to the first 3 blocks) -&gt; </a:t>
            </a:r>
            <a:r>
              <a:rPr lang="en-US" sz="2400" dirty="0" err="1"/>
              <a:t>ReLU</a:t>
            </a:r>
            <a:endParaRPr lang="en-US" sz="2400" dirty="0"/>
          </a:p>
          <a:p>
            <a:pPr lvl="1"/>
            <a:r>
              <a:rPr lang="en-US" dirty="0"/>
              <a:t>Skip connections between the encoder and decoder (as in the U-Net).</a:t>
            </a:r>
          </a:p>
          <a:p>
            <a:pPr marL="1371600" lvl="3" indent="0">
              <a:buNone/>
            </a:pPr>
            <a:endParaRPr lang="en-US" sz="2400" dirty="0"/>
          </a:p>
          <a:p>
            <a:pPr lvl="4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0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302D-80CC-FEF7-91E1-05D3EECD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Generator loss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7C14B-1AD1-983F-30BF-479350D24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9402" y="631133"/>
            <a:ext cx="6841855" cy="57524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generator loss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/>
              <a:t> sigmoid cross-entropy loss of the generated images and an array of ones.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/>
              <a:t> L1 loss- MAE (mean absolute error)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between the generated image and the target image.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This allows the generated image to become structurally similar to the target image.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formula to calculate the total generator loss 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gan_loss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var(--devsite-code-font-family)"/>
              </a:rPr>
              <a:t> + LAMBDA * l1_loss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where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var(--devsite-code-font-family)"/>
              </a:rPr>
              <a:t>LAMBDA = 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= disc(x,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y_fake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G_fake_loss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bce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torch.ones_like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                L1 = l1_loss(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y_fake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y) * L1_LAMBDA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G_fake_loss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+ L1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G_loss_mean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+=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G_loss.item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 * BATCH_SIZE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2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57BCD-4458-F0BB-E086-B693B8E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Discriminator </a:t>
            </a:r>
            <a:r>
              <a:rPr lang="en-US" dirty="0" err="1"/>
              <a:t>Arhitecture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70B6-E394-11AD-7653-56D243D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89" y="713312"/>
            <a:ext cx="7003312" cy="6144687"/>
          </a:xfrm>
        </p:spPr>
        <p:txBody>
          <a:bodyPr anchor="ctr">
            <a:normAutofit/>
          </a:bodyPr>
          <a:lstStyle/>
          <a:p>
            <a:pPr marL="1371600" lvl="3" indent="0">
              <a:buNone/>
            </a:pPr>
            <a:endParaRPr lang="en-US" sz="2800" dirty="0"/>
          </a:p>
          <a:p>
            <a:r>
              <a:rPr lang="en-US" b="0" i="0" dirty="0">
                <a:effectLst/>
              </a:rPr>
              <a:t>Convolutional </a:t>
            </a:r>
            <a:r>
              <a:rPr lang="en-US" b="0" i="0" dirty="0" err="1">
                <a:effectLst/>
              </a:rPr>
              <a:t>PatchGAN</a:t>
            </a:r>
            <a:r>
              <a:rPr lang="en-US" b="0" i="0" dirty="0">
                <a:effectLst/>
              </a:rPr>
              <a:t> classifier— tries to determine </a:t>
            </a:r>
            <a:r>
              <a:rPr lang="en-US" dirty="0"/>
              <a:t>if an </a:t>
            </a:r>
            <a:r>
              <a:rPr lang="en-US" b="0" i="0" dirty="0">
                <a:effectLst/>
              </a:rPr>
              <a:t>image </a:t>
            </a:r>
            <a:r>
              <a:rPr lang="en-US" b="0" dirty="0">
                <a:effectLst/>
              </a:rPr>
              <a:t>patch</a:t>
            </a:r>
            <a:r>
              <a:rPr lang="en-US" b="0" i="0" dirty="0">
                <a:effectLst/>
              </a:rPr>
              <a:t> is real or not</a:t>
            </a:r>
          </a:p>
          <a:p>
            <a:pPr lvl="1"/>
            <a:r>
              <a:rPr lang="en-US" sz="2800" dirty="0"/>
              <a:t>Each block in the discriminator: Convolution -&gt; Batch normalization -&gt; Leaky </a:t>
            </a:r>
            <a:r>
              <a:rPr lang="en-US" sz="2800" dirty="0" err="1"/>
              <a:t>ReLU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 shape of the output after the last layer: (</a:t>
            </a:r>
            <a:r>
              <a:rPr lang="en-US" sz="2800" dirty="0" err="1"/>
              <a:t>batch_size</a:t>
            </a:r>
            <a:r>
              <a:rPr lang="en-US" sz="2800" dirty="0"/>
              <a:t>, 30, 30, 1)</a:t>
            </a:r>
          </a:p>
          <a:p>
            <a:pPr lvl="1"/>
            <a:r>
              <a:rPr lang="en-US" sz="2800" dirty="0"/>
              <a:t>Each entry in the 30 x 30 image </a:t>
            </a:r>
            <a:r>
              <a:rPr lang="en-US" sz="2800" dirty="0" err="1"/>
              <a:t>pach</a:t>
            </a:r>
            <a:r>
              <a:rPr lang="en-US" sz="2800" dirty="0"/>
              <a:t> classifies a 70 x 70 portion of the initial image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</a:endParaRPr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2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7EA9-6C49-9217-242E-7326B956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Discriminator loss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B9813-EDB6-FA5D-B65C-D585675B1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320" y="704016"/>
            <a:ext cx="6769937" cy="57524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The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discriminator_loss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function takes 2 inputs: real images and generated images.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var(--devsite-code-font-family)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real_loss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= sigmoid cross-entropy loss of the real images and an array of ones(since these are the real images).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var(--devsite-code-font-family)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generated_loss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= sigmoid cross-entropy loss of the generated images and an array of zeros (since these are the fake images).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total_loss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is the sum of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real_loss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 and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var(--devsite-code-font-family)"/>
              </a:rPr>
              <a:t>generated_loss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y_fake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gen(x)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D_real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disc(x, 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D_real_loss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bce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D_real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torch.ones_like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D_real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))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disc(x,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y_fake.detach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())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D_fake_loss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bce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torch.zeros_like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D_fake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))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=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D_real_loss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+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D_fake_loss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) /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               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D_loss_mean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+=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</a:rPr>
              <a:t>D_loss.item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() * BATCH_SIZE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B6E17-DF55-A3A5-0583-0A670690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26" y="159249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</a:t>
            </a:r>
            <a:r>
              <a:rPr lang="en-US" i="0" dirty="0">
                <a:effectLst/>
                <a:latin typeface="+mn-lt"/>
              </a:rPr>
              <a:t>atasets and Metrics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D9C4-703D-91D3-F83B-B23F5812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4" y="1592494"/>
            <a:ext cx="5773712" cy="5106257"/>
          </a:xfrm>
        </p:spPr>
        <p:txBody>
          <a:bodyPr>
            <a:normAutofit/>
          </a:bodyPr>
          <a:lstStyle/>
          <a:p>
            <a:r>
              <a:rPr lang="en-US" sz="1600" dirty="0"/>
              <a:t>The dataset is made up of images taken from Google Maps sampled from in and around New York City</a:t>
            </a:r>
          </a:p>
          <a:p>
            <a:r>
              <a:rPr lang="en-US" sz="1600" dirty="0"/>
              <a:t>Almost </a:t>
            </a:r>
            <a:r>
              <a:rPr lang="en-US" sz="1600" b="1" dirty="0"/>
              <a:t>1100</a:t>
            </a:r>
            <a:r>
              <a:rPr lang="en-US" sz="1600" dirty="0"/>
              <a:t> training and validation images</a:t>
            </a:r>
          </a:p>
          <a:p>
            <a:r>
              <a:rPr lang="en-US" sz="1600" dirty="0"/>
              <a:t>The input: input and target images that are side by side</a:t>
            </a:r>
          </a:p>
          <a:p>
            <a:r>
              <a:rPr lang="en-US" sz="1600" dirty="0"/>
              <a:t>After taking the input and target, resizing it to </a:t>
            </a:r>
            <a:r>
              <a:rPr lang="en-US" sz="1600" b="1" dirty="0"/>
              <a:t>256 x 256</a:t>
            </a:r>
            <a:r>
              <a:rPr lang="en-US" sz="1600" dirty="0"/>
              <a:t>, random jittering and mirroring is applied and then normalization</a:t>
            </a:r>
          </a:p>
          <a:p>
            <a:r>
              <a:rPr lang="en-US" sz="1600" dirty="0"/>
              <a:t>Training information from the paper:</a:t>
            </a:r>
          </a:p>
          <a:p>
            <a:pPr marL="0" indent="0">
              <a:buNone/>
            </a:pPr>
            <a:r>
              <a:rPr lang="en-US" sz="1600" dirty="0"/>
              <a:t>	LEARNING_RATE = 2e-4</a:t>
            </a:r>
          </a:p>
          <a:p>
            <a:pPr marL="0" indent="0">
              <a:buNone/>
            </a:pPr>
            <a:r>
              <a:rPr lang="en-US" sz="1600" dirty="0"/>
              <a:t>	BATCH_SIZE = 16</a:t>
            </a:r>
          </a:p>
          <a:p>
            <a:pPr marL="0" indent="0">
              <a:buNone/>
            </a:pPr>
            <a:r>
              <a:rPr lang="en-US" sz="1600" dirty="0"/>
              <a:t>	IMAGE_SIZE = 256</a:t>
            </a:r>
          </a:p>
          <a:p>
            <a:pPr marL="0" indent="0">
              <a:buNone/>
            </a:pPr>
            <a:r>
              <a:rPr lang="en-US" sz="1600" dirty="0"/>
              <a:t>	CHANNELS_IMG = 3</a:t>
            </a:r>
          </a:p>
          <a:p>
            <a:pPr marL="0" indent="0">
              <a:buNone/>
            </a:pPr>
            <a:r>
              <a:rPr lang="en-US" sz="1600" dirty="0"/>
              <a:t>	L1_LAMBDA = 100</a:t>
            </a:r>
          </a:p>
          <a:p>
            <a:pPr marL="0" indent="0">
              <a:buNone/>
            </a:pPr>
            <a:r>
              <a:rPr lang="en-US" sz="1600" dirty="0"/>
              <a:t>	NUM_EPOCHS = 200</a:t>
            </a:r>
          </a:p>
          <a:p>
            <a:r>
              <a:rPr lang="en-US" sz="1600" dirty="0"/>
              <a:t>Optimizer: </a:t>
            </a:r>
            <a:r>
              <a:rPr lang="en-US" sz="1600" b="1" dirty="0"/>
              <a:t>Adam</a:t>
            </a:r>
            <a:r>
              <a:rPr lang="en-US" sz="1600" dirty="0"/>
              <a:t> with LEARNING_RATE β1 = 0.5 and </a:t>
            </a:r>
            <a:r>
              <a:rPr lang="el-GR" sz="1600" dirty="0"/>
              <a:t>β</a:t>
            </a:r>
            <a:r>
              <a:rPr lang="en-US" sz="1600" dirty="0"/>
              <a:t>2 =</a:t>
            </a:r>
            <a:r>
              <a:rPr lang="el-GR" sz="1600" dirty="0"/>
              <a:t> </a:t>
            </a:r>
            <a:r>
              <a:rPr lang="en-US" sz="1600" dirty="0"/>
              <a:t>0.999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15F1D232-7C54-1E9B-0E58-DF094CD5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9" r="132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93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D7D99-1065-7ED7-7AF8-02022BE4C1A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and validation results</a:t>
            </a:r>
          </a:p>
        </p:txBody>
      </p:sp>
      <p:pic>
        <p:nvPicPr>
          <p:cNvPr id="1029" name="Picture 5" descr="A graph of a train loss&#10;&#10;Description automatically generated">
            <a:extLst>
              <a:ext uri="{FF2B5EF4-FFF2-40B4-BE49-F238E27FC236}">
                <a16:creationId xmlns:a16="http://schemas.microsoft.com/office/drawing/2014/main" id="{F0140CDD-38DF-04BA-41C3-43DEA2E26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74886"/>
            <a:ext cx="6780700" cy="530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hite surface&#10;&#10;Description automatically generated">
            <a:extLst>
              <a:ext uri="{FF2B5EF4-FFF2-40B4-BE49-F238E27FC236}">
                <a16:creationId xmlns:a16="http://schemas.microsoft.com/office/drawing/2014/main" id="{5235B0E3-707F-3B2C-E058-7B214D60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2175"/>
            <a:ext cx="7186613" cy="2099798"/>
          </a:xfrm>
          <a:prstGeom prst="rect">
            <a:avLst/>
          </a:prstGeom>
        </p:spPr>
      </p:pic>
      <p:pic>
        <p:nvPicPr>
          <p:cNvPr id="5" name="Content Placeholder 4" descr="A white and orange tile&#10;&#10;Description automatically generated with medium confidence">
            <a:extLst>
              <a:ext uri="{FF2B5EF4-FFF2-40B4-BE49-F238E27FC236}">
                <a16:creationId xmlns:a16="http://schemas.microsoft.com/office/drawing/2014/main" id="{5E291C35-5D5E-BBF3-E654-662A6C66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33739"/>
            <a:ext cx="7186613" cy="20997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D798B-7D24-4650-775F-831BF1FC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Inference</a:t>
            </a:r>
          </a:p>
        </p:txBody>
      </p:sp>
    </p:spTree>
    <p:extLst>
      <p:ext uri="{BB962C8B-B14F-4D97-AF65-F5344CB8AC3E}">
        <p14:creationId xmlns:p14="http://schemas.microsoft.com/office/powerpoint/2010/main" val="124456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697</Words>
  <Application>Microsoft Office PowerPoint</Application>
  <PresentationFormat>Ecran lat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Image-to-Image Translation with Conditional Adversarial Networks </vt:lpstr>
      <vt:lpstr>About Pix2Pix</vt:lpstr>
      <vt:lpstr>Generator Arhitecture</vt:lpstr>
      <vt:lpstr>Generator loss function</vt:lpstr>
      <vt:lpstr>Discriminator Arhitecture</vt:lpstr>
      <vt:lpstr>Discriminator loss function</vt:lpstr>
      <vt:lpstr>Datasets and Metrics</vt:lpstr>
      <vt:lpstr>Prezentare PowerPoint</vt:lpstr>
      <vt:lpstr>Model Inference</vt:lpstr>
      <vt:lpstr>Model Inference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Image-to-Image Translation with Conditional Adversarial Networks </dc:title>
  <dc:creator>Robert-Alexandru Delicostea</dc:creator>
  <cp:lastModifiedBy>Andreea Diana</cp:lastModifiedBy>
  <cp:revision>8</cp:revision>
  <dcterms:created xsi:type="dcterms:W3CDTF">2023-12-29T13:24:06Z</dcterms:created>
  <dcterms:modified xsi:type="dcterms:W3CDTF">2024-01-06T14:39:34Z</dcterms:modified>
</cp:coreProperties>
</file>