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50" r:id="rId2"/>
    <p:sldId id="451" r:id="rId3"/>
    <p:sldId id="452" r:id="rId4"/>
    <p:sldId id="455" r:id="rId5"/>
    <p:sldId id="458" r:id="rId6"/>
    <p:sldId id="459" r:id="rId7"/>
    <p:sldId id="456" r:id="rId8"/>
    <p:sldId id="4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0432FF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60" autoAdjust="0"/>
    <p:restoredTop sz="88349" autoAdjust="0"/>
  </p:normalViewPr>
  <p:slideViewPr>
    <p:cSldViewPr snapToGrid="0" snapToObjects="1">
      <p:cViewPr varScale="1">
        <p:scale>
          <a:sx n="115" d="100"/>
          <a:sy n="115" d="100"/>
        </p:scale>
        <p:origin x="15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276" d="100"/>
          <a:sy n="276" d="100"/>
        </p:scale>
        <p:origin x="1232" y="-29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F7C78-A87B-9B4D-A9D1-7364E5DA120C}" type="datetime1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DE9D-0A37-8441-8B4F-F3BACD0F6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7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A2943-DE60-F34D-A49E-8FF3146C7A9A}" type="datetime1">
              <a:rPr lang="en-US" smtClean="0"/>
              <a:t>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00B7-F0F0-BA4B-98D9-DC51A8C9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7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today we are going to help you go through the team </a:t>
            </a:r>
            <a:r>
              <a:rPr lang="en-US"/>
              <a:t>forming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3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3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100B7-F0F0-BA4B-98D9-DC51A8C921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3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330" y="993458"/>
            <a:ext cx="7980533" cy="1362075"/>
          </a:xfrm>
        </p:spPr>
        <p:txBody>
          <a:bodyPr anchor="t"/>
          <a:lstStyle>
            <a:lvl1pPr algn="l">
              <a:defRPr lang="en-US" sz="4400" b="1" baseline="0" dirty="0">
                <a:latin typeface="San Serif"/>
                <a:cs typeface="San Serif"/>
              </a:defRPr>
            </a:lvl1pPr>
          </a:lstStyle>
          <a:p>
            <a:r>
              <a:rPr lang="en-US" dirty="0"/>
              <a:t>Click here to edit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330" y="2653031"/>
            <a:ext cx="7980533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an serif"/>
                <a:cs typeface="San serif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7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68F7F9-70EC-BD49-8928-7CB170F9795A}" type="datetime1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8EBF9C-0147-DE49-BEBF-5601345D794C}" type="datetime1">
              <a:rPr lang="en-US" smtClean="0"/>
              <a:t>2/11/21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9111999-15EC-814B-B32F-0BBC9D8C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302"/>
            <a:ext cx="7886700" cy="964910"/>
          </a:xfrm>
        </p:spPr>
        <p:txBody>
          <a:bodyPr>
            <a:normAutofit/>
          </a:bodyPr>
          <a:lstStyle>
            <a:lvl1pPr>
              <a:defRPr sz="3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2823809-6443-6843-AD09-B59B7379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4659339"/>
          </a:xfrm>
        </p:spPr>
        <p:txBody>
          <a:bodyPr/>
          <a:lstStyle>
            <a:lvl1pPr marL="228600" indent="-411480">
              <a:buFont typeface="Wingdings" pitchFamily="2" charset="2"/>
              <a:buChar char="q"/>
              <a:defRPr sz="2600" b="1"/>
            </a:lvl1pPr>
            <a:lvl2pPr indent="-37719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直線接點 7">
            <a:extLst>
              <a:ext uri="{FF2B5EF4-FFF2-40B4-BE49-F238E27FC236}">
                <a16:creationId xmlns:a16="http://schemas.microsoft.com/office/drawing/2014/main" id="{27172727-4FEE-2641-9E0E-1B9B287C1DE0}"/>
              </a:ext>
            </a:extLst>
          </p:cNvPr>
          <p:cNvCxnSpPr>
            <a:cxnSpLocks/>
          </p:cNvCxnSpPr>
          <p:nvPr userDrawn="1"/>
        </p:nvCxnSpPr>
        <p:spPr>
          <a:xfrm>
            <a:off x="628650" y="1077455"/>
            <a:ext cx="7886700" cy="0"/>
          </a:xfrm>
          <a:prstGeom prst="line">
            <a:avLst/>
          </a:prstGeom>
          <a:ln w="3810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Sen sarif"/>
                <a:cs typeface="Sen sarif"/>
              </a:defRPr>
            </a:lvl1pPr>
            <a:lvl2pPr>
              <a:defRPr sz="2400">
                <a:latin typeface="Sen sarif"/>
                <a:cs typeface="Sen sarif"/>
              </a:defRPr>
            </a:lvl2pPr>
            <a:lvl3pPr>
              <a:defRPr sz="2000">
                <a:latin typeface="Sen sarif"/>
                <a:cs typeface="Sen sarif"/>
              </a:defRPr>
            </a:lvl3pPr>
            <a:lvl4pPr>
              <a:defRPr sz="1800">
                <a:latin typeface="Sen sarif"/>
                <a:cs typeface="Sen sarif"/>
              </a:defRPr>
            </a:lvl4pPr>
            <a:lvl5pPr>
              <a:defRPr sz="1800">
                <a:latin typeface="Sen sarif"/>
                <a:cs typeface="Sen sarif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20C52D-8C02-5E4D-9426-D1EE2725AF8B}" type="datetime1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0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62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953D56-53FA-064E-AAF8-1376460A6387}" type="datetime1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aster_blueside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cxnSp>
        <p:nvCxnSpPr>
          <p:cNvPr id="11" name="直線接點 7"/>
          <p:cNvCxnSpPr/>
          <p:nvPr userDrawn="1"/>
        </p:nvCxnSpPr>
        <p:spPr>
          <a:xfrm>
            <a:off x="457200" y="1178985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01A23A-B960-2540-B8F5-FE58184F77E8}" type="datetime1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99555" y="6356350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FA2E91B-46B4-4840-8C61-93A81CE7D388}" type="datetime1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99555" y="6351498"/>
            <a:ext cx="2133600" cy="365125"/>
          </a:xfrm>
        </p:spPr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512308-29C4-F544-A0F1-FBC3C4067138}" type="datetime1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6C1DF2-18E9-F140-80E5-AA07E724E416}" type="datetime1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EDF656-61DC-9A42-8D01-12AB0AEA89CE}" type="datetime1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8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80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2400"/>
            <a:ext cx="8229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9555" y="637461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4E77BC79-9480-1042-96E1-82B94DA081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San serif"/>
          <a:ea typeface="+mj-ea"/>
          <a:cs typeface="San serif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q"/>
        <a:defRPr sz="2800" kern="1200">
          <a:solidFill>
            <a:schemeClr val="tx1"/>
          </a:solidFill>
          <a:latin typeface="San serif"/>
          <a:ea typeface="+mn-ea"/>
          <a:cs typeface="San serif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q"/>
        <a:defRPr sz="2400" kern="1200">
          <a:solidFill>
            <a:schemeClr val="tx1"/>
          </a:solidFill>
          <a:latin typeface="San serif"/>
          <a:ea typeface="+mn-ea"/>
          <a:cs typeface="San serif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San serif"/>
          <a:ea typeface="+mn-ea"/>
          <a:cs typeface="San serif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San serif"/>
          <a:ea typeface="+mn-ea"/>
          <a:cs typeface="San serif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tah.zoom.us/j/246821441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JfWZkEyoXdVLtHkiwOqk24G7WVhLWMCP113cSe9fgsQ/edit#gid=265465703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obbypartz.com/" TargetMode="External"/><Relationship Id="rId3" Type="http://schemas.openxmlformats.org/officeDocument/2006/relationships/hyperlink" Target="http://www.digikey.com/" TargetMode="External"/><Relationship Id="rId7" Type="http://schemas.openxmlformats.org/officeDocument/2006/relationships/hyperlink" Target="https://www.servocity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dafruit.com/" TargetMode="External"/><Relationship Id="rId5" Type="http://schemas.openxmlformats.org/officeDocument/2006/relationships/hyperlink" Target="https://www.sparkfun.com/" TargetMode="External"/><Relationship Id="rId10" Type="http://schemas.openxmlformats.org/officeDocument/2006/relationships/hyperlink" Target="http://www.mouser.com/" TargetMode="External"/><Relationship Id="rId4" Type="http://schemas.openxmlformats.org/officeDocument/2006/relationships/hyperlink" Target="http://www.radioshack.com/" TargetMode="External"/><Relationship Id="rId9" Type="http://schemas.openxmlformats.org/officeDocument/2006/relationships/hyperlink" Target="http://www.jameco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C883-7AFF-244C-AF4A-5B8B8A2E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5" y="276517"/>
            <a:ext cx="5194600" cy="2221397"/>
          </a:xfrm>
        </p:spPr>
        <p:txBody>
          <a:bodyPr/>
          <a:lstStyle/>
          <a:p>
            <a:r>
              <a:rPr lang="en-US" sz="4800" dirty="0"/>
              <a:t>Lecture 7: Budget Your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C9C05-F347-0C4F-946E-E4F1C7A0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5A4A3-FF99-754A-8985-6F0657A95CA5}"/>
              </a:ext>
            </a:extLst>
          </p:cNvPr>
          <p:cNvSpPr/>
          <p:nvPr/>
        </p:nvSpPr>
        <p:spPr>
          <a:xfrm>
            <a:off x="0" y="2909455"/>
            <a:ext cx="9144000" cy="186459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Dr. Tsung-Wei Huang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Department of Electrical and Computer Engineering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University of Utah, Salt Lake City, 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3622F-8CA1-A84F-81BC-C2A1FCAEA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88" b="11971"/>
          <a:stretch/>
        </p:blipFill>
        <p:spPr>
          <a:xfrm>
            <a:off x="-1" y="4788568"/>
            <a:ext cx="9144000" cy="2069432"/>
          </a:xfrm>
          <a:prstGeom prst="rect">
            <a:avLst/>
          </a:prstGeom>
        </p:spPr>
      </p:pic>
      <p:pic>
        <p:nvPicPr>
          <p:cNvPr id="3" name="Picture 2" descr="Image result for budget money">
            <a:extLst>
              <a:ext uri="{FF2B5EF4-FFF2-40B4-BE49-F238E27FC236}">
                <a16:creationId xmlns:a16="http://schemas.microsoft.com/office/drawing/2014/main" id="{39FE0297-EE38-4544-A98E-15086FB5B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570" y="276517"/>
            <a:ext cx="381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33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A5142-67A8-104B-BF4B-A7D8BF87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57811-D278-3843-AFA3-FCFF621E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Meeting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096DE9-9799-264E-B734-06E0E3E8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272124"/>
          </a:xfrm>
        </p:spPr>
        <p:txBody>
          <a:bodyPr>
            <a:normAutofit fontScale="92500"/>
          </a:bodyPr>
          <a:lstStyle/>
          <a:p>
            <a:r>
              <a:rPr lang="en-US" dirty="0"/>
              <a:t>Every one is assigned to a breakout room</a:t>
            </a:r>
          </a:p>
          <a:p>
            <a:pPr lvl="1"/>
            <a:r>
              <a:rPr lang="en-US" dirty="0"/>
              <a:t>Zoom: </a:t>
            </a:r>
            <a:r>
              <a:rPr lang="en-US" dirty="0">
                <a:hlinkClick r:id="rId3"/>
              </a:rPr>
              <a:t>https://utah.zoom.us/j/2468214418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breakout room has 5 people</a:t>
            </a:r>
          </a:p>
          <a:p>
            <a:r>
              <a:rPr lang="en-US" dirty="0"/>
              <a:t>Check out your assignment below</a:t>
            </a:r>
          </a:p>
          <a:p>
            <a:pPr lvl="1"/>
            <a:r>
              <a:rPr lang="en-US" dirty="0">
                <a:hlinkClick r:id="rId4"/>
              </a:rPr>
              <a:t>https://docs.google.com/spreadsheets/d/1JfWZkEyoXdVLtHkiwOqk24G7WVhLWMCP113cSe9fgsQ/edit#gid=265465703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group is given 40 minutes to discuss:</a:t>
            </a:r>
          </a:p>
          <a:p>
            <a:pPr lvl="1"/>
            <a:r>
              <a:rPr lang="en-US" dirty="0"/>
              <a:t>Project name and objective </a:t>
            </a:r>
          </a:p>
          <a:p>
            <a:pPr lvl="2"/>
            <a:r>
              <a:rPr lang="en-US" dirty="0"/>
              <a:t>Try to use others’ ideas, avoiding reusing the same one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Identify monetary components and summarize your budget</a:t>
            </a:r>
          </a:p>
          <a:p>
            <a:pPr lvl="2"/>
            <a:r>
              <a:rPr lang="en-US" dirty="0"/>
              <a:t>e.g., thermistor at Amazon takes $20 </a:t>
            </a:r>
          </a:p>
          <a:p>
            <a:pPr lvl="1"/>
            <a:r>
              <a:rPr lang="en-US" dirty="0"/>
              <a:t>Select one person to present</a:t>
            </a:r>
          </a:p>
          <a:p>
            <a:r>
              <a:rPr lang="en-US" dirty="0"/>
              <a:t>Fill in your discussion in the excel sheet</a:t>
            </a:r>
          </a:p>
        </p:txBody>
      </p:sp>
    </p:spTree>
    <p:extLst>
      <p:ext uri="{BB962C8B-B14F-4D97-AF65-F5344CB8AC3E}">
        <p14:creationId xmlns:p14="http://schemas.microsoft.com/office/powerpoint/2010/main" val="240217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A5142-67A8-104B-BF4B-A7D8BF87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57811-D278-3843-AFA3-FCFF621E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Few Store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096DE9-9799-264E-B734-06E0E3E8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272124"/>
          </a:xfrm>
        </p:spPr>
        <p:txBody>
          <a:bodyPr/>
          <a:lstStyle/>
          <a:p>
            <a:r>
              <a:rPr lang="en-US" b="0" dirty="0">
                <a:hlinkClick r:id="rId3"/>
              </a:rPr>
              <a:t>Digikey</a:t>
            </a:r>
            <a:endParaRPr lang="en-US" b="0" dirty="0"/>
          </a:p>
          <a:p>
            <a:r>
              <a:rPr lang="en-US" b="0" dirty="0">
                <a:hlinkClick r:id="rId4"/>
              </a:rPr>
              <a:t>Radio Shack</a:t>
            </a:r>
            <a:endParaRPr lang="en-US" b="0" dirty="0"/>
          </a:p>
          <a:p>
            <a:r>
              <a:rPr lang="en-US" b="0" dirty="0">
                <a:hlinkClick r:id="rId5"/>
              </a:rPr>
              <a:t>Sparkfun</a:t>
            </a:r>
            <a:endParaRPr lang="en-US" b="0" dirty="0"/>
          </a:p>
          <a:p>
            <a:r>
              <a:rPr lang="en-US" b="0" dirty="0">
                <a:hlinkClick r:id="rId6"/>
              </a:rPr>
              <a:t>Adafruit</a:t>
            </a:r>
            <a:endParaRPr lang="en-US" b="0" dirty="0"/>
          </a:p>
          <a:p>
            <a:r>
              <a:rPr lang="en-US" b="0" dirty="0">
                <a:hlinkClick r:id="rId7"/>
              </a:rPr>
              <a:t>Servo City</a:t>
            </a:r>
            <a:endParaRPr lang="en-US" b="0" dirty="0"/>
          </a:p>
          <a:p>
            <a:r>
              <a:rPr lang="en-US" b="0" dirty="0">
                <a:hlinkClick r:id="rId8"/>
              </a:rPr>
              <a:t>Hobby Partz</a:t>
            </a:r>
            <a:endParaRPr lang="en-US" b="0" dirty="0"/>
          </a:p>
          <a:p>
            <a:r>
              <a:rPr lang="en-US" b="0" dirty="0">
                <a:hlinkClick r:id="rId9"/>
              </a:rPr>
              <a:t>Jameco</a:t>
            </a:r>
            <a:endParaRPr lang="en-US" b="0" dirty="0"/>
          </a:p>
          <a:p>
            <a:r>
              <a:rPr lang="en-US" b="0" dirty="0">
                <a:hlinkClick r:id="rId10"/>
              </a:rPr>
              <a:t>Mouser</a:t>
            </a:r>
            <a:endParaRPr lang="en-US" b="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7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57F1A3-FB1F-A34E-969A-FB818F97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53A36B-024B-BF44-96CD-CCA565FF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Management is Critical</a:t>
            </a:r>
          </a:p>
        </p:txBody>
      </p:sp>
      <p:pic>
        <p:nvPicPr>
          <p:cNvPr id="2050" name="Picture 2" descr="Image result for financial management picture">
            <a:extLst>
              <a:ext uri="{FF2B5EF4-FFF2-40B4-BE49-F238E27FC236}">
                <a16:creationId xmlns:a16="http://schemas.microsoft.com/office/drawing/2014/main" id="{2B26C9FF-3202-5348-BE81-E854D6EF8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8" b="7398"/>
          <a:stretch/>
        </p:blipFill>
        <p:spPr bwMode="auto">
          <a:xfrm>
            <a:off x="628649" y="1858490"/>
            <a:ext cx="7886701" cy="377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95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BFD70-34D3-4143-94DA-1915412B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81FCC7-B199-DB40-9B34-39D2CBB3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Financial 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3B4388-D8E9-1B4C-A2C3-92F8ED38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monetary items</a:t>
            </a:r>
          </a:p>
          <a:p>
            <a:pPr lvl="1"/>
            <a:r>
              <a:rPr lang="en-US" dirty="0"/>
              <a:t>Keep in mind, budget can affect your project goal</a:t>
            </a:r>
          </a:p>
          <a:p>
            <a:r>
              <a:rPr lang="en-US" dirty="0"/>
              <a:t>Know where your money is going</a:t>
            </a:r>
          </a:p>
          <a:p>
            <a:pPr lvl="1"/>
            <a:r>
              <a:rPr lang="en-US" dirty="0"/>
              <a:t>You need a solid budget plan for each item</a:t>
            </a:r>
          </a:p>
          <a:p>
            <a:r>
              <a:rPr lang="en-US" dirty="0"/>
              <a:t>Spend your money wisely</a:t>
            </a:r>
          </a:p>
          <a:p>
            <a:pPr lvl="1"/>
            <a:r>
              <a:rPr lang="en-US" dirty="0"/>
              <a:t>Sales want to sell you the most expensive price</a:t>
            </a:r>
          </a:p>
        </p:txBody>
      </p:sp>
    </p:spTree>
    <p:extLst>
      <p:ext uri="{BB962C8B-B14F-4D97-AF65-F5344CB8AC3E}">
        <p14:creationId xmlns:p14="http://schemas.microsoft.com/office/powerpoint/2010/main" val="125103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639DFF-0A51-274D-A763-5AE9876C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7DF313-386D-8D4A-B373-C56C4CE8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Financial Management Empowers Your Project</a:t>
            </a:r>
          </a:p>
        </p:txBody>
      </p:sp>
      <p:pic>
        <p:nvPicPr>
          <p:cNvPr id="3080" name="Picture 8" descr="Image result for domino pizza deal">
            <a:extLst>
              <a:ext uri="{FF2B5EF4-FFF2-40B4-BE49-F238E27FC236}">
                <a16:creationId xmlns:a16="http://schemas.microsoft.com/office/drawing/2014/main" id="{EF9E3193-F60A-2545-81E5-3687E8006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31" y="1279864"/>
            <a:ext cx="6049537" cy="453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C7881B-8025-9047-8C8F-83784002FB8E}"/>
              </a:ext>
            </a:extLst>
          </p:cNvPr>
          <p:cNvSpPr txBox="1"/>
          <p:nvPr/>
        </p:nvSpPr>
        <p:spPr>
          <a:xfrm>
            <a:off x="418169" y="5892453"/>
            <a:ext cx="83076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Why do you spend more money on pizzas if you can buy it cheaper? Saved money can go for ice cream!</a:t>
            </a:r>
          </a:p>
        </p:txBody>
      </p:sp>
    </p:spTree>
    <p:extLst>
      <p:ext uri="{BB962C8B-B14F-4D97-AF65-F5344CB8AC3E}">
        <p14:creationId xmlns:p14="http://schemas.microsoft.com/office/powerpoint/2010/main" val="31079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754A6F-629C-0149-80FF-C94F90D2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899248-F514-D34F-B588-2EBE5A92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the Three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4D744-20C8-994F-BA34-3CCE3FD5F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078672"/>
          </a:xfrm>
        </p:spPr>
        <p:txBody>
          <a:bodyPr/>
          <a:lstStyle/>
          <a:p>
            <a:r>
              <a:rPr lang="en-US" dirty="0"/>
              <a:t>Step 1: Start with a gentle introduction</a:t>
            </a:r>
          </a:p>
          <a:p>
            <a:r>
              <a:rPr lang="en-US" dirty="0"/>
              <a:t>Step 2: Everyone talks about his/her idea</a:t>
            </a:r>
          </a:p>
          <a:p>
            <a:pPr lvl="1"/>
            <a:r>
              <a:rPr lang="en-US" dirty="0"/>
              <a:t>If your idea was used last week, avoid using it again; instead, listen to other members’ voice</a:t>
            </a:r>
          </a:p>
          <a:p>
            <a:r>
              <a:rPr lang="en-US" dirty="0"/>
              <a:t>Step 3: Identify monetary items</a:t>
            </a:r>
          </a:p>
          <a:p>
            <a:pPr lvl="1"/>
            <a:r>
              <a:rPr lang="en-US" dirty="0"/>
              <a:t>What is the cost of each item?</a:t>
            </a:r>
          </a:p>
          <a:p>
            <a:pPr lvl="1"/>
            <a:r>
              <a:rPr lang="en-US" dirty="0"/>
              <a:t>Where can you buy it?</a:t>
            </a:r>
          </a:p>
          <a:p>
            <a:pPr lvl="1"/>
            <a:r>
              <a:rPr lang="en-US" dirty="0"/>
              <a:t>Is this price the cheapest you can find? (same brand)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4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55A267-F650-3F4B-9EAE-AD23C791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BC79-9480-1042-96E1-82B94DA0811E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769470-7D28-A44F-88A0-2BD5E243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My 2 Cents …</a:t>
            </a:r>
          </a:p>
        </p:txBody>
      </p:sp>
      <p:pic>
        <p:nvPicPr>
          <p:cNvPr id="4098" name="Picture 2" descr="Image result for Collaboration important chart">
            <a:extLst>
              <a:ext uri="{FF2B5EF4-FFF2-40B4-BE49-F238E27FC236}">
                <a16:creationId xmlns:a16="http://schemas.microsoft.com/office/drawing/2014/main" id="{294A78AF-3389-D24D-A85A-7ECBE13FEB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5" b="13013"/>
          <a:stretch/>
        </p:blipFill>
        <p:spPr bwMode="auto">
          <a:xfrm>
            <a:off x="628650" y="3328641"/>
            <a:ext cx="7886700" cy="326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BFA3FAD-C87C-9C41-BCF6-6886495EA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944"/>
            <a:ext cx="7886700" cy="5078672"/>
          </a:xfrm>
        </p:spPr>
        <p:txBody>
          <a:bodyPr/>
          <a:lstStyle/>
          <a:p>
            <a:r>
              <a:rPr lang="en-US" dirty="0"/>
              <a:t>This project experience is once-in-lifetime </a:t>
            </a:r>
          </a:p>
          <a:p>
            <a:pPr lvl="1"/>
            <a:r>
              <a:rPr lang="en-US" dirty="0"/>
              <a:t>Highly recommend working with others in a project</a:t>
            </a:r>
          </a:p>
          <a:p>
            <a:pPr lvl="1"/>
            <a:r>
              <a:rPr lang="en-US" dirty="0"/>
              <a:t>Thesis track is not for avoiding collaboration</a:t>
            </a:r>
          </a:p>
          <a:p>
            <a:r>
              <a:rPr lang="en-US" dirty="0"/>
              <a:t>Never think “you can’t collaborate” b4 you do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9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5483</TotalTime>
  <Words>365</Words>
  <Application>Microsoft Macintosh PowerPoint</Application>
  <PresentationFormat>On-screen Show (4:3)</PresentationFormat>
  <Paragraphs>62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San Serif</vt:lpstr>
      <vt:lpstr>San Serif</vt:lpstr>
      <vt:lpstr>Sen sarif</vt:lpstr>
      <vt:lpstr>Arial</vt:lpstr>
      <vt:lpstr>Calibri</vt:lpstr>
      <vt:lpstr>Wingdings</vt:lpstr>
      <vt:lpstr>Office Theme</vt:lpstr>
      <vt:lpstr>Lecture 7: Budget Your Project</vt:lpstr>
      <vt:lpstr>Group Meeting</vt:lpstr>
      <vt:lpstr>Few Store Options</vt:lpstr>
      <vt:lpstr>Financial Management is Critical</vt:lpstr>
      <vt:lpstr>Tips for Financial Management</vt:lpstr>
      <vt:lpstr>Financial Management Empowers Your Project</vt:lpstr>
      <vt:lpstr>Following the Three Steps</vt:lpstr>
      <vt:lpstr>Just My 2 Cents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Computer Design Problems</dc:title>
  <dc:creator>Huang, Tsung-Wei</dc:creator>
  <cp:lastModifiedBy>Tsung-Wei Huang</cp:lastModifiedBy>
  <cp:revision>571</cp:revision>
  <dcterms:created xsi:type="dcterms:W3CDTF">2020-01-09T06:22:26Z</dcterms:created>
  <dcterms:modified xsi:type="dcterms:W3CDTF">2021-02-12T00:49:17Z</dcterms:modified>
</cp:coreProperties>
</file>