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532204087_1355x1355.jpg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532241774_2880x1920.jpg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heconversation.com/how-zip-codes-nearly-masked-the-lead-problem-in-flint-65626" TargetMode="External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"/>
          <p:cNvGrpSpPr/>
          <p:nvPr/>
        </p:nvGrpSpPr>
        <p:grpSpPr>
          <a:xfrm>
            <a:off x="1260370" y="4332758"/>
            <a:ext cx="21863260" cy="8135077"/>
            <a:chOff x="0" y="0"/>
            <a:chExt cx="21863258" cy="8135075"/>
          </a:xfrm>
        </p:grpSpPr>
        <p:pic>
          <p:nvPicPr>
            <p:cNvPr id="119" name="Screen Shot 2023-02-17 at 10.09.52 AM.png" descr="Screen Shot 2023-02-17 at 10.09.52 A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46080"/>
              <a:ext cx="11201400" cy="7442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0" name="https://www.mlive.com/news/flint/2015/09/state_says_its_data_shows_no_c.html"/>
            <p:cNvSpPr txBox="1"/>
            <p:nvPr/>
          </p:nvSpPr>
          <p:spPr>
            <a:xfrm>
              <a:off x="471430" y="7723343"/>
              <a:ext cx="9920987" cy="411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000">
                  <a:solidFill>
                    <a:srgbClr val="5E5E5E"/>
                  </a:solidFill>
                </a:defRPr>
              </a:lvl1pPr>
            </a:lstStyle>
            <a:p>
              <a:pPr/>
              <a:r>
                <a:t>https://www.mlive.com/news/flint/2015/09/state_says_its_data_shows_no_c.html</a:t>
              </a:r>
            </a:p>
          </p:txBody>
        </p:sp>
        <p:grpSp>
          <p:nvGrpSpPr>
            <p:cNvPr id="123" name="Group"/>
            <p:cNvGrpSpPr/>
            <p:nvPr/>
          </p:nvGrpSpPr>
          <p:grpSpPr>
            <a:xfrm>
              <a:off x="12581189" y="0"/>
              <a:ext cx="9282070" cy="6479711"/>
              <a:chOff x="0" y="0"/>
              <a:chExt cx="9282069" cy="6479710"/>
            </a:xfrm>
          </p:grpSpPr>
          <p:sp>
            <p:nvSpPr>
              <p:cNvPr id="121" name="“Minicuci said the state's data on lead in blood is more comprehensive and &quot;much more accurate&quot; and said seasonal changes have tended to cause lead levels to fluctuate in Flint -- both before and after the change in water source.”"/>
              <p:cNvSpPr txBox="1"/>
              <p:nvPr/>
            </p:nvSpPr>
            <p:spPr>
              <a:xfrm>
                <a:off x="764221" y="656522"/>
                <a:ext cx="7753627" cy="5166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b="0" i="1" sz="4200"/>
                </a:lvl1pPr>
              </a:lstStyle>
              <a:p>
                <a:pPr/>
                <a:r>
                  <a:t>“Minicuci said the state's data on lead in blood is more comprehensive and "much more accurate" and said seasonal changes have tended to cause lead levels to fluctuate in Flint -- both before and after the change in water source.”</a:t>
                </a:r>
              </a:p>
            </p:txBody>
          </p:sp>
          <p:sp>
            <p:nvSpPr>
              <p:cNvPr id="122" name="Rectangle"/>
              <p:cNvSpPr/>
              <p:nvPr/>
            </p:nvSpPr>
            <p:spPr>
              <a:xfrm>
                <a:off x="0" y="0"/>
                <a:ext cx="9282070" cy="6479711"/>
              </a:xfrm>
              <a:prstGeom prst="rect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124" name="Rectangle"/>
            <p:cNvSpPr/>
            <p:nvPr/>
          </p:nvSpPr>
          <p:spPr>
            <a:xfrm>
              <a:off x="354206" y="5684935"/>
              <a:ext cx="7753627" cy="1853117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4530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26" name="A Municipal Water Problem in Michigan"/>
          <p:cNvSpPr txBox="1"/>
          <p:nvPr/>
        </p:nvSpPr>
        <p:spPr>
          <a:xfrm>
            <a:off x="1667375" y="79301"/>
            <a:ext cx="19929755" cy="351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 Municipal Water Problem in Michigan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https://theconversation.com/how-zip-codes-nearly-masked-the-lead-problem-in-flint-65626…"/>
          <p:cNvSpPr txBox="1"/>
          <p:nvPr/>
        </p:nvSpPr>
        <p:spPr>
          <a:xfrm>
            <a:off x="4366822" y="11074541"/>
            <a:ext cx="16839820" cy="1500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u="sng">
                <a:hlinkClick r:id="rId2" invalidUrl="" action="" tgtFrame="" tooltip="" history="1" highlightClick="0" endSnd="0"/>
              </a:rPr>
              <a:t>https://theconversation.com/how-zip-codes-nearly-masked-the-lead-problem-in-flint-65626</a:t>
            </a:r>
          </a:p>
          <a:p>
            <a:pPr algn="l"/>
          </a:p>
          <a:p>
            <a:pPr algn="l"/>
            <a:r>
              <a:t>Richard Casey Sadler, Michigan State University</a:t>
            </a:r>
          </a:p>
        </p:txBody>
      </p:sp>
      <p:pic>
        <p:nvPicPr>
          <p:cNvPr id="129" name="Screen Shot 2023-02-15 at 1.29.00 PM.png" descr="Screen Shot 2023-02-15 at 1.29.0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11260" y="1206267"/>
            <a:ext cx="12954001" cy="972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flint.png" descr="fli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4162" y="3869814"/>
            <a:ext cx="6218432" cy="635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lint"/>
          <p:cNvSpPr txBox="1"/>
          <p:nvPr/>
        </p:nvSpPr>
        <p:spPr>
          <a:xfrm>
            <a:off x="4361892" y="3058882"/>
            <a:ext cx="89687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Flint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flint_plus_zips.png" descr="flint_plus_zip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6198" y="3869814"/>
            <a:ext cx="6218432" cy="635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flint.png" descr="fli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4162" y="3869814"/>
            <a:ext cx="6218432" cy="635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Flint"/>
          <p:cNvSpPr txBox="1"/>
          <p:nvPr/>
        </p:nvSpPr>
        <p:spPr>
          <a:xfrm>
            <a:off x="4361893" y="3058882"/>
            <a:ext cx="89687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Flint</a:t>
            </a:r>
          </a:p>
        </p:txBody>
      </p:sp>
      <p:sp>
        <p:nvSpPr>
          <p:cNvPr id="137" name="ZIP Codes of Flint"/>
          <p:cNvSpPr txBox="1"/>
          <p:nvPr/>
        </p:nvSpPr>
        <p:spPr>
          <a:xfrm>
            <a:off x="10512552" y="3058882"/>
            <a:ext cx="335889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ZIP Codes of Flint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flint_plus_tracts.png" descr="flint_plus_tract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88235" y="3869814"/>
            <a:ext cx="6218432" cy="635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flint_plus_zips.png" descr="flint_plus_zip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6198" y="3869814"/>
            <a:ext cx="6218432" cy="635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flint.png" descr="flin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4162" y="3869814"/>
            <a:ext cx="6218432" cy="635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lint"/>
          <p:cNvSpPr txBox="1"/>
          <p:nvPr/>
        </p:nvSpPr>
        <p:spPr>
          <a:xfrm>
            <a:off x="4361893" y="3058882"/>
            <a:ext cx="89687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Flint</a:t>
            </a:r>
          </a:p>
        </p:txBody>
      </p:sp>
      <p:sp>
        <p:nvSpPr>
          <p:cNvPr id="143" name="ZIP Codes of Flint"/>
          <p:cNvSpPr txBox="1"/>
          <p:nvPr/>
        </p:nvSpPr>
        <p:spPr>
          <a:xfrm>
            <a:off x="10512552" y="3058882"/>
            <a:ext cx="335889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ZIP Codes of Flint</a:t>
            </a:r>
          </a:p>
        </p:txBody>
      </p:sp>
      <p:sp>
        <p:nvSpPr>
          <p:cNvPr id="144" name="Census Tracts of Flint"/>
          <p:cNvSpPr txBox="1"/>
          <p:nvPr/>
        </p:nvSpPr>
        <p:spPr>
          <a:xfrm>
            <a:off x="17836562" y="3058882"/>
            <a:ext cx="405841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Census Tracts of Flint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flint_tracts_zips.png" descr="flint_tracts_zip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33388" y="2629781"/>
            <a:ext cx="9490181" cy="9690973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Remarkably Different Data Pictures"/>
          <p:cNvSpPr txBox="1"/>
          <p:nvPr/>
        </p:nvSpPr>
        <p:spPr>
          <a:xfrm>
            <a:off x="9768209" y="1461434"/>
            <a:ext cx="4847582" cy="1030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Remarkably Different Data Pictures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https://ajph.aphapublications.org/doi/10.2105/AJPH.2015.303003"/>
          <p:cNvSpPr txBox="1"/>
          <p:nvPr/>
        </p:nvSpPr>
        <p:spPr>
          <a:xfrm>
            <a:off x="6264783" y="6576682"/>
            <a:ext cx="1185443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https://ajph.aphapublications.org/doi/10.2105/AJPH.2015.303003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