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Quantic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Denk One"/>
      <p:regular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Fira Sans Extra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regular.fntdata"/><Relationship Id="rId22" Type="http://schemas.openxmlformats.org/officeDocument/2006/relationships/font" Target="fonts/Quantico-italic.fntdata"/><Relationship Id="rId21" Type="http://schemas.openxmlformats.org/officeDocument/2006/relationships/font" Target="fonts/Quantic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Quantic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DenkOne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7f4534139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7f453413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77f4534139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77f453413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7f453413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7f453413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7f453413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7f453413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7f453413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7f453413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f45341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7f45341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7f453413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7f453413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7f453413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7f453413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762f74e9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762f74e9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782d070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782d070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7f453413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7f453413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7f453413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7f453413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7f453413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7f453413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6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7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7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18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18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18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18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" name="Google Shape;149;p18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hasCustomPrompt="1"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hasCustomPrompt="1"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hasCustomPrompt="1"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" name="Google Shape;162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lang="en-GB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s://sepolia.etherscan.io/address/0xe88a405169101a0bce410f8764cf1041b74399a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hyperlink" Target="https://sepolia.etherscan.io/tx/0xd719212bda42841afdf10d79b8b7b4da5f527b37d07a09b9dc68db445969900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4"/>
          <p:cNvGrpSpPr/>
          <p:nvPr/>
        </p:nvGrpSpPr>
        <p:grpSpPr>
          <a:xfrm>
            <a:off x="994987" y="704922"/>
            <a:ext cx="5865692" cy="2756485"/>
            <a:chOff x="772525" y="726625"/>
            <a:chExt cx="6578100" cy="3438300"/>
          </a:xfrm>
        </p:grpSpPr>
        <p:sp>
          <p:nvSpPr>
            <p:cNvPr id="203" name="Google Shape;203;p2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rgbClr val="2D323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rgbClr val="2D323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5210900" y="3577575"/>
            <a:ext cx="30438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y </a:t>
            </a:r>
            <a:r>
              <a:rPr lang="en-GB"/>
              <a:t>Semántica</a:t>
            </a:r>
            <a:r>
              <a:rPr lang="en-GB"/>
              <a:t> de los lenguajes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938500" y="9948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DB5D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rgbClr val="FFDB5D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982250" y="235695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8" name="Google Shape;208;p24"/>
          <p:cNvSpPr txBox="1"/>
          <p:nvPr>
            <p:ph type="ctrTitle"/>
          </p:nvPr>
        </p:nvSpPr>
        <p:spPr>
          <a:xfrm>
            <a:off x="1761600" y="1488300"/>
            <a:ext cx="4730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Solidity &amp; Javascript</a:t>
            </a:r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>
            <a:off x="6685143" y="1414251"/>
            <a:ext cx="1864833" cy="1637043"/>
            <a:chOff x="1054812" y="1029590"/>
            <a:chExt cx="3436214" cy="3912627"/>
          </a:xfrm>
        </p:grpSpPr>
        <p:sp>
          <p:nvSpPr>
            <p:cNvPr id="210" name="Google Shape;210;p24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rgbClr val="2D323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rgbClr val="2D323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4"/>
          <p:cNvSpPr txBox="1"/>
          <p:nvPr/>
        </p:nvSpPr>
        <p:spPr>
          <a:xfrm>
            <a:off x="7034182" y="1977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81981"/>
                </a:solidFill>
              </a:rPr>
              <a:t>}</a:t>
            </a:r>
            <a:r>
              <a:rPr lang="en-GB" sz="3600">
                <a:solidFill>
                  <a:srgbClr val="FFFFFF"/>
                </a:solidFill>
              </a:rPr>
              <a:t> /&gt; </a:t>
            </a:r>
            <a:r>
              <a:rPr lang="en-GB" sz="3600">
                <a:solidFill>
                  <a:srgbClr val="94EE6B"/>
                </a:solidFill>
              </a:rPr>
              <a:t>[</a:t>
            </a:r>
            <a:endParaRPr sz="3600">
              <a:solidFill>
                <a:srgbClr val="94EE6B"/>
              </a:solidFill>
            </a:endParaRPr>
          </a:p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7147125" y="1414250"/>
            <a:ext cx="13119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Grupo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&lt;/ </a:t>
            </a:r>
            <a:r>
              <a:rPr lang="en-GB"/>
              <a:t>Benchmark Binary Search</a:t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1151200" y="1165275"/>
            <a:ext cx="237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Solidity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5997000" y="1165300"/>
            <a:ext cx="226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2956900" y="1663875"/>
            <a:ext cx="29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 DE 10 ENTEROS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2892700" y="3148175"/>
            <a:ext cx="31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 DE 100 ENTEROS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1447300" y="230116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3411250" y="2303025"/>
            <a:ext cx="2216700" cy="6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 txBox="1"/>
          <p:nvPr/>
        </p:nvSpPr>
        <p:spPr>
          <a:xfrm>
            <a:off x="5997000" y="234171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53000</a:t>
            </a: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1478950" y="380821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52</a:t>
            </a: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5997000" y="380821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51000</a:t>
            </a: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3345250" y="3808225"/>
            <a:ext cx="2216700" cy="6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 txBox="1"/>
          <p:nvPr/>
        </p:nvSpPr>
        <p:spPr>
          <a:xfrm>
            <a:off x="3952300" y="2125575"/>
            <a:ext cx="10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x1200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3952300" y="3609875"/>
            <a:ext cx="10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x1000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719991" y="535325"/>
            <a:ext cx="19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&lt;/ </a:t>
            </a:r>
            <a:r>
              <a:rPr lang="en-GB"/>
              <a:t>BNFs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473600" y="1943800"/>
            <a:ext cx="40458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LexicalDeclaration: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LetOrConst BindingList ;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LetOrConst: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let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const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VariableStatement: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var VariableDeclarationList;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494850" y="1987825"/>
            <a:ext cx="3945600" cy="2012100"/>
          </a:xfrm>
          <a:prstGeom prst="rect">
            <a:avLst/>
          </a:prstGeom>
          <a:noFill/>
          <a:ln cap="flat" cmpd="sng" w="9525">
            <a:solidFill>
              <a:srgbClr val="94E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4440525" y="1131375"/>
            <a:ext cx="43290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PrimaryExpression = BooleanLiteral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| NumberLiteral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| HexLiteral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| StringLiteral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| TupleExpression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| Identifier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|ElementaryTypeNameExpression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ElementaryTypeNameExpression = ElementaryTypeName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ElementaryTypeName = 'address' | 'bool' | 'string' | 'var' | Int | Uint | Byte | Fixed | Ufixed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4437175" y="1143225"/>
            <a:ext cx="4240200" cy="336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 txBox="1"/>
          <p:nvPr/>
        </p:nvSpPr>
        <p:spPr>
          <a:xfrm>
            <a:off x="5680975" y="536975"/>
            <a:ext cx="175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Solidity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1380350" y="1418425"/>
            <a:ext cx="223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Solidity (entorno de ejecución) </a:t>
            </a:r>
            <a:endParaRPr sz="2800"/>
          </a:p>
        </p:txBody>
      </p:sp>
      <p:pic>
        <p:nvPicPr>
          <p:cNvPr id="383" name="Google Shape;3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150" y="685075"/>
            <a:ext cx="1805850" cy="363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49" y="1274513"/>
            <a:ext cx="3575559" cy="17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/>
          <p:nvPr/>
        </p:nvSpPr>
        <p:spPr>
          <a:xfrm>
            <a:off x="720000" y="3516650"/>
            <a:ext cx="41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 pruebas han sido </a:t>
            </a: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realizadas</a:t>
            </a: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en un entorno local. Con una blockchain programada en go pero el script se puede probar y ejecutar en </a:t>
            </a:r>
            <a:r>
              <a:rPr lang="en-GB" sz="1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Entorno de ejecución (sepolia)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86" name="Google Shape;386;p35"/>
          <p:cNvCxnSpPr>
            <a:stCxn id="385" idx="0"/>
            <a:endCxn id="384" idx="2"/>
          </p:cNvCxnSpPr>
          <p:nvPr/>
        </p:nvCxnSpPr>
        <p:spPr>
          <a:xfrm flipH="1" rot="5400000">
            <a:off x="2436300" y="3177200"/>
            <a:ext cx="539400" cy="139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p35"/>
          <p:cNvSpPr/>
          <p:nvPr/>
        </p:nvSpPr>
        <p:spPr>
          <a:xfrm>
            <a:off x="6670850" y="2187263"/>
            <a:ext cx="1626600" cy="62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4487375" y="1486100"/>
            <a:ext cx="206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Costo que se asume al ejecutar la transacción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89" name="Google Shape;389;p35"/>
          <p:cNvCxnSpPr>
            <a:stCxn id="387" idx="1"/>
            <a:endCxn id="390" idx="2"/>
          </p:cNvCxnSpPr>
          <p:nvPr/>
        </p:nvCxnSpPr>
        <p:spPr>
          <a:xfrm rot="10800000">
            <a:off x="5528450" y="1978763"/>
            <a:ext cx="1142400" cy="5223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0" name="Google Shape;390;p35"/>
          <p:cNvSpPr/>
          <p:nvPr/>
        </p:nvSpPr>
        <p:spPr>
          <a:xfrm>
            <a:off x="4615125" y="1486175"/>
            <a:ext cx="1826400" cy="492600"/>
          </a:xfrm>
          <a:prstGeom prst="rect">
            <a:avLst/>
          </a:prstGeom>
          <a:noFill/>
          <a:ln cap="flat" cmpd="sng" w="9525">
            <a:solidFill>
              <a:srgbClr val="FFDB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type="title"/>
          </p:nvPr>
        </p:nvSpPr>
        <p:spPr>
          <a:xfrm>
            <a:off x="720000" y="535325"/>
            <a:ext cx="82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&lt;/</a:t>
            </a:r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/>
              <a:t>JavaScript ¿Puramente interpretado?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 txBox="1"/>
          <p:nvPr/>
        </p:nvSpPr>
        <p:spPr>
          <a:xfrm>
            <a:off x="504225" y="1730400"/>
            <a:ext cx="1770600" cy="615600"/>
          </a:xfrm>
          <a:prstGeom prst="rect">
            <a:avLst/>
          </a:prstGeom>
          <a:noFill/>
          <a:ln cap="flat" cmpd="sng" w="9525">
            <a:solidFill>
              <a:srgbClr val="FFDB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 Fuente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1864175" y="3155850"/>
            <a:ext cx="1998000" cy="831300"/>
          </a:xfrm>
          <a:prstGeom prst="rect">
            <a:avLst/>
          </a:prstGeom>
          <a:noFill/>
          <a:ln cap="flat" cmpd="sng" w="9525">
            <a:solidFill>
              <a:srgbClr val="FFDB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Analizador léxico y sintáctico (parser)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3289625" y="1956150"/>
            <a:ext cx="1998000" cy="615600"/>
          </a:xfrm>
          <a:prstGeom prst="rect">
            <a:avLst/>
          </a:prstGeom>
          <a:noFill/>
          <a:ln cap="flat" cmpd="sng" w="9525">
            <a:solidFill>
              <a:srgbClr val="FFDB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Árbol de análisis (AST)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4870650" y="3155850"/>
            <a:ext cx="1998000" cy="400200"/>
          </a:xfrm>
          <a:prstGeom prst="rect">
            <a:avLst/>
          </a:prstGeom>
          <a:noFill/>
          <a:ln cap="flat" cmpd="sng" w="9525">
            <a:solidFill>
              <a:srgbClr val="FFDB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Intérprete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6582775" y="1956150"/>
            <a:ext cx="1998000" cy="615600"/>
          </a:xfrm>
          <a:prstGeom prst="rect">
            <a:avLst/>
          </a:prstGeom>
          <a:noFill/>
          <a:ln cap="flat" cmpd="sng" w="9525">
            <a:solidFill>
              <a:srgbClr val="FFDB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Compilador Just-in-time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01" name="Google Shape;401;p36"/>
          <p:cNvCxnSpPr>
            <a:endCxn id="397" idx="1"/>
          </p:cNvCxnSpPr>
          <p:nvPr/>
        </p:nvCxnSpPr>
        <p:spPr>
          <a:xfrm flipH="1" rot="-5400000">
            <a:off x="874175" y="2581500"/>
            <a:ext cx="1226700" cy="7533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6"/>
          <p:cNvCxnSpPr>
            <a:stCxn id="397" idx="3"/>
            <a:endCxn id="398" idx="2"/>
          </p:cNvCxnSpPr>
          <p:nvPr/>
        </p:nvCxnSpPr>
        <p:spPr>
          <a:xfrm flipH="1" rot="10800000">
            <a:off x="3862175" y="2571900"/>
            <a:ext cx="426600" cy="9996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6"/>
          <p:cNvCxnSpPr>
            <a:stCxn id="398" idx="3"/>
            <a:endCxn id="399" idx="0"/>
          </p:cNvCxnSpPr>
          <p:nvPr/>
        </p:nvCxnSpPr>
        <p:spPr>
          <a:xfrm>
            <a:off x="5287625" y="2263950"/>
            <a:ext cx="582000" cy="8919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6"/>
          <p:cNvCxnSpPr>
            <a:stCxn id="399" idx="3"/>
            <a:endCxn id="400" idx="2"/>
          </p:cNvCxnSpPr>
          <p:nvPr/>
        </p:nvCxnSpPr>
        <p:spPr>
          <a:xfrm flipH="1" rot="10800000">
            <a:off x="6868650" y="2571750"/>
            <a:ext cx="713100" cy="784200"/>
          </a:xfrm>
          <a:prstGeom prst="curvedConnector2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 Preguntas</a:t>
            </a: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720000" y="1359300"/>
            <a:ext cx="688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¿Cuál de los dos lenguajes es el más antiguo?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¿Principal diferencia/diferencias de solidity y javascript a nivel sintaxis?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¿Para qué se crea un IR antes de realizar la compilación en JS?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Google Shape;411;p37"/>
          <p:cNvSpPr txBox="1"/>
          <p:nvPr>
            <p:ph type="title"/>
          </p:nvPr>
        </p:nvSpPr>
        <p:spPr>
          <a:xfrm>
            <a:off x="7976750" y="3934100"/>
            <a:ext cx="751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 Historia de Solidity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776700" y="1031825"/>
            <a:ext cx="466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Solidity es un lenguaje de alto nivel (compilado) orientado a </a:t>
            </a:r>
            <a:r>
              <a:rPr b="1" lang="en-GB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contratos inteligentes</a:t>
            </a:r>
            <a:endParaRPr b="1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776700" y="1884325"/>
            <a:ext cx="466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Propuesto en Agosto 2014 por Gavin Wood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Desarrollado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por Ethereum Projects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Cadena de bloques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Falta de reversibilidad y inmutabilidad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76" y="829313"/>
            <a:ext cx="1287100" cy="199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2617">
            <a:off x="6935732" y="2068002"/>
            <a:ext cx="1225393" cy="199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&lt;/ </a:t>
            </a:r>
            <a:r>
              <a:rPr lang="en-GB"/>
              <a:t>Historia de JavaScript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776700" y="1031825"/>
            <a:ext cx="46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 un lenguaje de alto nivel 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dinámico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interpretado.</a:t>
            </a:r>
            <a:endParaRPr b="1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776700" y="1884325"/>
            <a:ext cx="466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Desarrollado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por Brendan Eich en 1995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Sintaxis similar a C++ y Java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Multiparadigma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Presente en todos los navegadores modernos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Evolución campos de aplicación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200" y="1992175"/>
            <a:ext cx="1477500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075" y="1466900"/>
            <a:ext cx="1039500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26589" l="0" r="0" t="0"/>
          <a:stretch/>
        </p:blipFill>
        <p:spPr>
          <a:xfrm>
            <a:off x="544725" y="2347000"/>
            <a:ext cx="3514750" cy="1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 rotWithShape="1">
          <a:blip r:embed="rId4">
            <a:alphaModFix/>
          </a:blip>
          <a:srcRect b="55420" l="0" r="2553" t="0"/>
          <a:stretch/>
        </p:blipFill>
        <p:spPr>
          <a:xfrm>
            <a:off x="4422775" y="2346988"/>
            <a:ext cx="4180776" cy="12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>
            <p:ph type="title"/>
          </p:nvPr>
        </p:nvSpPr>
        <p:spPr>
          <a:xfrm>
            <a:off x="677150" y="430550"/>
            <a:ext cx="308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&lt;/</a:t>
            </a:r>
            <a:r>
              <a:rPr lang="en-GB"/>
              <a:t> Algoritmos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1116050" y="1390425"/>
            <a:ext cx="237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Bubble Sort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5197150" y="1390425"/>
            <a:ext cx="288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Binary Search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Bubble Sort  ( Solidity)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776700" y="1031825"/>
            <a:ext cx="466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Solidity y Javascript comparten una </a:t>
            </a:r>
            <a:r>
              <a:rPr b="1" lang="en-GB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sintaxis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similar, aun 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así</a:t>
            </a: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poseen </a:t>
            </a:r>
            <a:r>
              <a:rPr lang="en-GB" u="sng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diferencias fundamentales</a:t>
            </a:r>
            <a:endParaRPr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Google Shape;247;p28"/>
          <p:cNvSpPr/>
          <p:nvPr/>
        </p:nvSpPr>
        <p:spPr>
          <a:xfrm rot="5400000">
            <a:off x="2150550" y="530550"/>
            <a:ext cx="129600" cy="2681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874800" y="1935900"/>
            <a:ext cx="466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Tipado de variables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Almacenamiento de variables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Tipos de funciones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9" name="Google Shape;249;p28"/>
          <p:cNvCxnSpPr/>
          <p:nvPr/>
        </p:nvCxnSpPr>
        <p:spPr>
          <a:xfrm>
            <a:off x="3393825" y="2571600"/>
            <a:ext cx="2057400" cy="587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4309200" y="2462400"/>
            <a:ext cx="477900" cy="720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800" y="2218725"/>
            <a:ext cx="14192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5442300" y="1014300"/>
            <a:ext cx="2907900" cy="7209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Concepto denominado “gas”, el cual se asume al momento de ejecutar el script.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0" y="3456650"/>
            <a:ext cx="3468175" cy="112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8"/>
          <p:cNvCxnSpPr>
            <a:stCxn id="252" idx="2"/>
            <a:endCxn id="251" idx="0"/>
          </p:cNvCxnSpPr>
          <p:nvPr/>
        </p:nvCxnSpPr>
        <p:spPr>
          <a:xfrm rot="5400000">
            <a:off x="6488550" y="1811100"/>
            <a:ext cx="483600" cy="331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55" name="Google Shape;2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5300" y="3183300"/>
            <a:ext cx="5429250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8"/>
          <p:cNvCxnSpPr/>
          <p:nvPr/>
        </p:nvCxnSpPr>
        <p:spPr>
          <a:xfrm>
            <a:off x="996300" y="2114100"/>
            <a:ext cx="2494800" cy="1271700"/>
          </a:xfrm>
          <a:prstGeom prst="bentConnector3">
            <a:avLst>
              <a:gd fmla="val -16558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&lt;/</a:t>
            </a:r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/>
              <a:t>Bubble Sort ( Javascript)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4413600" y="1031825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vista es muy similar a Solidity</a:t>
            </a: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900" y="1825575"/>
            <a:ext cx="44386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427800" y="1776975"/>
            <a:ext cx="3669300" cy="738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 le quita la ornamenta de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“Memory” o “public” a las funciones y variables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5" name="Google Shape;265;p29"/>
          <p:cNvCxnSpPr>
            <a:stCxn id="264" idx="0"/>
          </p:cNvCxnSpPr>
          <p:nvPr/>
        </p:nvCxnSpPr>
        <p:spPr>
          <a:xfrm rot="-5400000">
            <a:off x="4163250" y="-394125"/>
            <a:ext cx="270300" cy="4071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6334350" y="1506675"/>
            <a:ext cx="8100" cy="327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67" name="Google Shape;267;p29"/>
          <p:cNvGrpSpPr/>
          <p:nvPr/>
        </p:nvGrpSpPr>
        <p:grpSpPr>
          <a:xfrm>
            <a:off x="1268552" y="2834662"/>
            <a:ext cx="2202447" cy="1457092"/>
            <a:chOff x="3095725" y="2502225"/>
            <a:chExt cx="1401850" cy="927375"/>
          </a:xfrm>
        </p:grpSpPr>
        <p:sp>
          <p:nvSpPr>
            <p:cNvPr id="268" name="Google Shape;268;p29"/>
            <p:cNvSpPr/>
            <p:nvPr/>
          </p:nvSpPr>
          <p:spPr>
            <a:xfrm>
              <a:off x="3095725" y="2502225"/>
              <a:ext cx="1401850" cy="103450"/>
            </a:xfrm>
            <a:custGeom>
              <a:rect b="b" l="l" r="r" t="t"/>
              <a:pathLst>
                <a:path extrusionOk="0" fill="none" h="4138" w="56074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F0F9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3095725" y="3327000"/>
              <a:ext cx="1401850" cy="102600"/>
            </a:xfrm>
            <a:custGeom>
              <a:rect b="b" l="l" r="r" t="t"/>
              <a:pathLst>
                <a:path extrusionOk="0" fill="none" h="4104" w="56074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F0F9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3095725" y="2605650"/>
              <a:ext cx="1401850" cy="412800"/>
            </a:xfrm>
            <a:custGeom>
              <a:rect b="b" l="l" r="r" t="t"/>
              <a:pathLst>
                <a:path extrusionOk="0" fill="none" h="16512" w="56074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F0F9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4066400" y="3018425"/>
              <a:ext cx="431175" cy="309425"/>
            </a:xfrm>
            <a:custGeom>
              <a:rect b="b" l="l" r="r" t="t"/>
              <a:pathLst>
                <a:path extrusionOk="0" fill="none" h="12377" w="17247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F0F9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526025" y="3018425"/>
              <a:ext cx="539575" cy="309425"/>
            </a:xfrm>
            <a:custGeom>
              <a:rect b="b" l="l" r="r" t="t"/>
              <a:pathLst>
                <a:path extrusionOk="0" fill="none" h="12377" w="21583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F0F9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095725" y="3018425"/>
              <a:ext cx="432000" cy="309425"/>
            </a:xfrm>
            <a:custGeom>
              <a:rect b="b" l="l" r="r" t="t"/>
              <a:pathLst>
                <a:path extrusionOk="0" fill="none" h="12377" w="1728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F0F9F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807900" y="2773250"/>
              <a:ext cx="258525" cy="18375"/>
            </a:xfrm>
            <a:custGeom>
              <a:rect b="b" l="l" r="r" t="t"/>
              <a:pathLst>
                <a:path extrusionOk="0" h="735" w="10341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4080575" y="2773250"/>
              <a:ext cx="46725" cy="18375"/>
            </a:xfrm>
            <a:custGeom>
              <a:rect b="b" l="l" r="r" t="t"/>
              <a:pathLst>
                <a:path extrusionOk="0" h="735" w="1869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162300" y="2773250"/>
              <a:ext cx="120125" cy="18375"/>
            </a:xfrm>
            <a:custGeom>
              <a:rect b="b" l="l" r="r" t="t"/>
              <a:pathLst>
                <a:path extrusionOk="0" h="735" w="4805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807900" y="2739900"/>
              <a:ext cx="82575" cy="18375"/>
            </a:xfrm>
            <a:custGeom>
              <a:rect b="b" l="l" r="r" t="t"/>
              <a:pathLst>
                <a:path extrusionOk="0" h="735" w="3303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911300" y="2739900"/>
              <a:ext cx="337775" cy="18375"/>
            </a:xfrm>
            <a:custGeom>
              <a:rect b="b" l="l" r="r" t="t"/>
              <a:pathLst>
                <a:path extrusionOk="0" h="735" w="13511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270725" y="2739900"/>
              <a:ext cx="100100" cy="18375"/>
            </a:xfrm>
            <a:custGeom>
              <a:rect b="b" l="l" r="r" t="t"/>
              <a:pathLst>
                <a:path extrusionOk="0" h="735" w="4004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807900" y="2705700"/>
              <a:ext cx="135100" cy="18375"/>
            </a:xfrm>
            <a:custGeom>
              <a:rect b="b" l="l" r="r" t="t"/>
              <a:pathLst>
                <a:path extrusionOk="0" h="735" w="5404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959675" y="2705700"/>
              <a:ext cx="51725" cy="18375"/>
            </a:xfrm>
            <a:custGeom>
              <a:rect b="b" l="l" r="r" t="t"/>
              <a:pathLst>
                <a:path extrusionOk="0" h="735" w="2069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25550" y="2705700"/>
              <a:ext cx="96750" cy="18375"/>
            </a:xfrm>
            <a:custGeom>
              <a:rect b="b" l="l" r="r" t="t"/>
              <a:pathLst>
                <a:path extrusionOk="0" h="735" w="387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770375" y="2706550"/>
              <a:ext cx="14200" cy="15025"/>
            </a:xfrm>
            <a:custGeom>
              <a:rect b="b" l="l" r="r" t="t"/>
              <a:pathLst>
                <a:path extrusionOk="0" h="601" w="568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770375" y="274240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770375" y="277660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807900" y="2903350"/>
              <a:ext cx="150950" cy="19200"/>
            </a:xfrm>
            <a:custGeom>
              <a:rect b="b" l="l" r="r" t="t"/>
              <a:pathLst>
                <a:path extrusionOk="0" h="768" w="6038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977175" y="2903350"/>
              <a:ext cx="200175" cy="19200"/>
            </a:xfrm>
            <a:custGeom>
              <a:rect b="b" l="l" r="r" t="t"/>
              <a:pathLst>
                <a:path extrusionOk="0" h="768" w="8007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201500" y="2903350"/>
              <a:ext cx="86750" cy="19200"/>
            </a:xfrm>
            <a:custGeom>
              <a:rect b="b" l="l" r="r" t="t"/>
              <a:pathLst>
                <a:path extrusionOk="0" h="768" w="347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807900" y="2871675"/>
              <a:ext cx="126775" cy="18350"/>
            </a:xfrm>
            <a:custGeom>
              <a:rect b="b" l="l" r="r" t="t"/>
              <a:pathLst>
                <a:path extrusionOk="0" h="734" w="5071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953000" y="2871675"/>
              <a:ext cx="152625" cy="18350"/>
            </a:xfrm>
            <a:custGeom>
              <a:rect b="b" l="l" r="r" t="t"/>
              <a:pathLst>
                <a:path extrusionOk="0" h="734" w="6105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122275" y="2871675"/>
              <a:ext cx="90100" cy="18350"/>
            </a:xfrm>
            <a:custGeom>
              <a:rect b="b" l="l" r="r" t="t"/>
              <a:pathLst>
                <a:path extrusionOk="0" h="734" w="3604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807900" y="2837475"/>
              <a:ext cx="43375" cy="19200"/>
            </a:xfrm>
            <a:custGeom>
              <a:rect b="b" l="l" r="r" t="t"/>
              <a:pathLst>
                <a:path extrusionOk="0" h="768" w="1735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869600" y="2837475"/>
              <a:ext cx="125950" cy="19200"/>
            </a:xfrm>
            <a:custGeom>
              <a:rect b="b" l="l" r="r" t="t"/>
              <a:pathLst>
                <a:path extrusionOk="0" h="768" w="5038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770375" y="283830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770375" y="2873325"/>
              <a:ext cx="14200" cy="15050"/>
            </a:xfrm>
            <a:custGeom>
              <a:rect b="b" l="l" r="r" t="t"/>
              <a:pathLst>
                <a:path extrusionOk="0" h="602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770375" y="290920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195775" y="3198575"/>
              <a:ext cx="129300" cy="18350"/>
            </a:xfrm>
            <a:custGeom>
              <a:rect b="b" l="l" r="r" t="t"/>
              <a:pathLst>
                <a:path extrusionOk="0" h="734" w="5172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332550" y="3198575"/>
              <a:ext cx="23375" cy="18350"/>
            </a:xfrm>
            <a:custGeom>
              <a:rect b="b" l="l" r="r" t="t"/>
              <a:pathLst>
                <a:path extrusionOk="0" h="734" w="935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372575" y="3198575"/>
              <a:ext cx="60075" cy="18350"/>
            </a:xfrm>
            <a:custGeom>
              <a:rect b="b" l="l" r="r" t="t"/>
              <a:pathLst>
                <a:path extrusionOk="0" h="734" w="2403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195775" y="3164375"/>
              <a:ext cx="40900" cy="18375"/>
            </a:xfrm>
            <a:custGeom>
              <a:rect b="b" l="l" r="r" t="t"/>
              <a:pathLst>
                <a:path extrusionOk="0" h="735" w="1636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247500" y="3164375"/>
              <a:ext cx="169300" cy="18375"/>
            </a:xfrm>
            <a:custGeom>
              <a:rect b="b" l="l" r="r" t="t"/>
              <a:pathLst>
                <a:path extrusionOk="0" h="735" w="6772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427625" y="3164375"/>
              <a:ext cx="50050" cy="18375"/>
            </a:xfrm>
            <a:custGeom>
              <a:rect b="b" l="l" r="r" t="t"/>
              <a:pathLst>
                <a:path extrusionOk="0" h="735" w="2002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195775" y="3129350"/>
              <a:ext cx="67575" cy="19200"/>
            </a:xfrm>
            <a:custGeom>
              <a:rect b="b" l="l" r="r" t="t"/>
              <a:pathLst>
                <a:path extrusionOk="0" h="768" w="2703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271675" y="3129350"/>
              <a:ext cx="25050" cy="19200"/>
            </a:xfrm>
            <a:custGeom>
              <a:rect b="b" l="l" r="r" t="t"/>
              <a:pathLst>
                <a:path extrusionOk="0" h="768" w="1002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304200" y="3129350"/>
              <a:ext cx="48400" cy="19200"/>
            </a:xfrm>
            <a:custGeom>
              <a:rect b="b" l="l" r="r" t="t"/>
              <a:pathLst>
                <a:path extrusionOk="0" h="768" w="1936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158250" y="3131025"/>
              <a:ext cx="15050" cy="14200"/>
            </a:xfrm>
            <a:custGeom>
              <a:rect b="b" l="l" r="r" t="t"/>
              <a:pathLst>
                <a:path extrusionOk="0" h="568" w="602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3158250" y="3166050"/>
              <a:ext cx="15050" cy="15025"/>
            </a:xfrm>
            <a:custGeom>
              <a:rect b="b" l="l" r="r" t="t"/>
              <a:pathLst>
                <a:path extrusionOk="0" h="601" w="602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158250" y="320190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4147300" y="2526425"/>
              <a:ext cx="52550" cy="51725"/>
            </a:xfrm>
            <a:custGeom>
              <a:rect b="b" l="l" r="r" t="t"/>
              <a:pathLst>
                <a:path extrusionOk="0" h="2069" w="2102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608575" y="2784100"/>
              <a:ext cx="52575" cy="51725"/>
            </a:xfrm>
            <a:custGeom>
              <a:rect b="b" l="l" r="r" t="t"/>
              <a:pathLst>
                <a:path extrusionOk="0" h="2069" w="2103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775375" y="3147700"/>
              <a:ext cx="52550" cy="51725"/>
            </a:xfrm>
            <a:custGeom>
              <a:rect b="b" l="l" r="r" t="t"/>
              <a:pathLst>
                <a:path extrusionOk="0" h="2069" w="2102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395100" y="3357000"/>
              <a:ext cx="51725" cy="52575"/>
            </a:xfrm>
            <a:custGeom>
              <a:rect b="b" l="l" r="r" t="t"/>
              <a:pathLst>
                <a:path extrusionOk="0" h="2103" w="2069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&lt;/</a:t>
            </a:r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/>
              <a:t>Binary Search ( Solidity)</a:t>
            </a:r>
            <a:endParaRPr/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85153"/>
            <a:ext cx="60483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0"/>
          <p:cNvSpPr/>
          <p:nvPr/>
        </p:nvSpPr>
        <p:spPr>
          <a:xfrm>
            <a:off x="924675" y="3938125"/>
            <a:ext cx="3277800" cy="181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225" y="1135613"/>
            <a:ext cx="4028950" cy="201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30"/>
          <p:cNvCxnSpPr>
            <a:stCxn id="319" idx="3"/>
            <a:endCxn id="320" idx="2"/>
          </p:cNvCxnSpPr>
          <p:nvPr/>
        </p:nvCxnSpPr>
        <p:spPr>
          <a:xfrm flipH="1" rot="10800000">
            <a:off x="4202475" y="3147175"/>
            <a:ext cx="2270100" cy="8817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2" name="Google Shape;322;p30"/>
          <p:cNvSpPr txBox="1"/>
          <p:nvPr/>
        </p:nvSpPr>
        <p:spPr>
          <a:xfrm>
            <a:off x="720000" y="4185675"/>
            <a:ext cx="742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Transacción ejecutada: </a:t>
            </a:r>
            <a:r>
              <a:rPr lang="en-GB" sz="11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Link a la transacción ejecutada</a:t>
            </a:r>
            <a:endParaRPr sz="11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&lt;/ </a:t>
            </a:r>
            <a:r>
              <a:rPr lang="en-GB"/>
              <a:t>Binary Search ( Javascript)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1"/>
          <p:cNvPicPr preferRelativeResize="0"/>
          <p:nvPr/>
        </p:nvPicPr>
        <p:blipFill rotWithShape="1">
          <a:blip r:embed="rId3">
            <a:alphaModFix/>
          </a:blip>
          <a:srcRect b="2629" l="0" r="0" t="0"/>
          <a:stretch/>
        </p:blipFill>
        <p:spPr>
          <a:xfrm>
            <a:off x="895475" y="1277800"/>
            <a:ext cx="4215025" cy="25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 txBox="1"/>
          <p:nvPr/>
        </p:nvSpPr>
        <p:spPr>
          <a:xfrm>
            <a:off x="5407700" y="1525050"/>
            <a:ext cx="3261000" cy="1046700"/>
          </a:xfrm>
          <a:prstGeom prst="rect">
            <a:avLst/>
          </a:prstGeom>
          <a:noFill/>
          <a:ln cap="flat" cmpd="sng" w="9525">
            <a:solidFill>
              <a:srgbClr val="FFDB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se utiliza la declaración de tipo de variable, no se especifica los bytes a utilizar en el array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0" name="Google Shape;330;p31"/>
          <p:cNvCxnSpPr>
            <a:stCxn id="329" idx="1"/>
          </p:cNvCxnSpPr>
          <p:nvPr/>
        </p:nvCxnSpPr>
        <p:spPr>
          <a:xfrm rot="10800000">
            <a:off x="2642000" y="1634700"/>
            <a:ext cx="2765700" cy="413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1"/>
          <p:cNvSpPr txBox="1"/>
          <p:nvPr/>
        </p:nvSpPr>
        <p:spPr>
          <a:xfrm>
            <a:off x="5448800" y="3195075"/>
            <a:ext cx="3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Sintaxis similares con diferencias a </a:t>
            </a:r>
            <a:r>
              <a:rPr b="1" lang="en-GB" u="sng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nivel de rendimiento</a:t>
            </a:r>
            <a:endParaRPr b="1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2" name="Google Shape;332;p31"/>
          <p:cNvCxnSpPr>
            <a:stCxn id="329" idx="2"/>
            <a:endCxn id="331" idx="0"/>
          </p:cNvCxnSpPr>
          <p:nvPr/>
        </p:nvCxnSpPr>
        <p:spPr>
          <a:xfrm>
            <a:off x="7038200" y="2571750"/>
            <a:ext cx="20700" cy="623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&lt;/ </a:t>
            </a:r>
            <a:r>
              <a:rPr lang="en-GB"/>
              <a:t>Benchmark </a:t>
            </a:r>
            <a:r>
              <a:rPr lang="en-GB"/>
              <a:t>Bubble Sort</a:t>
            </a:r>
            <a:endParaRPr/>
          </a:p>
        </p:txBody>
      </p:sp>
      <p:sp>
        <p:nvSpPr>
          <p:cNvPr id="338" name="Google Shape;338;p32"/>
          <p:cNvSpPr txBox="1"/>
          <p:nvPr/>
        </p:nvSpPr>
        <p:spPr>
          <a:xfrm>
            <a:off x="1151200" y="1165275"/>
            <a:ext cx="237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Solidity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5997000" y="1165300"/>
            <a:ext cx="226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2956900" y="1663875"/>
            <a:ext cx="29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 DE 10 ENTEROS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2892700" y="3148175"/>
            <a:ext cx="31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 DE 100 ENTEROS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1447300" y="230116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115ns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3411250" y="2303025"/>
            <a:ext cx="2216700" cy="6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5997000" y="234171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60000</a:t>
            </a: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294900" y="380821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7361</a:t>
            </a: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5997000" y="3808213"/>
            <a:ext cx="20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358000</a:t>
            </a:r>
            <a:r>
              <a:rPr lang="en-GB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</a:t>
            </a:r>
            <a:endParaRPr b="1" sz="25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3345250" y="3808225"/>
            <a:ext cx="2216700" cy="6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3952300" y="2125575"/>
            <a:ext cx="10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x500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3952300" y="3609875"/>
            <a:ext cx="10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x50</a:t>
            </a:r>
            <a:endParaRPr b="1" sz="1800" u="sng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