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</p:sldIdLst>
  <p:sldSz cy="6858000" cx="12192000"/>
  <p:notesSz cx="6858000" cy="9144000"/>
  <p:defaultTextStyle>
    <a:defPPr lvl="0">
      <a:defRPr lang="ru-UA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CB2CA-F4FA-4752-B6B1-84E20FBA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74237E-10BB-44AB-865F-95E4348E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2A3595-2D6B-4B01-9A9C-9BB9D390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6E1704-2EC7-4EF6-A233-26A8BA39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50EAD-753F-432A-ADFB-C9D11151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131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BCB0B-C057-47AC-9E95-D84C8B76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335A4-D355-4A77-A407-AA7074F4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EEA59-D47C-447E-8AD6-97ECA525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76E72-A980-4499-8F5F-91227404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71A3D-5749-42CC-AEEC-DC5D43D8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8010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0326BF-3E1D-4E90-B1BC-B3BCDBEA4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00515E-EDFB-42A8-BF42-453D91697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D03EA-4A29-4E80-A63C-4689E22C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C8157-89D8-427A-AE3D-8231EEA1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4B56-DFB7-455C-A386-C6AE2D9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4829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0F75E-7606-4287-A661-756DA72B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FF0FE-AB39-42B8-AC13-921E97DA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1EF81-F1B0-4E30-A3BB-2D7BAE5D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A6BE-5134-47CE-A3E6-E8BC9C80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73F53-ED82-4B02-A8CD-895950A7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4057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9E32A-2C0C-4524-8A48-4FC0FEB7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379A5A-4E4A-472B-9C07-2F1A45BB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FBB1E-EE37-4386-9B84-488721A9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69DEF6-1049-4A77-BB38-91F6FC0B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2B35-0B21-4392-AAD7-A0B186CD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206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3EB18-845C-453E-9A7B-BB9ABE05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55CE6-8211-40A2-8962-A34F7711D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F375F8-BE67-4137-ACEB-F7C25D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8E2F26-4160-4CFD-9B27-CC5C51F6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F215FD-8CD8-4AB1-8112-A4D88B7B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E50A1-DE26-4283-974A-5037C7A9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6378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98903-90C3-4F10-A723-7833FBAF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6759F-DDAF-406D-B292-0BE833B39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44CDDF-9B9B-4979-B22D-0A332A5FE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6A8510-C738-4573-B520-06817372F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C4A870-E0CA-47B1-AB69-2CCF708E1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9C1E4D-C974-46AA-A812-51CC7B5E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58E8C2-F013-41CB-A7B5-09CA7B2C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6F7B23-3C81-4FB1-83EA-1119DB0E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851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2C9B-D4EE-4FD9-B9A7-DFCAD8DF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33FF5E-C08C-439D-A24F-508B0D1E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6096F-1709-4FA6-8C45-583CD0B5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9C6388-83C5-4173-A2F4-125EBD93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504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4E5AAD-A581-4761-BAE4-1900A225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464C8-7D1D-4EAC-8597-ACADD08D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3B608C-E623-45F1-9F35-9356A737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95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8A47-8059-47FD-86B3-6F51C338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0FA0F-72BE-4706-93ED-98302F25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F4AEE0-AA5D-4619-AFB5-E7FEEA0BC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5E787-E39D-48B4-A6C0-BA0F31DB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4765F-C212-4DD0-81E6-094324F7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8635A0-5FF6-435B-B8DB-59940F96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8510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B8B2B-2EBF-491C-ACCC-909815A2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7C5D8-A947-4F97-B66E-07B550269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B264D1-C782-475D-AA61-7ADCB0B53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14A48-8D4E-4115-9B69-088CE8CD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678EAE-7EEE-47A9-9050-AB64BABD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61E0D1-F77A-4B35-BC53-3254B502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1533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8000"/>
                <a:lumOff val="52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05171-2AF9-4B4B-A740-EF07D4B3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77112D-9D12-4E76-8632-D1D733CE2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BB934B-6EC7-4643-A655-091421E8D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CE5C-CA73-4AA8-B8E4-6E4A53120A54}" type="datetimeFigureOut">
              <a:rPr lang="ru-UA" smtClean="0"/>
              <a:t>27.05.2021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90D58-CDCD-43AE-A5AE-9DD59E613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4C2B2-7824-404D-B0A5-A6F0F9584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36DA-298F-4B8B-9842-69FB12973AC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9017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507C86-69F3-4889-AD0B-2BC8E09A5F45}"/>
              </a:ext>
            </a:extLst>
          </p:cNvPr>
          <p:cNvSpPr txBox="1"/>
          <p:nvPr/>
        </p:nvSpPr>
        <p:spPr>
          <a:xfrm>
            <a:off x="1119265" y="1318999"/>
            <a:ext cx="9953469" cy="253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750"/>
              </a:spcAft>
            </a:pPr>
            <a:r>
              <a:rPr lang="uk-UA" sz="20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 робота</a:t>
            </a:r>
            <a:endParaRPr lang="ru-UA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750"/>
              </a:spcAft>
            </a:pPr>
            <a:r>
              <a:rPr lang="uk-UA" sz="20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endParaRPr lang="ru-UA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750"/>
              </a:spcAft>
            </a:pPr>
            <a:r>
              <a:rPr lang="uk-UA" sz="2800" b="1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Створення середовища для моделювання різних</a:t>
            </a:r>
            <a:endParaRPr lang="ru-UA" sz="2800" dirty="0">
              <a:solidFill>
                <a:srgbClr val="7030A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750"/>
              </a:spcAft>
            </a:pPr>
            <a:r>
              <a:rPr lang="uk-UA" sz="2800" b="1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процесів у фізиці</a:t>
            </a:r>
            <a:endParaRPr lang="ru-UA" sz="2800" dirty="0">
              <a:solidFill>
                <a:srgbClr val="7030A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7C92E-50BE-4225-867C-2B3867AC05CA}"/>
              </a:ext>
            </a:extLst>
          </p:cNvPr>
          <p:cNvSpPr txBox="1"/>
          <p:nvPr/>
        </p:nvSpPr>
        <p:spPr>
          <a:xfrm>
            <a:off x="7243997" y="4157143"/>
            <a:ext cx="6093500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uk-UA" sz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Виконав: студент 311 групи</a:t>
            </a:r>
            <a:endParaRPr lang="ru-UA" sz="14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uk-UA" sz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Спеціальності: «Фізика та астрономія»</a:t>
            </a:r>
            <a:endParaRPr lang="ru-UA" sz="14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18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Кас’янчук</a:t>
            </a:r>
            <a:r>
              <a:rPr lang="uk-UA" sz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Олексій </a:t>
            </a:r>
            <a:r>
              <a:rPr lang="ru-RU" sz="18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Іванович</a:t>
            </a:r>
            <a:endParaRPr lang="ru-RU" sz="18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Керівник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</a:rPr>
              <a:t>: Ткач Оксана </a:t>
            </a:r>
            <a:r>
              <a:rPr lang="ru-RU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Олександрівна</a:t>
            </a:r>
            <a:endParaRPr lang="ru-UA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D8A01-A278-4C28-A51D-1C54B621FA95}"/>
              </a:ext>
            </a:extLst>
          </p:cNvPr>
          <p:cNvSpPr txBox="1"/>
          <p:nvPr/>
        </p:nvSpPr>
        <p:spPr>
          <a:xfrm>
            <a:off x="5179102" y="6283746"/>
            <a:ext cx="6670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Чернівці – 2021</a:t>
            </a:r>
            <a:endParaRPr lang="ru-UA" b="1" dirty="0"/>
          </a:p>
        </p:txBody>
      </p:sp>
    </p:spTree>
    <p:extLst>
      <p:ext uri="{BB962C8B-B14F-4D97-AF65-F5344CB8AC3E}">
        <p14:creationId xmlns:p14="http://schemas.microsoft.com/office/powerpoint/2010/main" val="32448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621047-603A-4699-9D3E-EA189AF9E318}"/>
              </a:ext>
            </a:extLst>
          </p:cNvPr>
          <p:cNvSpPr txBox="1"/>
          <p:nvPr/>
        </p:nvSpPr>
        <p:spPr>
          <a:xfrm>
            <a:off x="1319134" y="154597"/>
            <a:ext cx="10058399" cy="6221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uk-UA" sz="2400" dirty="0">
                <a:solidFill>
                  <a:srgbClr val="00206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Основні етапи поєднання двох напрямків</a:t>
            </a:r>
            <a:r>
              <a:rPr lang="uk-UA" sz="2400" dirty="0">
                <a:solidFill>
                  <a:srgbClr val="00206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- фізики та програмування</a:t>
            </a:r>
            <a:r>
              <a:rPr lang="uk-UA" sz="2400" dirty="0">
                <a:solidFill>
                  <a:srgbClr val="00206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є:</a:t>
            </a:r>
            <a:endParaRPr lang="ru-UA" sz="2400" dirty="0">
              <a:solidFill>
                <a:srgbClr val="00206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Визначення та формулювання теми дослідження.</a:t>
            </a:r>
            <a:endParaRPr lang="ru-UA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Визначення об’єкта, предмета,</a:t>
            </a:r>
            <a:r>
              <a:rPr lang="uk-UA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мети та завдань дослідження</a:t>
            </a:r>
            <a:r>
              <a:rPr lang="uk-UA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Ретельна робота з різними джерелами інформації, щодо обґрунтування явища, яке має запрограмуватися та знаходження коректного математичного та фізичного запису даного явища.</a:t>
            </a:r>
            <a:endParaRPr lang="ru-UA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Вивчення попередніх робіт та існуючих програм. Робота зі спеціалізованими та тематичними</a:t>
            </a:r>
            <a:r>
              <a:rPr lang="uk-UA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сайтами.</a:t>
            </a:r>
            <a:endParaRPr lang="ru-UA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Вибір мови програмування.</a:t>
            </a:r>
            <a:endParaRPr lang="ru-UA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Створення і використання персональної програми,</a:t>
            </a:r>
            <a:r>
              <a:rPr lang="uk-UA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сайту і т. д.</a:t>
            </a:r>
            <a:endParaRPr lang="ru-UA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6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83E979-6BCD-4FBA-97E9-AF49ED87C17C}"/>
              </a:ext>
            </a:extLst>
          </p:cNvPr>
          <p:cNvSpPr txBox="1"/>
          <p:nvPr/>
        </p:nvSpPr>
        <p:spPr>
          <a:xfrm>
            <a:off x="164893" y="354331"/>
            <a:ext cx="12027107" cy="607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 algn="ctr">
              <a:lnSpc>
                <a:spcPct val="150000"/>
              </a:lnSpc>
            </a:pPr>
            <a:r>
              <a:rPr lang="uk-UA" sz="2800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Основні кроки </a:t>
            </a:r>
            <a:r>
              <a:rPr lang="uk-UA" sz="2800" dirty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вирішення проблеми</a:t>
            </a:r>
            <a:r>
              <a:rPr lang="uk-UA" sz="2800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457200" algn="ctr">
              <a:lnSpc>
                <a:spcPct val="150000"/>
              </a:lnSpc>
            </a:pPr>
            <a:endParaRPr lang="ru-UA" sz="2800" dirty="0">
              <a:solidFill>
                <a:srgbClr val="7030A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Побудова для досліджуваного об'єкта фізичної моделі. Формулюючи допущення, умови і межі застосування створеної фізичної моделі, її описують системою рівнянь і таким чином замість фізичної створюють математичну модель.</a:t>
            </a:r>
            <a:endParaRPr lang="ru-UA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Розробляється метод розрахунку сформульованої математичної задачі у вигляді обчислювального алгоритму, що складається із сукупності математичних формул і послідовності їх застосування.</a:t>
            </a:r>
            <a:endParaRPr lang="ru-UA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Розробляється алгоритм і програма рішення задачі на комп'ютері.</a:t>
            </a:r>
            <a:endParaRPr lang="ru-UA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комп'ютері проводяться розрахунки та їх результати представляються у вигляді деякої цифрової інформації.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Проводиться обробка отриманих результатів розрахунків і робляться відповідні висновки</a:t>
            </a:r>
            <a:r>
              <a:rPr lang="ru-RU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lang="ru-UA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4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80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7EC923-5ECC-4B44-B771-A46AC464835F}"/>
              </a:ext>
            </a:extLst>
          </p:cNvPr>
          <p:cNvSpPr txBox="1"/>
          <p:nvPr/>
        </p:nvSpPr>
        <p:spPr>
          <a:xfrm>
            <a:off x="-14990" y="1137265"/>
            <a:ext cx="12192000" cy="566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uk-UA" sz="3200" b="1" dirty="0">
                <a:solidFill>
                  <a:srgbClr val="FFFF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r>
              <a:rPr lang="uk-UA" sz="1800" b="1" dirty="0">
                <a:solidFill>
                  <a:srgbClr val="FFFF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UA" sz="1400" b="1" dirty="0">
              <a:solidFill>
                <a:srgbClr val="FFFF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Уміле поєднання комп'ютерних технологій, методів програмування з традиційними методами викладання фізики та астрономії підвищують рівень засвоєння знань з цих предметів та усвідомлення їх практичного застосування</a:t>
            </a:r>
            <a:r>
              <a:rPr lang="uk-UA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Використання сучасних методів програмування є засобом підтримки не тільки зацікавленості предметом та його осучасненням, але роблять його більш близьким та наочним, особливо у випадках, коли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має можливості продемонструвати такі фізичні процеси або явища, які неможливо спостерігати візуально в лабораторних умовах.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Моделювання різних явищ ні в якому разі не замінює «живих» дослідів, та в поєднанні з ними дозволяє на більш високому рівні пояснити зміст того чи іншого навчального матеріалу</a:t>
            </a:r>
            <a:endParaRPr lang="uk-U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endParaRPr lang="ru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1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