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70" r:id="rId13"/>
    <p:sldId id="273" r:id="rId14"/>
    <p:sldId id="274" r:id="rId15"/>
    <p:sldId id="276" r:id="rId16"/>
    <p:sldId id="271" r:id="rId17"/>
    <p:sldId id="272" r:id="rId18"/>
    <p:sldId id="279" r:id="rId19"/>
    <p:sldId id="277" r:id="rId20"/>
    <p:sldId id="278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23" autoAdjust="0"/>
    <p:restoredTop sz="94660"/>
  </p:normalViewPr>
  <p:slideViewPr>
    <p:cSldViewPr>
      <p:cViewPr varScale="1">
        <p:scale>
          <a:sx n="65" d="100"/>
          <a:sy n="65" d="100"/>
        </p:scale>
        <p:origin x="-134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upLf4aBjzE&amp;list=PL2jwxGybEFiuQVQtrLPaH7GNB8ak29634&amp;index=6" TargetMode="External"/><Relationship Id="rId2" Type="http://schemas.openxmlformats.org/officeDocument/2006/relationships/hyperlink" Target="https://www.youtube.com/watch?v=oogljMO_5wo&amp;list=PL2jwxGybEFiuQVQtrLPaH7GNB8ak29634&amp;index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ege.ru/matematika/56198-teoriya-chisel.html" TargetMode="External"/><Relationship Id="rId4" Type="http://schemas.openxmlformats.org/officeDocument/2006/relationships/hyperlink" Target="https://github.com/alexKudryavtsev-web/project10clas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r>
              <a:rPr lang="ru-RU" sz="3200" dirty="0" smtClean="0"/>
              <a:t>Проектная исследовательская работа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«Шифр </a:t>
            </a:r>
            <a:r>
              <a:rPr lang="en-US" dirty="0" smtClean="0"/>
              <a:t>RSA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572264" y="535782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Александр Кудрявцев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 этап: Создание ключей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ru-RU" sz="2400" dirty="0" smtClean="0"/>
              <a:t>1. Генерируем два простых числа </a:t>
            </a:r>
            <a:r>
              <a:rPr lang="en-US" sz="2400" dirty="0" smtClean="0"/>
              <a:t>p, q</a:t>
            </a:r>
            <a:endParaRPr lang="ru-RU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None/>
            </a:pPr>
            <a:r>
              <a:rPr lang="ru-RU" sz="2400" dirty="0" smtClean="0"/>
              <a:t>2. Вычисляем их модуль</a:t>
            </a:r>
          </a:p>
          <a:p>
            <a:pPr marL="457200" indent="-457200">
              <a:buNone/>
            </a:pPr>
            <a:endParaRPr lang="ru-RU" sz="2400" dirty="0" smtClean="0"/>
          </a:p>
          <a:p>
            <a:pPr marL="457200" indent="-457200">
              <a:buNone/>
            </a:pPr>
            <a:endParaRPr lang="ru-RU" sz="2400" dirty="0" smtClean="0"/>
          </a:p>
          <a:p>
            <a:pPr marL="457200" indent="-457200">
              <a:buNone/>
            </a:pPr>
            <a:r>
              <a:rPr lang="ru-RU" sz="2400" dirty="0" smtClean="0"/>
              <a:t>3. Вычисляем функцию Эйлера </a:t>
            </a:r>
          </a:p>
          <a:p>
            <a:pPr marL="457200" indent="-457200">
              <a:buAutoNum type="arabicParenR"/>
            </a:pPr>
            <a:endParaRPr lang="ru-RU" sz="2400" dirty="0" smtClean="0"/>
          </a:p>
          <a:p>
            <a:pPr marL="457200" indent="-457200">
              <a:buNone/>
            </a:pPr>
            <a:endParaRPr lang="ru-RU" sz="2400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3071810"/>
            <a:ext cx="1214446" cy="415756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57200" y="69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929066"/>
            <a:ext cx="2190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4357694"/>
            <a:ext cx="26479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(Или используем соответствующий график)</a:t>
            </a:r>
            <a:endParaRPr lang="ru-RU" dirty="0"/>
          </a:p>
        </p:txBody>
      </p:sp>
      <p:pic>
        <p:nvPicPr>
          <p:cNvPr id="3" name="Рисунок 2" descr="https://upload.wikimedia.org/wikipedia/commons/thumb/9/9b/EulerPhi.svg/1024px-EulerPhi.sv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71612"/>
            <a:ext cx="6166191" cy="481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Создаем открытый и приватный ключ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4. Вычисляем открытую экспоненту 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Простое число</a:t>
            </a:r>
          </a:p>
          <a:p>
            <a:r>
              <a:rPr lang="ru-RU" dirty="0" smtClean="0"/>
              <a:t>Меньше </a:t>
            </a:r>
            <a:endParaRPr lang="en-US" dirty="0" smtClean="0"/>
          </a:p>
          <a:p>
            <a:r>
              <a:rPr lang="ru-RU" dirty="0" smtClean="0"/>
              <a:t>Взаимно простое с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5. Пара            и есть открытый ключ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6. Вычисляем обратное     - число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7. Пара              и есть закрытый ключ</a:t>
            </a:r>
            <a:endParaRPr lang="ru-RU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929066"/>
            <a:ext cx="2190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4429132"/>
            <a:ext cx="2190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 r="22413"/>
          <a:stretch>
            <a:fillRect/>
          </a:stretch>
        </p:blipFill>
        <p:spPr bwMode="auto">
          <a:xfrm>
            <a:off x="2500298" y="2643182"/>
            <a:ext cx="21431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5214950"/>
            <a:ext cx="6381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 r="22413"/>
          <a:stretch>
            <a:fillRect/>
          </a:stretch>
        </p:blipFill>
        <p:spPr bwMode="auto">
          <a:xfrm>
            <a:off x="7858148" y="2285992"/>
            <a:ext cx="21431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2571744"/>
            <a:ext cx="270599" cy="34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8" y="3071810"/>
            <a:ext cx="222369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8" y="3929066"/>
            <a:ext cx="8763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Шифрование и дешифрование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 smtClean="0"/>
              <a:t>Шифрование числа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 smtClean="0"/>
              <a:t>Дешифрование числа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85992"/>
            <a:ext cx="178595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2285992"/>
            <a:ext cx="1687291" cy="59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Создатели </a:t>
            </a:r>
            <a:r>
              <a:rPr lang="en-US" dirty="0" smtClean="0"/>
              <a:t>RSA</a:t>
            </a:r>
            <a:br>
              <a:rPr lang="en-US" dirty="0" smtClean="0"/>
            </a:br>
            <a:r>
              <a:rPr lang="en-US" sz="1400" dirty="0" smtClean="0"/>
              <a:t>(</a:t>
            </a:r>
            <a:r>
              <a:rPr lang="ru-RU" sz="1300" dirty="0" smtClean="0"/>
              <a:t>Ади Шамир</a:t>
            </a:r>
            <a:r>
              <a:rPr lang="en-US" sz="1300" dirty="0" smtClean="0"/>
              <a:t>, </a:t>
            </a:r>
            <a:r>
              <a:rPr lang="ru-RU" sz="1400" dirty="0" smtClean="0"/>
              <a:t>Рональд Ривест, Леонард Адлеман)</a:t>
            </a:r>
            <a:endParaRPr lang="ru-RU" sz="1300" dirty="0"/>
          </a:p>
        </p:txBody>
      </p:sp>
      <p:pic>
        <p:nvPicPr>
          <p:cNvPr id="30724" name="Picture 4" descr="Ривест, Рональд Лин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7916887" cy="4552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</a:t>
            </a:r>
            <a:r>
              <a:rPr lang="en-US" dirty="0" smtClean="0"/>
              <a:t>RSA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Частотный анализ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Используется, когда нужно взломать часто информации</a:t>
            </a:r>
          </a:p>
          <a:p>
            <a:pPr>
              <a:buNone/>
            </a:pPr>
            <a:endParaRPr lang="ru-RU" sz="20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Квантовые компьютера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Квантовые компьютеры, в теории, способны ускорить процесс разложения числа</a:t>
            </a:r>
            <a:endParaRPr lang="ru-RU" sz="2000" dirty="0"/>
          </a:p>
        </p:txBody>
      </p:sp>
      <p:pic>
        <p:nvPicPr>
          <p:cNvPr id="9" name="Рисунок 8" descr="http://nozdr.ru/_media/games/quest/for/cipher/chastotnyj-analiz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071810"/>
            <a:ext cx="450059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 descr="Квантовый компьютер: что это, как работает, возможности | РБК Тренды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286124"/>
            <a:ext cx="385765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/>
          <a:lstStyle/>
          <a:p>
            <a:r>
              <a:rPr lang="ru-RU" dirty="0" smtClean="0"/>
              <a:t>Часть 2. Программа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проекта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572528" cy="430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807249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4692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/>
          <a:lstStyle/>
          <a:p>
            <a:r>
              <a:rPr lang="ru-RU" dirty="0" smtClean="0"/>
              <a:t>Криптография</a:t>
            </a:r>
            <a:endParaRPr lang="ru-RU" dirty="0"/>
          </a:p>
        </p:txBody>
      </p:sp>
      <p:pic>
        <p:nvPicPr>
          <p:cNvPr id="15362" name="Picture 2" descr="2. Шифр Виженер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8518757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В основу проекта легла 1 и 6 открытые </a:t>
            </a:r>
            <a:r>
              <a:rPr lang="ru-RU" dirty="0" smtClean="0"/>
              <a:t>лекция курса </a:t>
            </a:r>
            <a:r>
              <a:rPr lang="ru-RU" dirty="0" smtClean="0"/>
              <a:t>«Защита информации» МФТИ:</a:t>
            </a:r>
          </a:p>
          <a:p>
            <a:r>
              <a:rPr lang="ru-RU" u="sng" dirty="0" smtClean="0">
                <a:hlinkClick r:id="rId2"/>
              </a:rPr>
              <a:t>https://www.youtube.com/watch?v=oogljMO_5wo&amp;list=PL2jwxGybEFiuQVQtrLPaH7GNB8ak29634&amp;index=1</a:t>
            </a:r>
            <a:endParaRPr lang="ru-RU" dirty="0" smtClean="0"/>
          </a:p>
          <a:p>
            <a:r>
              <a:rPr lang="ru-RU" u="sng" dirty="0" smtClean="0">
                <a:hlinkClick r:id="rId3"/>
              </a:rPr>
              <a:t>https://www.youtube.com/watch?v=aupLf4aBjzE&amp;list=PL2jwxGybEFiuQVQtrLPaH7GNB8ak29634&amp;index=6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Программа:</a:t>
            </a:r>
          </a:p>
          <a:p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github.com/alexKudryavtsev-web/project10class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Методичка по теории чисел:</a:t>
            </a:r>
          </a:p>
          <a:p>
            <a:r>
              <a:rPr lang="ru-RU" u="sng" dirty="0" smtClean="0">
                <a:hlinkClick r:id="rId5"/>
              </a:rPr>
              <a:t>https://4ege.ru/matematika/56198-teoriya-chisel.html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Теория чисел</a:t>
            </a:r>
            <a:endParaRPr lang="ru-RU" dirty="0"/>
          </a:p>
        </p:txBody>
      </p:sp>
      <p:pic>
        <p:nvPicPr>
          <p:cNvPr id="1026" name="Picture 2" descr="Смирнов В.В., Спиридонов Ф.Ф. Визуализация компактного представления  распределения простых чисел на плоскост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14422"/>
            <a:ext cx="5786478" cy="5495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9006"/>
          </a:xfrm>
        </p:spPr>
        <p:txBody>
          <a:bodyPr/>
          <a:lstStyle/>
          <a:p>
            <a:r>
              <a:rPr lang="ru-RU" dirty="0" smtClean="0"/>
              <a:t>Часть 1. Математическая теория и принцип шифрования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числа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428736"/>
            <a:ext cx="4187711" cy="72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 descr="Функция распределения простых чисел — Википеди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357430"/>
            <a:ext cx="6433041" cy="41385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Составные числа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sz="1800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69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1571612"/>
            <a:ext cx="5402969" cy="42862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69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928802"/>
            <a:ext cx="3714776" cy="83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357818" y="2214554"/>
            <a:ext cx="37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(основная теорема арифметики)</a:t>
            </a:r>
            <a:endParaRPr lang="ru-RU" dirty="0"/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2714620"/>
            <a:ext cx="2714644" cy="48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714876" y="2786058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(пример канонического разложение)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Взаимно простые числа</a:t>
            </a:r>
            <a:endParaRPr lang="ru-RU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428736"/>
            <a:ext cx="246124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357950" y="157161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(определения)</a:t>
            </a:r>
            <a:endParaRPr lang="ru-RU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357298"/>
            <a:ext cx="928694" cy="83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2230344"/>
            <a:ext cx="3714776" cy="68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Однонаправленные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b="1" i="1" dirty="0" smtClean="0"/>
              <a:t>Остаток от деления </a:t>
            </a:r>
            <a:r>
              <a:rPr lang="en-US" sz="2000" b="1" i="1" dirty="0" smtClean="0"/>
              <a:t>r</a:t>
            </a:r>
            <a:r>
              <a:rPr lang="en-US" sz="2000" dirty="0" smtClean="0"/>
              <a:t> </a:t>
            </a:r>
            <a:r>
              <a:rPr lang="ru-RU" sz="2000" dirty="0" smtClean="0"/>
              <a:t> </a:t>
            </a:r>
            <a:r>
              <a:rPr lang="ru-RU" sz="2000" b="1" dirty="0" smtClean="0"/>
              <a:t>(%):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pPr>
              <a:buNone/>
            </a:pPr>
            <a:r>
              <a:rPr lang="ru-RU" sz="2000" b="1" i="1" dirty="0" smtClean="0"/>
              <a:t>Однаправленные функции: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143248"/>
            <a:ext cx="26384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143116"/>
            <a:ext cx="2000264" cy="46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2143116"/>
            <a:ext cx="1566870" cy="44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3143248"/>
            <a:ext cx="40671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1802" y="4500570"/>
            <a:ext cx="2835867" cy="119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ассиметричных шифров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3554" name="Picture 2" descr="Статьи :: Крафт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500306"/>
            <a:ext cx="3714776" cy="2228867"/>
          </a:xfrm>
          <a:prstGeom prst="rect">
            <a:avLst/>
          </a:prstGeom>
          <a:noFill/>
        </p:spPr>
      </p:pic>
      <p:pic>
        <p:nvPicPr>
          <p:cNvPr id="23558" name="Picture 6" descr="Шкатулка, в ассортименте, ЛК: 5210384: купить в Москве и РФ, цена, фото,  характеристики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2071678"/>
            <a:ext cx="3500406" cy="35004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195</Words>
  <PresentationFormat>Экран (4:3)</PresentationFormat>
  <Paragraphs>62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Проектная исследовательская работа «Шифр RSA»</vt:lpstr>
      <vt:lpstr>Криптография</vt:lpstr>
      <vt:lpstr>Теория чисел</vt:lpstr>
      <vt:lpstr>Часть 1. Математическая теория и принцип шифрования</vt:lpstr>
      <vt:lpstr>Простые числа</vt:lpstr>
      <vt:lpstr>Составные числа</vt:lpstr>
      <vt:lpstr>Взаимно простые числа</vt:lpstr>
      <vt:lpstr>Однонаправленные функции</vt:lpstr>
      <vt:lpstr>Суть ассиметричных шифров</vt:lpstr>
      <vt:lpstr>1 этап: Создание ключей</vt:lpstr>
      <vt:lpstr>(Или используем соответствующий график)</vt:lpstr>
      <vt:lpstr>Создаем открытый и приватный ключ</vt:lpstr>
      <vt:lpstr>2. Шифрование и дешифрование</vt:lpstr>
      <vt:lpstr>Создатели RSA (Ади Шамир, Рональд Ривест, Леонард Адлеман)</vt:lpstr>
      <vt:lpstr>Проблема RSA</vt:lpstr>
      <vt:lpstr>Часть 2. Программа</vt:lpstr>
      <vt:lpstr>Страница проекта</vt:lpstr>
      <vt:lpstr>Пример работы</vt:lpstr>
      <vt:lpstr>Заключение</vt:lpstr>
      <vt:lpstr>Ссылки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исследовательская работа «Шифр RSA»</dc:title>
  <dc:creator>Aleksandr</dc:creator>
  <cp:lastModifiedBy>Aleksandr</cp:lastModifiedBy>
  <cp:revision>10</cp:revision>
  <dcterms:created xsi:type="dcterms:W3CDTF">2022-01-08T09:11:18Z</dcterms:created>
  <dcterms:modified xsi:type="dcterms:W3CDTF">2022-01-08T17:56:02Z</dcterms:modified>
</cp:coreProperties>
</file>