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5" r:id="rId10"/>
    <p:sldId id="267" r:id="rId11"/>
    <p:sldId id="268" r:id="rId12"/>
    <p:sldId id="270" r:id="rId13"/>
    <p:sldId id="273" r:id="rId14"/>
    <p:sldId id="274" r:id="rId15"/>
    <p:sldId id="276" r:id="rId16"/>
    <p:sldId id="271" r:id="rId17"/>
    <p:sldId id="272" r:id="rId18"/>
    <p:sldId id="277" r:id="rId19"/>
    <p:sldId id="278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323" autoAdjust="0"/>
    <p:restoredTop sz="94660"/>
  </p:normalViewPr>
  <p:slideViewPr>
    <p:cSldViewPr>
      <p:cViewPr>
        <p:scale>
          <a:sx n="66" d="100"/>
          <a:sy n="66" d="100"/>
        </p:scale>
        <p:origin x="-1328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upLf4aBjzE&amp;list=PL2jwxGybEFiuQVQtrLPaH7GNB8ak29634&amp;index=6" TargetMode="External"/><Relationship Id="rId2" Type="http://schemas.openxmlformats.org/officeDocument/2006/relationships/hyperlink" Target="https://www.youtube.com/watch?v=oogljMO_5wo&amp;list=PL2jwxGybEFiuQVQtrLPaH7GNB8ak29634&amp;index=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4ege.ru/matematika/56198-teoriya-chisel.html" TargetMode="External"/><Relationship Id="rId4" Type="http://schemas.openxmlformats.org/officeDocument/2006/relationships/hyperlink" Target="https://github.com/alexKudryavtsev-web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54758"/>
          </a:xfrm>
        </p:spPr>
        <p:txBody>
          <a:bodyPr/>
          <a:lstStyle/>
          <a:p>
            <a:r>
              <a:rPr lang="ru-RU" sz="3200" dirty="0" smtClean="0"/>
              <a:t>Проектная исследовательская работа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«Шифр </a:t>
            </a:r>
            <a:r>
              <a:rPr lang="en-US" dirty="0" smtClean="0"/>
              <a:t>RSA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572264" y="5357826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Александр Кудрявцев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 этап: Создание ключей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ru-RU" sz="2400" dirty="0" smtClean="0"/>
              <a:t>1. Генерируем два простых числа </a:t>
            </a:r>
            <a:r>
              <a:rPr lang="en-US" sz="2400" dirty="0" smtClean="0"/>
              <a:t>p, q</a:t>
            </a:r>
            <a:endParaRPr lang="ru-RU" sz="2400" dirty="0" smtClean="0"/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None/>
            </a:pPr>
            <a:r>
              <a:rPr lang="ru-RU" sz="2400" dirty="0" smtClean="0"/>
              <a:t>2. Вычисляем их модуль</a:t>
            </a:r>
          </a:p>
          <a:p>
            <a:pPr marL="457200" indent="-457200">
              <a:buNone/>
            </a:pPr>
            <a:endParaRPr lang="ru-RU" sz="2400" dirty="0" smtClean="0"/>
          </a:p>
          <a:p>
            <a:pPr marL="457200" indent="-457200">
              <a:buNone/>
            </a:pPr>
            <a:endParaRPr lang="ru-RU" sz="2400" dirty="0" smtClean="0"/>
          </a:p>
          <a:p>
            <a:pPr marL="457200" indent="-457200">
              <a:buNone/>
            </a:pPr>
            <a:r>
              <a:rPr lang="ru-RU" sz="2400" dirty="0" smtClean="0"/>
              <a:t>3. Вычисляем функцию Эйлера </a:t>
            </a:r>
          </a:p>
          <a:p>
            <a:pPr marL="457200" indent="-457200">
              <a:buAutoNum type="arabicParenR"/>
            </a:pPr>
            <a:endParaRPr lang="ru-RU" sz="2400" dirty="0" smtClean="0"/>
          </a:p>
          <a:p>
            <a:pPr marL="457200" indent="-457200">
              <a:buNone/>
            </a:pPr>
            <a:endParaRPr lang="ru-RU" sz="2400" dirty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7224" y="3071810"/>
            <a:ext cx="1214446" cy="415756"/>
          </a:xfrm>
          <a:prstGeom prst="rect">
            <a:avLst/>
          </a:prstGeom>
          <a:noFill/>
        </p:spPr>
      </p:pic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457200" y="698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3929066"/>
            <a:ext cx="2190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5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4" y="4357694"/>
            <a:ext cx="26479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(Или используем соответствующий график)</a:t>
            </a:r>
            <a:endParaRPr lang="ru-RU" dirty="0"/>
          </a:p>
        </p:txBody>
      </p:sp>
      <p:pic>
        <p:nvPicPr>
          <p:cNvPr id="3" name="Рисунок 2" descr="https://upload.wikimedia.org/wikipedia/commons/thumb/9/9b/EulerPhi.svg/1024px-EulerPhi.svg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571612"/>
            <a:ext cx="6166191" cy="4814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Создаем открытый и приватный ключ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4. Вычисляем открытую экспоненту </a:t>
            </a:r>
          </a:p>
          <a:p>
            <a:pPr>
              <a:buNone/>
            </a:pPr>
            <a:endParaRPr lang="ru-RU" dirty="0" smtClean="0"/>
          </a:p>
          <a:p>
            <a:r>
              <a:rPr lang="ru-RU" dirty="0" smtClean="0"/>
              <a:t>Простое число</a:t>
            </a:r>
          </a:p>
          <a:p>
            <a:r>
              <a:rPr lang="ru-RU" dirty="0" smtClean="0"/>
              <a:t>Меньше </a:t>
            </a:r>
            <a:endParaRPr lang="en-US" dirty="0" smtClean="0"/>
          </a:p>
          <a:p>
            <a:r>
              <a:rPr lang="ru-RU" dirty="0" smtClean="0"/>
              <a:t>Взаимно простое с 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5. Пара            и есть открытый ключ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6. Вычисляем обратное     - число 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7. Пара              и есть закрытый ключ</a:t>
            </a:r>
            <a:endParaRPr lang="ru-RU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3929066"/>
            <a:ext cx="2190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0" y="4429132"/>
            <a:ext cx="2190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 r="22413"/>
          <a:stretch>
            <a:fillRect/>
          </a:stretch>
        </p:blipFill>
        <p:spPr bwMode="auto">
          <a:xfrm>
            <a:off x="2500298" y="2643182"/>
            <a:ext cx="21431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71604" y="5214950"/>
            <a:ext cx="6381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 r="22413"/>
          <a:stretch>
            <a:fillRect/>
          </a:stretch>
        </p:blipFill>
        <p:spPr bwMode="auto">
          <a:xfrm>
            <a:off x="7858148" y="2285992"/>
            <a:ext cx="21431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57884" y="2571744"/>
            <a:ext cx="270599" cy="343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00628" y="3071810"/>
            <a:ext cx="2223698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715008" y="3929066"/>
            <a:ext cx="8763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2. Шифрование и дешифрование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ru-RU" dirty="0" smtClean="0"/>
              <a:t>Шифрование числа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ru-RU" dirty="0" smtClean="0"/>
              <a:t>Дешифрование числа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ru-RU" dirty="0"/>
          </a:p>
        </p:txBody>
      </p:sp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285992"/>
            <a:ext cx="1785950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703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6446" y="2285992"/>
            <a:ext cx="1687291" cy="590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Создатели </a:t>
            </a:r>
            <a:r>
              <a:rPr lang="en-US" dirty="0" smtClean="0"/>
              <a:t>RSA</a:t>
            </a:r>
            <a:br>
              <a:rPr lang="en-US" dirty="0" smtClean="0"/>
            </a:br>
            <a:r>
              <a:rPr lang="en-US" sz="1400" dirty="0" smtClean="0"/>
              <a:t>(</a:t>
            </a:r>
            <a:r>
              <a:rPr lang="ru-RU" sz="1300" dirty="0" smtClean="0"/>
              <a:t>Ади </a:t>
            </a:r>
            <a:r>
              <a:rPr lang="ru-RU" sz="1300" dirty="0" smtClean="0"/>
              <a:t>Шамир</a:t>
            </a:r>
            <a:r>
              <a:rPr lang="en-US" sz="1300" dirty="0" smtClean="0"/>
              <a:t>, </a:t>
            </a:r>
            <a:r>
              <a:rPr lang="ru-RU" sz="1400" dirty="0" smtClean="0"/>
              <a:t>Рональд </a:t>
            </a:r>
            <a:r>
              <a:rPr lang="ru-RU" sz="1400" dirty="0" smtClean="0"/>
              <a:t>Ривест, </a:t>
            </a:r>
            <a:r>
              <a:rPr lang="ru-RU" sz="1400" dirty="0" smtClean="0"/>
              <a:t>Леонард </a:t>
            </a:r>
            <a:r>
              <a:rPr lang="ru-RU" sz="1400" dirty="0" smtClean="0"/>
              <a:t>Адлеман)</a:t>
            </a:r>
            <a:endParaRPr lang="ru-RU" sz="1300" dirty="0"/>
          </a:p>
        </p:txBody>
      </p:sp>
      <p:pic>
        <p:nvPicPr>
          <p:cNvPr id="30724" name="Picture 4" descr="Ривест, Рональд Линн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571612"/>
            <a:ext cx="7916887" cy="45522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 </a:t>
            </a:r>
            <a:r>
              <a:rPr lang="en-US" dirty="0" smtClean="0"/>
              <a:t>RSA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Частотный анализ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2000" dirty="0" smtClean="0"/>
              <a:t>Используется, когда нужно взломать часто информации</a:t>
            </a:r>
          </a:p>
          <a:p>
            <a:pPr>
              <a:buNone/>
            </a:pPr>
            <a:endParaRPr lang="ru-RU" sz="200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Квантовые компьютера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2000" dirty="0" smtClean="0"/>
              <a:t>Квантовые компьютеры, в теории, способны ускорить процесс разложения числа</a:t>
            </a:r>
            <a:endParaRPr lang="ru-RU" sz="2000" dirty="0"/>
          </a:p>
        </p:txBody>
      </p:sp>
      <p:pic>
        <p:nvPicPr>
          <p:cNvPr id="9" name="Рисунок 8" descr="http://nozdr.ru/_media/games/quest/for/cipher/chastotnyj-analiz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3071810"/>
            <a:ext cx="4500594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Рисунок 9" descr="Квантовый компьютер: что это, как работает, возможности | РБК Тренды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752" y="3286124"/>
            <a:ext cx="3857652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83320"/>
          </a:xfrm>
        </p:spPr>
        <p:txBody>
          <a:bodyPr/>
          <a:lstStyle/>
          <a:p>
            <a:r>
              <a:rPr lang="ru-RU" dirty="0" smtClean="0"/>
              <a:t>Часть 2. Программа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714356"/>
            <a:ext cx="8875835" cy="4505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54692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 smtClean="0"/>
              <a:t>В основу проекта легла 1 и 6 открытые лекция «Защита информации» МФТИ:</a:t>
            </a:r>
          </a:p>
          <a:p>
            <a:r>
              <a:rPr lang="ru-RU" u="sng" dirty="0" smtClean="0">
                <a:hlinkClick r:id="rId2"/>
              </a:rPr>
              <a:t>https://www.youtube.com/watch?v=oogljMO_5wo&amp;list=PL2jwxGybEFiuQVQtrLPaH7GNB8ak29634&amp;index=1</a:t>
            </a:r>
            <a:endParaRPr lang="ru-RU" dirty="0" smtClean="0"/>
          </a:p>
          <a:p>
            <a:r>
              <a:rPr lang="ru-RU" u="sng" dirty="0" smtClean="0">
                <a:hlinkClick r:id="rId3"/>
              </a:rPr>
              <a:t>https://www.youtube.com/watch?v=aupLf4aBjzE&amp;list=PL2jwxGybEFiuQVQtrLPaH7GNB8ak29634&amp;index=6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Программа</a:t>
            </a:r>
            <a:r>
              <a:rPr lang="ru-RU" dirty="0" smtClean="0"/>
              <a:t>:</a:t>
            </a:r>
          </a:p>
          <a:p>
            <a:r>
              <a:rPr lang="ru-RU" u="sng" dirty="0" smtClean="0">
                <a:hlinkClick r:id="rId4"/>
              </a:rPr>
              <a:t>https://github.com/alexKudryavtsev-web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Методичка </a:t>
            </a:r>
            <a:r>
              <a:rPr lang="ru-RU" dirty="0" smtClean="0"/>
              <a:t>по теории чисел:</a:t>
            </a:r>
          </a:p>
          <a:p>
            <a:r>
              <a:rPr lang="ru-RU" u="sng" dirty="0" smtClean="0">
                <a:hlinkClick r:id="rId5"/>
              </a:rPr>
              <a:t>https://4ege.ru/matematika/56198-teoriya-chisel.html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85736"/>
            <a:ext cx="8229600" cy="1143000"/>
          </a:xfrm>
        </p:spPr>
        <p:txBody>
          <a:bodyPr/>
          <a:lstStyle/>
          <a:p>
            <a:r>
              <a:rPr lang="ru-RU" dirty="0" smtClean="0"/>
              <a:t>Криптография</a:t>
            </a:r>
            <a:endParaRPr lang="ru-RU" dirty="0"/>
          </a:p>
        </p:txBody>
      </p:sp>
      <p:pic>
        <p:nvPicPr>
          <p:cNvPr id="15362" name="Picture 2" descr="2. Шифр Виженера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714488"/>
            <a:ext cx="8518757" cy="40719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Теория чисел</a:t>
            </a:r>
            <a:endParaRPr lang="ru-RU" dirty="0"/>
          </a:p>
        </p:txBody>
      </p:sp>
      <p:pic>
        <p:nvPicPr>
          <p:cNvPr id="1026" name="Picture 2" descr="Смирнов В.В., Спиридонов Ф.Ф. Визуализация компактного представления  распределения простых чисел на плоскости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214422"/>
            <a:ext cx="5786478" cy="54953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69006"/>
          </a:xfrm>
        </p:spPr>
        <p:txBody>
          <a:bodyPr/>
          <a:lstStyle/>
          <a:p>
            <a:r>
              <a:rPr lang="ru-RU" dirty="0" smtClean="0"/>
              <a:t>Часть 1. </a:t>
            </a:r>
            <a:r>
              <a:rPr lang="ru-RU" dirty="0" smtClean="0"/>
              <a:t>Математическая теория и принцип шифрования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Простые числа</a:t>
            </a:r>
            <a:endParaRPr lang="ru-RU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43174" y="1428736"/>
            <a:ext cx="4187711" cy="726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90" name="Picture 6" descr="Функция распределения простых чисел — Википедия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2357430"/>
            <a:ext cx="6433041" cy="41385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Составные числа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ru-RU" sz="1800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0" y="698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8794" y="1571612"/>
            <a:ext cx="5402969" cy="428628"/>
          </a:xfrm>
          <a:prstGeom prst="rect">
            <a:avLst/>
          </a:prstGeom>
          <a:noFill/>
        </p:spPr>
      </p:pic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0" y="698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1928802"/>
            <a:ext cx="3714776" cy="838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5357818" y="2214554"/>
            <a:ext cx="378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(основная теорема арифметики)</a:t>
            </a:r>
            <a:endParaRPr lang="ru-RU" dirty="0"/>
          </a:p>
        </p:txBody>
      </p:sp>
      <p:pic>
        <p:nvPicPr>
          <p:cNvPr id="19464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57356" y="2714620"/>
            <a:ext cx="2714644" cy="480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4714876" y="2786058"/>
            <a:ext cx="407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(пример канонического разложение)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Взаимно простые числа</a:t>
            </a:r>
            <a:endParaRPr lang="ru-RU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428736"/>
            <a:ext cx="2461243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357950" y="1571612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(</a:t>
            </a:r>
            <a:r>
              <a:rPr lang="ru-RU" dirty="0" smtClean="0"/>
              <a:t>определени</a:t>
            </a:r>
            <a:r>
              <a:rPr lang="ru-RU" dirty="0" smtClean="0"/>
              <a:t>я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1357298"/>
            <a:ext cx="928694" cy="838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71604" y="2230344"/>
            <a:ext cx="3714776" cy="68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Однонаправленные функции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2000" b="1" i="1" dirty="0" smtClean="0"/>
              <a:t>Остаток от деления </a:t>
            </a:r>
            <a:r>
              <a:rPr lang="en-US" sz="2000" b="1" i="1" dirty="0" smtClean="0"/>
              <a:t>r</a:t>
            </a:r>
            <a:r>
              <a:rPr lang="en-US" sz="2000" dirty="0" smtClean="0"/>
              <a:t> </a:t>
            </a:r>
            <a:r>
              <a:rPr lang="ru-RU" sz="2000" dirty="0" smtClean="0"/>
              <a:t> </a:t>
            </a:r>
            <a:r>
              <a:rPr lang="ru-RU" sz="2000" b="1" dirty="0" smtClean="0"/>
              <a:t>(%):</a:t>
            </a:r>
            <a:endParaRPr lang="ru-RU" sz="2000" b="1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pPr>
              <a:buNone/>
            </a:pPr>
            <a:r>
              <a:rPr lang="ru-RU" sz="2000" b="1" i="1" dirty="0" smtClean="0"/>
              <a:t>Однаправленные функции:</a:t>
            </a:r>
          </a:p>
          <a:p>
            <a:pPr>
              <a:buNone/>
            </a:pPr>
            <a:endParaRPr lang="ru-RU" sz="2000" dirty="0" smtClean="0"/>
          </a:p>
          <a:p>
            <a:pPr>
              <a:buNone/>
            </a:pPr>
            <a:endParaRPr lang="ru-RU" sz="2000" dirty="0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3143248"/>
            <a:ext cx="26384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2143116"/>
            <a:ext cx="2000264" cy="465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14612" y="2143116"/>
            <a:ext cx="1566870" cy="447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12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00430" y="3143248"/>
            <a:ext cx="40671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13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71802" y="4500570"/>
            <a:ext cx="2835867" cy="1190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Суть ассиметричных шифров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3554" name="Picture 2" descr="Статьи :: Крафт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0" y="2500306"/>
            <a:ext cx="3714776" cy="2228867"/>
          </a:xfrm>
          <a:prstGeom prst="rect">
            <a:avLst/>
          </a:prstGeom>
          <a:noFill/>
        </p:spPr>
      </p:pic>
      <p:pic>
        <p:nvPicPr>
          <p:cNvPr id="23558" name="Picture 6" descr="Шкатулка, в ассортименте, ЛК: 5210384: купить в Москве и РФ, цена, фото,  характеристики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28" y="2071678"/>
            <a:ext cx="3500406" cy="35004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190</Words>
  <PresentationFormat>Экран (4:3)</PresentationFormat>
  <Paragraphs>60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Проектная исследовательская работа «Шифр RSA»</vt:lpstr>
      <vt:lpstr>Криптография</vt:lpstr>
      <vt:lpstr>Теория чисел</vt:lpstr>
      <vt:lpstr>Часть 1. Математическая теория и принцип шифрования</vt:lpstr>
      <vt:lpstr>Простые числа</vt:lpstr>
      <vt:lpstr>Составные числа</vt:lpstr>
      <vt:lpstr>Взаимно простые числа</vt:lpstr>
      <vt:lpstr>Однонаправленные функции</vt:lpstr>
      <vt:lpstr>Суть ассиметричных шифров</vt:lpstr>
      <vt:lpstr>1 этап: Создание ключей</vt:lpstr>
      <vt:lpstr>(Или используем соответствующий график)</vt:lpstr>
      <vt:lpstr>Создаем открытый и приватный ключ</vt:lpstr>
      <vt:lpstr>2. Шифрование и дешифрование</vt:lpstr>
      <vt:lpstr>Создатели RSA (Ади Шамир, Рональд Ривест, Леонард Адлеман)</vt:lpstr>
      <vt:lpstr>Проблема RSA</vt:lpstr>
      <vt:lpstr>Часть 2. Программа</vt:lpstr>
      <vt:lpstr>Слайд 17</vt:lpstr>
      <vt:lpstr>Заключение</vt:lpstr>
      <vt:lpstr>Ссылки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Проектная исследовательская работа «Шифр RSA»</dc:title>
  <dc:creator>Aleksandr</dc:creator>
  <cp:lastModifiedBy>Aleksandr</cp:lastModifiedBy>
  <cp:revision>9</cp:revision>
  <dcterms:created xsi:type="dcterms:W3CDTF">2022-01-08T09:11:18Z</dcterms:created>
  <dcterms:modified xsi:type="dcterms:W3CDTF">2022-01-08T10:43:47Z</dcterms:modified>
</cp:coreProperties>
</file>