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7"/>
  </p:notesMasterIdLst>
  <p:sldIdLst>
    <p:sldId id="369" r:id="rId2"/>
    <p:sldId id="601" r:id="rId3"/>
    <p:sldId id="605" r:id="rId4"/>
    <p:sldId id="606" r:id="rId5"/>
    <p:sldId id="607" r:id="rId6"/>
    <p:sldId id="608" r:id="rId7"/>
    <p:sldId id="609" r:id="rId8"/>
    <p:sldId id="610" r:id="rId9"/>
    <p:sldId id="611" r:id="rId10"/>
    <p:sldId id="612" r:id="rId11"/>
    <p:sldId id="613" r:id="rId12"/>
    <p:sldId id="614" r:id="rId13"/>
    <p:sldId id="615" r:id="rId14"/>
    <p:sldId id="616" r:id="rId15"/>
    <p:sldId id="617" r:id="rId16"/>
    <p:sldId id="618" r:id="rId17"/>
    <p:sldId id="619" r:id="rId18"/>
    <p:sldId id="620" r:id="rId19"/>
    <p:sldId id="621" r:id="rId20"/>
    <p:sldId id="622" r:id="rId21"/>
    <p:sldId id="623" r:id="rId22"/>
    <p:sldId id="624" r:id="rId23"/>
    <p:sldId id="625" r:id="rId24"/>
    <p:sldId id="626" r:id="rId25"/>
    <p:sldId id="627" r:id="rId26"/>
    <p:sldId id="628" r:id="rId27"/>
    <p:sldId id="629" r:id="rId28"/>
    <p:sldId id="630" r:id="rId29"/>
    <p:sldId id="631" r:id="rId30"/>
    <p:sldId id="632" r:id="rId31"/>
    <p:sldId id="633" r:id="rId32"/>
    <p:sldId id="634" r:id="rId33"/>
    <p:sldId id="635" r:id="rId34"/>
    <p:sldId id="636" r:id="rId35"/>
    <p:sldId id="63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709" autoAdjust="0"/>
  </p:normalViewPr>
  <p:slideViewPr>
    <p:cSldViewPr>
      <p:cViewPr varScale="1">
        <p:scale>
          <a:sx n="92" d="100"/>
          <a:sy n="92" d="100"/>
        </p:scale>
        <p:origin x="166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EA21D-F609-4883-9BF2-C2257D2F3E11}" type="datetimeFigureOut">
              <a:rPr lang="en-US" smtClean="0"/>
              <a:t>5/29/19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ABF5E-119C-40D0-9F75-E2458688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CS-409: </a:t>
            </a:r>
            <a:r>
              <a:rPr lang="el-GR" dirty="0" err="1"/>
              <a:t>Αντικειμενοστρεφής</a:t>
            </a:r>
            <a:r>
              <a:rPr lang="el-GR" dirty="0"/>
              <a:t> </a:t>
            </a:r>
            <a:r>
              <a:rPr lang="el-GR" dirty="0" err="1"/>
              <a:t>Προγραμματισμος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DD7E345-9BD5-414F-9B98-BE3DCAA5A9BF}" type="datetimeFigureOut">
              <a:rPr lang="en-US" smtClean="0"/>
              <a:t>5/29/19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l-GR" dirty="0" err="1"/>
              <a:t>Αντικειμενοστρεφής</a:t>
            </a:r>
            <a:r>
              <a:rPr lang="el-GR" dirty="0"/>
              <a:t> Προγραμματισμός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6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6"/>
        </a:buClr>
        <a:buSzPct val="10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-users.cs.umn.edu/~kumar/dmbook/index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</a:t>
            </a:r>
            <a:br>
              <a:rPr lang="en-US"/>
            </a:br>
            <a:r>
              <a:rPr lang="en-US" sz="3200"/>
              <a:t>LECTURE</a:t>
            </a:r>
            <a:endParaRPr lang="en-US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Measures</a:t>
            </a:r>
            <a:r>
              <a:rPr lang="en-US" dirty="0"/>
              <a:t>/Metrics</a:t>
            </a:r>
          </a:p>
        </p:txBody>
      </p:sp>
    </p:spTree>
    <p:extLst>
      <p:ext uri="{BB962C8B-B14F-4D97-AF65-F5344CB8AC3E}">
        <p14:creationId xmlns:p14="http://schemas.microsoft.com/office/powerpoint/2010/main" val="3974019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3" y="4448183"/>
            <a:ext cx="48782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Documents </a:t>
            </a:r>
            <a:r>
              <a:rPr lang="en-US" dirty="0" err="1">
                <a:solidFill>
                  <a:srgbClr val="00B050"/>
                </a:solidFill>
              </a:rPr>
              <a:t>D1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D2</a:t>
            </a:r>
            <a:r>
              <a:rPr lang="en-US" dirty="0"/>
              <a:t> are in the “</a:t>
            </a:r>
            <a:r>
              <a:rPr lang="en-US" dirty="0">
                <a:solidFill>
                  <a:srgbClr val="EF8511"/>
                </a:solidFill>
              </a:rPr>
              <a:t>same direction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Document </a:t>
            </a:r>
            <a:r>
              <a:rPr lang="en-US" dirty="0" err="1">
                <a:solidFill>
                  <a:srgbClr val="0DDEE3"/>
                </a:solidFill>
              </a:rPr>
              <a:t>D3</a:t>
            </a:r>
            <a:r>
              <a:rPr lang="en-US" dirty="0"/>
              <a:t> is on the </a:t>
            </a:r>
            <a:r>
              <a:rPr lang="en-US" dirty="0">
                <a:solidFill>
                  <a:srgbClr val="0070C0"/>
                </a:solidFill>
              </a:rPr>
              <a:t>same plane </a:t>
            </a:r>
            <a:r>
              <a:rPr lang="en-US" dirty="0"/>
              <a:t>as D1, D2</a:t>
            </a:r>
          </a:p>
          <a:p>
            <a:endParaRPr lang="en-US" dirty="0"/>
          </a:p>
          <a:p>
            <a:r>
              <a:rPr lang="en-US" dirty="0"/>
              <a:t>Document </a:t>
            </a:r>
            <a:r>
              <a:rPr lang="en-US" dirty="0" err="1">
                <a:solidFill>
                  <a:srgbClr val="FF0000"/>
                </a:solidFill>
              </a:rPr>
              <a:t>D4</a:t>
            </a:r>
            <a:r>
              <a:rPr lang="en-US" dirty="0"/>
              <a:t> is </a:t>
            </a:r>
            <a:r>
              <a:rPr lang="en-US" dirty="0">
                <a:solidFill>
                  <a:srgbClr val="EF8511"/>
                </a:solidFill>
              </a:rPr>
              <a:t>orthogonal</a:t>
            </a:r>
            <a:r>
              <a:rPr lang="en-US" dirty="0"/>
              <a:t> to the rest</a:t>
            </a: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827351"/>
              </p:ext>
            </p:extLst>
          </p:nvPr>
        </p:nvGraphicFramePr>
        <p:xfrm>
          <a:off x="469545" y="1981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00B050"/>
                          </a:solidFill>
                        </a:rPr>
                        <a:t>D1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D2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 flipV="1">
            <a:off x="6248397" y="4299466"/>
            <a:ext cx="5" cy="1339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48400" y="5638800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562600" y="5638800"/>
            <a:ext cx="6858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75677" y="41148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200" y="574084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38043" y="62484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{carrot, orange}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248400" y="5105400"/>
            <a:ext cx="1219200" cy="5334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248399" y="5448301"/>
            <a:ext cx="408145" cy="19049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248398" y="4484132"/>
            <a:ext cx="546973" cy="115466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951674" y="5638799"/>
            <a:ext cx="296721" cy="2867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848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3" y="4448183"/>
            <a:ext cx="53270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Documents </a:t>
            </a:r>
            <a:r>
              <a:rPr lang="en-US" dirty="0">
                <a:solidFill>
                  <a:srgbClr val="00B050"/>
                </a:solidFill>
              </a:rPr>
              <a:t>D1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D2</a:t>
            </a:r>
            <a:r>
              <a:rPr lang="en-US" dirty="0"/>
              <a:t> are in the “</a:t>
            </a:r>
            <a:r>
              <a:rPr lang="en-US" dirty="0">
                <a:solidFill>
                  <a:srgbClr val="EF8511"/>
                </a:solidFill>
              </a:rPr>
              <a:t>same direction.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Document </a:t>
            </a:r>
            <a:r>
              <a:rPr lang="en-US" dirty="0">
                <a:solidFill>
                  <a:srgbClr val="0DDEE3"/>
                </a:solidFill>
              </a:rPr>
              <a:t>D3</a:t>
            </a:r>
            <a:r>
              <a:rPr lang="en-US" dirty="0"/>
              <a:t> is on the </a:t>
            </a:r>
            <a:r>
              <a:rPr lang="en-US" dirty="0">
                <a:solidFill>
                  <a:srgbClr val="0070C0"/>
                </a:solidFill>
              </a:rPr>
              <a:t>same plane </a:t>
            </a:r>
            <a:r>
              <a:rPr lang="en-US" dirty="0"/>
              <a:t>as </a:t>
            </a:r>
            <a:r>
              <a:rPr lang="en-US" dirty="0">
                <a:solidFill>
                  <a:srgbClr val="00B050"/>
                </a:solidFill>
              </a:rPr>
              <a:t>D1</a:t>
            </a:r>
            <a:r>
              <a:rPr lang="en-US" dirty="0"/>
              <a:t>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D2.</a:t>
            </a:r>
          </a:p>
          <a:p>
            <a:endParaRPr lang="en-US" dirty="0"/>
          </a:p>
          <a:p>
            <a:r>
              <a:rPr lang="en-US" dirty="0"/>
              <a:t>Document </a:t>
            </a:r>
            <a:r>
              <a:rPr lang="en-US" dirty="0">
                <a:solidFill>
                  <a:srgbClr val="FF0000"/>
                </a:solidFill>
              </a:rPr>
              <a:t>D4</a:t>
            </a:r>
            <a:r>
              <a:rPr lang="en-US" dirty="0"/>
              <a:t> is </a:t>
            </a:r>
            <a:r>
              <a:rPr lang="en-US" dirty="0">
                <a:solidFill>
                  <a:srgbClr val="EF8511"/>
                </a:solidFill>
              </a:rPr>
              <a:t>orthogonal</a:t>
            </a:r>
            <a:r>
              <a:rPr lang="en-US" dirty="0"/>
              <a:t> to the rest.</a:t>
            </a: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782707"/>
              </p:ext>
            </p:extLst>
          </p:nvPr>
        </p:nvGraphicFramePr>
        <p:xfrm>
          <a:off x="469545" y="1981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00B050"/>
                          </a:solidFill>
                        </a:rPr>
                        <a:t>D1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D2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 flipV="1">
            <a:off x="6248397" y="4299466"/>
            <a:ext cx="5" cy="1339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48400" y="5638800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562600" y="5638800"/>
            <a:ext cx="6858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99477" y="41148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200" y="574084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38043" y="62484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{carrot, orange}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248400" y="5448301"/>
            <a:ext cx="457200" cy="1905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248399" y="5448301"/>
            <a:ext cx="408145" cy="19049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248398" y="5257800"/>
            <a:ext cx="228602" cy="38100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951674" y="5638799"/>
            <a:ext cx="296721" cy="2867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194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153400" cy="31242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Sim</a:t>
            </a:r>
            <a:r>
              <a:rPr lang="en-US" dirty="0"/>
              <a:t>(X,Y) = </a:t>
            </a:r>
            <a:r>
              <a:rPr lang="en-US" dirty="0" err="1"/>
              <a:t>cos</a:t>
            </a:r>
            <a:r>
              <a:rPr lang="en-US" dirty="0"/>
              <a:t>(X,Y)</a:t>
            </a:r>
          </a:p>
          <a:p>
            <a:pPr lvl="1"/>
            <a:r>
              <a:rPr lang="en-US" sz="2600" dirty="0"/>
              <a:t>The cosine of the angle between X and 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the vectors are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aligned (correlated) </a:t>
            </a:r>
            <a:r>
              <a:rPr lang="en-US" dirty="0"/>
              <a:t>angle is </a:t>
            </a:r>
            <a:r>
              <a:rPr lang="en-US" dirty="0">
                <a:solidFill>
                  <a:srgbClr val="0070C0"/>
                </a:solidFill>
              </a:rPr>
              <a:t>zero degrees </a:t>
            </a:r>
            <a:r>
              <a:rPr lang="en-US" dirty="0"/>
              <a:t>and </a:t>
            </a:r>
            <a:r>
              <a:rPr lang="en-US" dirty="0" err="1"/>
              <a:t>cos</a:t>
            </a:r>
            <a:r>
              <a:rPr lang="en-US" dirty="0"/>
              <a:t>(X,Y)=1</a:t>
            </a:r>
          </a:p>
          <a:p>
            <a:r>
              <a:rPr lang="en-US" dirty="0"/>
              <a:t>If the vectors are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orthogonal </a:t>
            </a:r>
            <a:r>
              <a:rPr lang="en-US" dirty="0"/>
              <a:t>(no common coordinates) angle is </a:t>
            </a:r>
            <a:r>
              <a:rPr lang="en-US" dirty="0">
                <a:solidFill>
                  <a:srgbClr val="0070C0"/>
                </a:solidFill>
              </a:rPr>
              <a:t>90 degrees </a:t>
            </a:r>
            <a:r>
              <a:rPr lang="en-US" dirty="0"/>
              <a:t>and </a:t>
            </a:r>
            <a:r>
              <a:rPr lang="en-US" dirty="0" err="1"/>
              <a:t>cos</a:t>
            </a:r>
            <a:r>
              <a:rPr lang="en-US" dirty="0"/>
              <a:t>(X,Y) = 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Cosine is commonly used for comparing </a:t>
            </a:r>
            <a:r>
              <a:rPr lang="en-US" dirty="0">
                <a:solidFill>
                  <a:srgbClr val="0070C0"/>
                </a:solidFill>
              </a:rPr>
              <a:t>documents</a:t>
            </a:r>
            <a:r>
              <a:rPr lang="en-US" dirty="0"/>
              <a:t>, where we assume that the vectors are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normalized </a:t>
            </a:r>
            <a:r>
              <a:rPr lang="en-US" dirty="0"/>
              <a:t>by the document length, or words are </a:t>
            </a:r>
            <a:r>
              <a:rPr lang="en-US" dirty="0">
                <a:solidFill>
                  <a:srgbClr val="0070C0"/>
                </a:solidFill>
              </a:rPr>
              <a:t>weighted</a:t>
            </a:r>
            <a:r>
              <a:rPr lang="en-US" dirty="0"/>
              <a:t> by </a:t>
            </a:r>
            <a:r>
              <a:rPr lang="en-US" dirty="0" err="1"/>
              <a:t>tf-idf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75" y="1219200"/>
            <a:ext cx="5026025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7237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80400" cy="914400"/>
          </a:xfrm>
        </p:spPr>
        <p:txBody>
          <a:bodyPr>
            <a:normAutofit/>
          </a:bodyPr>
          <a:lstStyle/>
          <a:p>
            <a:r>
              <a:rPr lang="en-US" dirty="0"/>
              <a:t>Cosine Similarity - math</a:t>
            </a:r>
          </a:p>
        </p:txBody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674812"/>
            <a:ext cx="8001000" cy="4725988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cs typeface="Times New Roman" pitchFamily="18" charset="0"/>
              </a:rPr>
              <a:t> If </a:t>
            </a:r>
            <a:r>
              <a:rPr lang="en-US" sz="2000" i="1" dirty="0" err="1">
                <a:cs typeface="Times New Roman" pitchFamily="18" charset="0"/>
              </a:rPr>
              <a:t>d</a:t>
            </a:r>
            <a:r>
              <a:rPr lang="en-US" sz="2000" i="1" baseline="-30000" dirty="0" err="1">
                <a:cs typeface="Times New Roman" pitchFamily="18" charset="0"/>
              </a:rPr>
              <a:t>1</a:t>
            </a:r>
            <a:r>
              <a:rPr lang="en-US" sz="2000" dirty="0">
                <a:cs typeface="Times New Roman" pitchFamily="18" charset="0"/>
              </a:rPr>
              <a:t> and </a:t>
            </a:r>
            <a:r>
              <a:rPr lang="en-US" sz="2000" i="1" dirty="0" err="1">
                <a:cs typeface="Times New Roman" pitchFamily="18" charset="0"/>
              </a:rPr>
              <a:t>d</a:t>
            </a:r>
            <a:r>
              <a:rPr lang="en-US" sz="2000" i="1" baseline="-30000" dirty="0" err="1">
                <a:cs typeface="Times New Roman" pitchFamily="18" charset="0"/>
              </a:rPr>
              <a:t>2</a:t>
            </a:r>
            <a:r>
              <a:rPr lang="en-US" sz="2000" dirty="0">
                <a:cs typeface="Times New Roman" pitchFamily="18" charset="0"/>
              </a:rPr>
              <a:t> are two vectors, then</a:t>
            </a:r>
          </a:p>
          <a:p>
            <a:pPr marL="0" indent="0" algn="just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 dirty="0">
                <a:cs typeface="Times New Roman" pitchFamily="18" charset="0"/>
              </a:rPr>
              <a:t>             </a:t>
            </a:r>
            <a:r>
              <a:rPr lang="en-US" sz="2000" dirty="0" err="1">
                <a:solidFill>
                  <a:srgbClr val="0070C0"/>
                </a:solidFill>
                <a:cs typeface="Times New Roman" pitchFamily="18" charset="0"/>
              </a:rPr>
              <a:t>cos</a:t>
            </a:r>
            <a:r>
              <a:rPr lang="en-US" sz="2000" dirty="0">
                <a:solidFill>
                  <a:srgbClr val="0070C0"/>
                </a:solidFill>
                <a:cs typeface="Times New Roman" pitchFamily="18" charset="0"/>
              </a:rPr>
              <a:t>( </a:t>
            </a:r>
            <a:r>
              <a:rPr lang="en-US" sz="20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2000" i="1" baseline="-30000" dirty="0" err="1">
                <a:solidFill>
                  <a:srgbClr val="0070C0"/>
                </a:solidFill>
                <a:cs typeface="Times New Roman" pitchFamily="18" charset="0"/>
              </a:rPr>
              <a:t>1</a:t>
            </a:r>
            <a:r>
              <a:rPr lang="en-US" sz="2000" i="1" dirty="0">
                <a:solidFill>
                  <a:srgbClr val="0070C0"/>
                </a:solidFill>
                <a:cs typeface="Times New Roman" pitchFamily="18" charset="0"/>
              </a:rPr>
              <a:t>, </a:t>
            </a:r>
            <a:r>
              <a:rPr lang="en-US" sz="20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2000" i="1" baseline="-30000" dirty="0" err="1">
                <a:solidFill>
                  <a:srgbClr val="0070C0"/>
                </a:solidFill>
                <a:cs typeface="Times New Roman" pitchFamily="18" charset="0"/>
              </a:rPr>
              <a:t>2</a:t>
            </a:r>
            <a:r>
              <a:rPr lang="en-US" sz="2000" dirty="0">
                <a:solidFill>
                  <a:srgbClr val="0070C0"/>
                </a:solidFill>
                <a:cs typeface="Times New Roman" pitchFamily="18" charset="0"/>
              </a:rPr>
              <a:t> ) =  (</a:t>
            </a:r>
            <a:r>
              <a:rPr lang="en-US" sz="20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2000" i="1" baseline="-30000" dirty="0" err="1">
                <a:solidFill>
                  <a:srgbClr val="0070C0"/>
                </a:solidFill>
                <a:cs typeface="Times New Roman" pitchFamily="18" charset="0"/>
              </a:rPr>
              <a:t>1</a:t>
            </a:r>
            <a:r>
              <a:rPr lang="en-US" sz="200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sz="200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2000" i="1" baseline="-30000" dirty="0" err="1">
                <a:solidFill>
                  <a:srgbClr val="0070C0"/>
                </a:solidFill>
                <a:cs typeface="Times New Roman" pitchFamily="18" charset="0"/>
              </a:rPr>
              <a:t>2</a:t>
            </a:r>
            <a:r>
              <a:rPr lang="en-US" sz="2000" dirty="0">
                <a:solidFill>
                  <a:srgbClr val="0070C0"/>
                </a:solidFill>
                <a:cs typeface="Times New Roman" pitchFamily="18" charset="0"/>
              </a:rPr>
              <a:t>) / ||</a:t>
            </a:r>
            <a:r>
              <a:rPr lang="en-US" sz="20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2000" i="1" baseline="-30000" dirty="0" err="1">
                <a:solidFill>
                  <a:srgbClr val="0070C0"/>
                </a:solidFill>
                <a:cs typeface="Times New Roman" pitchFamily="18" charset="0"/>
              </a:rPr>
              <a:t>1</a:t>
            </a:r>
            <a:r>
              <a:rPr lang="en-US" sz="2000" dirty="0">
                <a:solidFill>
                  <a:srgbClr val="0070C0"/>
                </a:solidFill>
                <a:cs typeface="Times New Roman" pitchFamily="18" charset="0"/>
              </a:rPr>
              <a:t>|| ||</a:t>
            </a:r>
            <a:r>
              <a:rPr lang="en-US" sz="20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2000" i="1" baseline="-30000" dirty="0" err="1">
                <a:solidFill>
                  <a:srgbClr val="0070C0"/>
                </a:solidFill>
                <a:cs typeface="Times New Roman" pitchFamily="18" charset="0"/>
              </a:rPr>
              <a:t>2</a:t>
            </a:r>
            <a:r>
              <a:rPr lang="en-US" sz="2000" dirty="0">
                <a:solidFill>
                  <a:srgbClr val="0070C0"/>
                </a:solidFill>
                <a:cs typeface="Times New Roman" pitchFamily="18" charset="0"/>
              </a:rPr>
              <a:t>|| </a:t>
            </a:r>
            <a:r>
              <a:rPr lang="en-US" sz="2000" dirty="0">
                <a:cs typeface="Times New Roman" pitchFamily="18" charset="0"/>
              </a:rPr>
              <a:t>, </a:t>
            </a:r>
          </a:p>
          <a:p>
            <a:pPr marL="0" indent="0" algn="just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600" dirty="0">
                <a:cs typeface="Times New Roman" pitchFamily="18" charset="0"/>
              </a:rPr>
              <a:t>   </a:t>
            </a:r>
            <a:r>
              <a:rPr lang="en-US" sz="1800" dirty="0">
                <a:cs typeface="Times New Roman" pitchFamily="18" charset="0"/>
              </a:rPr>
              <a:t>where 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sz="1800" dirty="0">
                <a:cs typeface="Times New Roman" pitchFamily="18" charset="0"/>
              </a:rPr>
              <a:t> indicates vector dot product and || </a:t>
            </a:r>
            <a:r>
              <a:rPr lang="en-US" sz="1800" i="1" dirty="0">
                <a:cs typeface="Times New Roman" pitchFamily="18" charset="0"/>
              </a:rPr>
              <a:t>d </a:t>
            </a:r>
            <a:r>
              <a:rPr lang="en-US" sz="1800" dirty="0">
                <a:cs typeface="Times New Roman" pitchFamily="18" charset="0"/>
              </a:rPr>
              <a:t>|| is  the   length of vector </a:t>
            </a:r>
            <a:r>
              <a:rPr lang="en-US" sz="1800" i="1" dirty="0">
                <a:cs typeface="Times New Roman" pitchFamily="18" charset="0"/>
              </a:rPr>
              <a:t>d</a:t>
            </a:r>
            <a:r>
              <a:rPr lang="en-US" sz="1800" dirty="0">
                <a:cs typeface="Times New Roman" pitchFamily="18" charset="0"/>
              </a:rPr>
              <a:t>.</a:t>
            </a:r>
            <a:r>
              <a:rPr lang="en-US" sz="2400" dirty="0">
                <a:cs typeface="Times New Roman" pitchFamily="18" charset="0"/>
              </a:rPr>
              <a:t>  </a:t>
            </a:r>
          </a:p>
          <a:p>
            <a:pPr marL="2514600" lvl="4" indent="-342900" algn="just">
              <a:lnSpc>
                <a:spcPct val="90000"/>
              </a:lnSpc>
            </a:pPr>
            <a:endParaRPr lang="en-US" sz="1600" dirty="0">
              <a:cs typeface="Times New Roman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cs typeface="Times New Roman" pitchFamily="18" charset="0"/>
              </a:rPr>
              <a:t> Example: </a:t>
            </a:r>
          </a:p>
          <a:p>
            <a:pPr marL="0" indent="0" algn="just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z="1000" dirty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 i="1" dirty="0">
                <a:cs typeface="Times New Roman" pitchFamily="18" charset="0"/>
              </a:rPr>
              <a:t>  	</a:t>
            </a:r>
            <a:r>
              <a:rPr lang="en-US" sz="1800" i="1" dirty="0" err="1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d</a:t>
            </a:r>
            <a:r>
              <a:rPr lang="en-US" sz="1800" i="1" baseline="-30000" dirty="0" err="1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1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=  3 2 0 5 0 0 0 2 0 0 	</a:t>
            </a:r>
            <a:endParaRPr lang="en-US" sz="1800" dirty="0">
              <a:solidFill>
                <a:schemeClr val="accent6">
                  <a:lumMod val="75000"/>
                </a:schemeClr>
              </a:solidFill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   	</a:t>
            </a:r>
            <a:r>
              <a:rPr lang="en-US" sz="1800" i="1" dirty="0" err="1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d</a:t>
            </a:r>
            <a:r>
              <a:rPr lang="en-US" sz="1800" i="1" baseline="-30000" dirty="0" err="1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2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 =  1 0 0 0 0 0 0 1 0 2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 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z="1800" dirty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600" i="1" dirty="0">
                <a:cs typeface="Times New Roman" pitchFamily="18" charset="0"/>
              </a:rPr>
              <a:t>    </a:t>
            </a:r>
            <a:r>
              <a:rPr lang="en-US" sz="16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1600" i="1" baseline="-30000" dirty="0" err="1">
                <a:solidFill>
                  <a:srgbClr val="0070C0"/>
                </a:solidFill>
                <a:cs typeface="Times New Roman" pitchFamily="18" charset="0"/>
              </a:rPr>
              <a:t>1</a:t>
            </a: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1600" i="1" baseline="-30000" dirty="0" err="1">
                <a:solidFill>
                  <a:srgbClr val="0070C0"/>
                </a:solidFill>
                <a:cs typeface="Times New Roman" pitchFamily="18" charset="0"/>
              </a:rPr>
              <a:t>2</a:t>
            </a: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=  3*1 + 2*0 + 0*0 + 5*0 + 0*0 + 0*0 + 0*0 + 2*1 + 0*0 + 0*2 = 5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 dirty="0">
                <a:solidFill>
                  <a:srgbClr val="0070C0"/>
                </a:solidFill>
                <a:cs typeface="Times New Roman" pitchFamily="18" charset="0"/>
              </a:rPr>
              <a:t>   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 dirty="0">
                <a:solidFill>
                  <a:srgbClr val="0070C0"/>
                </a:solidFill>
                <a:cs typeface="Times New Roman" pitchFamily="18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||</a:t>
            </a:r>
            <a:r>
              <a:rPr lang="en-US" sz="16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1600" i="1" baseline="-30000" dirty="0" err="1">
                <a:solidFill>
                  <a:srgbClr val="0070C0"/>
                </a:solidFill>
                <a:cs typeface="Times New Roman" pitchFamily="18" charset="0"/>
              </a:rPr>
              <a:t>1</a:t>
            </a: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|| = (3*3+2*2+0*0+5*5+0*0+0*0+0*0+2*2+0*0+0*0)</a:t>
            </a:r>
            <a:r>
              <a:rPr lang="en-US" sz="1600" b="1" baseline="30000" dirty="0">
                <a:solidFill>
                  <a:srgbClr val="0070C0"/>
                </a:solidFill>
                <a:cs typeface="Times New Roman" pitchFamily="18" charset="0"/>
              </a:rPr>
              <a:t>0.5</a:t>
            </a: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 =  (42) </a:t>
            </a:r>
            <a:r>
              <a:rPr lang="en-US" sz="1600" b="1" baseline="30000" dirty="0">
                <a:solidFill>
                  <a:srgbClr val="0070C0"/>
                </a:solidFill>
                <a:cs typeface="Times New Roman" pitchFamily="18" charset="0"/>
              </a:rPr>
              <a:t>0.5</a:t>
            </a: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 = 6.481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    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    ||</a:t>
            </a:r>
            <a:r>
              <a:rPr lang="en-US" sz="16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1600" i="1" baseline="-30000" dirty="0" err="1">
                <a:solidFill>
                  <a:srgbClr val="0070C0"/>
                </a:solidFill>
                <a:cs typeface="Times New Roman" pitchFamily="18" charset="0"/>
              </a:rPr>
              <a:t>2</a:t>
            </a: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|| = (1*1+0*0+0*0+0*0+0*0+0*0+0*0+1*1+0*0+2*2)</a:t>
            </a:r>
            <a:r>
              <a:rPr lang="en-US" sz="1600" baseline="3000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1600" b="1" baseline="30000" dirty="0">
                <a:solidFill>
                  <a:srgbClr val="0070C0"/>
                </a:solidFill>
                <a:cs typeface="Times New Roman" pitchFamily="18" charset="0"/>
              </a:rPr>
              <a:t>0.5</a:t>
            </a:r>
            <a:r>
              <a:rPr lang="en-US" sz="1600" baseline="3000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= (6) </a:t>
            </a:r>
            <a:r>
              <a:rPr lang="en-US" sz="1600" b="1" baseline="30000" dirty="0">
                <a:solidFill>
                  <a:srgbClr val="0070C0"/>
                </a:solidFill>
                <a:cs typeface="Times New Roman" pitchFamily="18" charset="0"/>
              </a:rPr>
              <a:t>0.5</a:t>
            </a: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 = 2.245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z="1600" dirty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800" dirty="0">
                <a:solidFill>
                  <a:srgbClr val="0070C0"/>
                </a:solidFill>
                <a:cs typeface="Times New Roman" pitchFamily="18" charset="0"/>
              </a:rPr>
              <a:t>    	</a:t>
            </a:r>
            <a:r>
              <a:rPr lang="en-US" sz="1800" dirty="0" err="1">
                <a:solidFill>
                  <a:srgbClr val="0070C0"/>
                </a:solidFill>
                <a:cs typeface="Times New Roman" pitchFamily="18" charset="0"/>
              </a:rPr>
              <a:t>cos</a:t>
            </a:r>
            <a:r>
              <a:rPr lang="en-US" sz="1800" dirty="0">
                <a:solidFill>
                  <a:srgbClr val="0070C0"/>
                </a:solidFill>
                <a:cs typeface="Times New Roman" pitchFamily="18" charset="0"/>
              </a:rPr>
              <a:t>( </a:t>
            </a:r>
            <a:r>
              <a:rPr lang="en-US" sz="18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1800" i="1" baseline="-30000" dirty="0" err="1">
                <a:solidFill>
                  <a:srgbClr val="0070C0"/>
                </a:solidFill>
                <a:cs typeface="Times New Roman" pitchFamily="18" charset="0"/>
              </a:rPr>
              <a:t>1</a:t>
            </a:r>
            <a:r>
              <a:rPr lang="en-US" sz="1800" i="1" dirty="0">
                <a:solidFill>
                  <a:srgbClr val="0070C0"/>
                </a:solidFill>
                <a:cs typeface="Times New Roman" pitchFamily="18" charset="0"/>
              </a:rPr>
              <a:t>, </a:t>
            </a:r>
            <a:r>
              <a:rPr lang="en-US" sz="18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1800" i="1" baseline="-30000" dirty="0" err="1">
                <a:solidFill>
                  <a:srgbClr val="0070C0"/>
                </a:solidFill>
                <a:cs typeface="Times New Roman" pitchFamily="18" charset="0"/>
              </a:rPr>
              <a:t>2</a:t>
            </a:r>
            <a:r>
              <a:rPr lang="en-US" sz="1800" dirty="0">
                <a:solidFill>
                  <a:srgbClr val="0070C0"/>
                </a:solidFill>
                <a:cs typeface="Times New Roman" pitchFamily="18" charset="0"/>
              </a:rPr>
              <a:t> ) = .3150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z="1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233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299415"/>
              </p:ext>
            </p:extLst>
          </p:nvPr>
        </p:nvGraphicFramePr>
        <p:xfrm>
          <a:off x="469545" y="1981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00B050"/>
                          </a:solidFill>
                        </a:rPr>
                        <a:t>D1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D2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 flipV="1">
            <a:off x="6248397" y="4299466"/>
            <a:ext cx="5" cy="1339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48400" y="5638800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562600" y="5638800"/>
            <a:ext cx="6858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75677" y="41148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200" y="574084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38043" y="62484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{carrot, orange}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248400" y="5105400"/>
            <a:ext cx="1219200" cy="5334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248399" y="5448301"/>
            <a:ext cx="408145" cy="19049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248398" y="4484132"/>
            <a:ext cx="546973" cy="115466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951674" y="5638799"/>
            <a:ext cx="296721" cy="2867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5800" y="4572000"/>
            <a:ext cx="47564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Cos(</a:t>
            </a:r>
            <a:r>
              <a:rPr lang="en-US" dirty="0">
                <a:solidFill>
                  <a:srgbClr val="00B050"/>
                </a:solidFill>
              </a:rPr>
              <a:t>D1</a:t>
            </a:r>
            <a:r>
              <a:rPr lang="en-US" dirty="0"/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D2</a:t>
            </a:r>
            <a:r>
              <a:rPr lang="en-US" dirty="0"/>
              <a:t>) = 1</a:t>
            </a:r>
          </a:p>
          <a:p>
            <a:endParaRPr lang="en-US" dirty="0"/>
          </a:p>
          <a:p>
            <a:r>
              <a:rPr lang="en-US" dirty="0"/>
              <a:t>Cos (</a:t>
            </a:r>
            <a:r>
              <a:rPr lang="en-US" dirty="0">
                <a:solidFill>
                  <a:srgbClr val="00B0F0"/>
                </a:solidFill>
              </a:rPr>
              <a:t>D3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D1</a:t>
            </a:r>
            <a:r>
              <a:rPr lang="en-US" dirty="0"/>
              <a:t>) = Cos(</a:t>
            </a:r>
            <a:r>
              <a:rPr lang="en-US" dirty="0">
                <a:solidFill>
                  <a:srgbClr val="00B0F0"/>
                </a:solidFill>
              </a:rPr>
              <a:t>D3</a:t>
            </a:r>
            <a:r>
              <a:rPr lang="en-US" dirty="0"/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D2</a:t>
            </a:r>
            <a:r>
              <a:rPr lang="en-US" dirty="0"/>
              <a:t>) = 4/5</a:t>
            </a:r>
          </a:p>
          <a:p>
            <a:endParaRPr lang="en-US" dirty="0"/>
          </a:p>
          <a:p>
            <a:r>
              <a:rPr lang="en-US" dirty="0"/>
              <a:t>Cos(</a:t>
            </a:r>
            <a:r>
              <a:rPr lang="en-US" dirty="0">
                <a:solidFill>
                  <a:srgbClr val="FF0000"/>
                </a:solidFill>
              </a:rPr>
              <a:t>D4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D1</a:t>
            </a:r>
            <a:r>
              <a:rPr lang="en-US" dirty="0"/>
              <a:t>) = Cos(</a:t>
            </a:r>
            <a:r>
              <a:rPr lang="en-US" dirty="0">
                <a:solidFill>
                  <a:srgbClr val="FF0000"/>
                </a:solidFill>
              </a:rPr>
              <a:t>D4</a:t>
            </a:r>
            <a:r>
              <a:rPr lang="en-US" dirty="0"/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D2</a:t>
            </a:r>
            <a:r>
              <a:rPr lang="en-US" dirty="0"/>
              <a:t>) = Cos(</a:t>
            </a:r>
            <a:r>
              <a:rPr lang="en-US" dirty="0">
                <a:solidFill>
                  <a:srgbClr val="FF0000"/>
                </a:solidFill>
              </a:rPr>
              <a:t>D4</a:t>
            </a:r>
            <a:r>
              <a:rPr lang="en-US" dirty="0"/>
              <a:t>,</a:t>
            </a:r>
            <a:r>
              <a:rPr lang="en-US" dirty="0">
                <a:solidFill>
                  <a:srgbClr val="00B0F0"/>
                </a:solidFill>
              </a:rPr>
              <a:t>D3</a:t>
            </a:r>
            <a:r>
              <a:rPr lang="en-US" dirty="0"/>
              <a:t>) = 0</a:t>
            </a:r>
          </a:p>
        </p:txBody>
      </p:sp>
    </p:spTree>
    <p:extLst>
      <p:ext uri="{BB962C8B-B14F-4D97-AF65-F5344CB8AC3E}">
        <p14:creationId xmlns:p14="http://schemas.microsoft.com/office/powerpoint/2010/main" val="3773045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correlation coefficient measures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correlation</a:t>
                </a:r>
                <a:r>
                  <a:rPr lang="en-US" dirty="0"/>
                  <a:t> between two random variables.</a:t>
                </a:r>
              </a:p>
              <a:p>
                <a:r>
                  <a:rPr lang="en-US" dirty="0"/>
                  <a:t>If we have observations (vectors)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𝐶𝑜𝑟𝑟𝐶𝑜𝑒𝑓𝑓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is essentially the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cosine similarity </a:t>
                </a:r>
                <a:r>
                  <a:rPr lang="en-US" dirty="0"/>
                  <a:t>between the </a:t>
                </a:r>
                <a:r>
                  <a:rPr lang="en-US" dirty="0">
                    <a:solidFill>
                      <a:srgbClr val="0070C0"/>
                    </a:solidFill>
                  </a:rPr>
                  <a:t>normalized</a:t>
                </a:r>
                <a:r>
                  <a:rPr lang="en-US" dirty="0"/>
                  <a:t> vectors (where from each entry we remove the mean value of the vector.</a:t>
                </a:r>
              </a:p>
              <a:p>
                <a:pPr marL="285750" indent="-285750"/>
                <a:r>
                  <a:rPr lang="en-US" dirty="0"/>
                  <a:t>The correlation coefficient takes values in [-1,1] </a:t>
                </a:r>
              </a:p>
              <a:p>
                <a:pPr marL="742950" lvl="1" indent="-285750"/>
                <a:r>
                  <a:rPr lang="en-US" dirty="0"/>
                  <a:t>-1 negative correlation, +1 positive correlation, 0 no correlation. </a:t>
                </a:r>
              </a:p>
              <a:p>
                <a:pPr marL="285750" indent="-285750"/>
                <a:r>
                  <a:rPr lang="en-US" dirty="0"/>
                  <a:t>Most statistical packages also compute  a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p-value</a:t>
                </a:r>
                <a:r>
                  <a:rPr lang="en-US" dirty="0"/>
                  <a:t> that measures the statistical importance of the correlation</a:t>
                </a:r>
              </a:p>
              <a:p>
                <a:pPr marL="560070" lvl="1" indent="-285750"/>
                <a:r>
                  <a:rPr lang="en-US" dirty="0"/>
                  <a:t>Lower value – higher statistical importance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2375" b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301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Coefficient</a:t>
            </a: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458740"/>
              </p:ext>
            </p:extLst>
          </p:nvPr>
        </p:nvGraphicFramePr>
        <p:xfrm>
          <a:off x="436756" y="21336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00B050"/>
                          </a:solidFill>
                        </a:rPr>
                        <a:t>D1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D2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4114800"/>
                <a:ext cx="8534400" cy="1330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𝐶𝑜𝑟𝑟𝐶𝑜𝑒𝑓𝑓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114800"/>
                <a:ext cx="8534400" cy="133074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57200" y="1733490"/>
            <a:ext cx="2379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Normalized vectors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5387883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CorrCoeff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B050"/>
                </a:solidFill>
              </a:rPr>
              <a:t>D1</a:t>
            </a:r>
            <a:r>
              <a:rPr lang="en-US" sz="2000" dirty="0"/>
              <a:t>,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D2</a:t>
            </a:r>
            <a:r>
              <a:rPr lang="en-US" sz="2000" dirty="0"/>
              <a:t>) 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600" y="5867400"/>
            <a:ext cx="5000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CorrCoeff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B050"/>
                </a:solidFill>
              </a:rPr>
              <a:t>D1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B0F0"/>
                </a:solidFill>
              </a:rPr>
              <a:t>D3</a:t>
            </a:r>
            <a:r>
              <a:rPr lang="en-US" sz="2000" dirty="0"/>
              <a:t>) = </a:t>
            </a:r>
            <a:r>
              <a:rPr lang="en-US" sz="2000" dirty="0" err="1"/>
              <a:t>CorrCoeff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D2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B0F0"/>
                </a:solidFill>
              </a:rPr>
              <a:t>D3</a:t>
            </a:r>
            <a:r>
              <a:rPr lang="en-US" sz="2000" dirty="0"/>
              <a:t>) = -1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2610" y="6318522"/>
            <a:ext cx="7209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CorrCoeff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B050"/>
                </a:solidFill>
              </a:rPr>
              <a:t>D1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FF0000"/>
                </a:solidFill>
              </a:rPr>
              <a:t>D4</a:t>
            </a:r>
            <a:r>
              <a:rPr lang="en-US" sz="2000" dirty="0"/>
              <a:t>) = </a:t>
            </a:r>
            <a:r>
              <a:rPr lang="en-US" sz="2000" dirty="0" err="1"/>
              <a:t>CorrCoeff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D2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FF0000"/>
                </a:solidFill>
              </a:rPr>
              <a:t>D4</a:t>
            </a:r>
            <a:r>
              <a:rPr lang="en-US" sz="2000" dirty="0"/>
              <a:t>) = </a:t>
            </a:r>
            <a:r>
              <a:rPr lang="en-US" sz="2000" dirty="0" err="1"/>
              <a:t>CorrCoeff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B0F0"/>
                </a:solidFill>
              </a:rPr>
              <a:t>D3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FF0000"/>
                </a:solidFill>
              </a:rPr>
              <a:t>D4</a:t>
            </a:r>
            <a:r>
              <a:rPr lang="en-US" sz="2000"/>
              <a:t>) = 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2831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Numerical measure of how </a:t>
            </a:r>
            <a:r>
              <a:rPr lang="en-US" dirty="0">
                <a:solidFill>
                  <a:srgbClr val="0070C0"/>
                </a:solidFill>
              </a:rPr>
              <a:t>different</a:t>
            </a:r>
            <a:r>
              <a:rPr lang="en-US" dirty="0"/>
              <a:t> two data objects are</a:t>
            </a:r>
          </a:p>
          <a:p>
            <a:pPr lvl="1"/>
            <a:r>
              <a:rPr lang="en-US" dirty="0"/>
              <a:t>A function that maps pairs of objects to real values</a:t>
            </a:r>
          </a:p>
          <a:p>
            <a:pPr lvl="1"/>
            <a:r>
              <a:rPr lang="en-US" dirty="0"/>
              <a:t>Lower when objects are more alike</a:t>
            </a:r>
          </a:p>
          <a:p>
            <a:pPr lvl="1"/>
            <a:r>
              <a:rPr lang="en-US" dirty="0"/>
              <a:t>Higher when two objects </a:t>
            </a:r>
            <a:r>
              <a:rPr lang="en-US"/>
              <a:t>are different</a:t>
            </a:r>
            <a:endParaRPr lang="en-US" dirty="0"/>
          </a:p>
          <a:p>
            <a:r>
              <a:rPr lang="en-US" dirty="0"/>
              <a:t>Minimum distance is 0, when comparing an object with itself.</a:t>
            </a:r>
          </a:p>
          <a:p>
            <a:r>
              <a:rPr lang="en-US" dirty="0"/>
              <a:t>Upper limit varies</a:t>
            </a:r>
          </a:p>
        </p:txBody>
      </p:sp>
    </p:spTree>
    <p:extLst>
      <p:ext uri="{BB962C8B-B14F-4D97-AF65-F5344CB8AC3E}">
        <p14:creationId xmlns:p14="http://schemas.microsoft.com/office/powerpoint/2010/main" val="2710644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Metric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distance function </a:t>
            </a:r>
            <a:r>
              <a:rPr lang="en-US" dirty="0">
                <a:solidFill>
                  <a:srgbClr val="0070C0"/>
                </a:solidFill>
              </a:rPr>
              <a:t>d</a:t>
            </a:r>
            <a:r>
              <a:rPr lang="en-US" dirty="0"/>
              <a:t>  is a </a:t>
            </a:r>
            <a:r>
              <a:rPr lang="en-US" dirty="0">
                <a:solidFill>
                  <a:srgbClr val="FF0000"/>
                </a:solidFill>
              </a:rPr>
              <a:t>distance metric </a:t>
            </a:r>
            <a:r>
              <a:rPr lang="en-US" dirty="0"/>
              <a:t>if it is a function from pairs of objects to real numbers such that: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dirty="0"/>
              <a:t>d(</a:t>
            </a:r>
            <a:r>
              <a:rPr lang="en-US" dirty="0" err="1"/>
              <a:t>x,y</a:t>
            </a:r>
            <a:r>
              <a:rPr lang="en-US" dirty="0"/>
              <a:t>) </a:t>
            </a:r>
            <a:r>
              <a:rPr lang="en-US" u="sng" dirty="0"/>
              <a:t>&gt;</a:t>
            </a:r>
            <a:r>
              <a:rPr lang="en-US" dirty="0"/>
              <a:t> 0 	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non-negativity</a:t>
            </a:r>
            <a:r>
              <a:rPr lang="en-US" dirty="0"/>
              <a:t>)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dirty="0"/>
              <a:t>d(</a:t>
            </a:r>
            <a:r>
              <a:rPr lang="en-US" dirty="0" err="1"/>
              <a:t>x,y</a:t>
            </a:r>
            <a:r>
              <a:rPr lang="en-US" dirty="0"/>
              <a:t>) = 0 </a:t>
            </a:r>
            <a:r>
              <a:rPr lang="en-US" dirty="0" err="1"/>
              <a:t>iff</a:t>
            </a:r>
            <a:r>
              <a:rPr lang="en-US" dirty="0"/>
              <a:t> x = y	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identity</a:t>
            </a:r>
            <a:r>
              <a:rPr lang="en-US" dirty="0"/>
              <a:t>)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dirty="0"/>
              <a:t>d(</a:t>
            </a:r>
            <a:r>
              <a:rPr lang="en-US" dirty="0" err="1"/>
              <a:t>x,y</a:t>
            </a:r>
            <a:r>
              <a:rPr lang="en-US" dirty="0"/>
              <a:t>) = d(</a:t>
            </a:r>
            <a:r>
              <a:rPr lang="en-US" dirty="0" err="1"/>
              <a:t>y,x</a:t>
            </a:r>
            <a:r>
              <a:rPr lang="en-US" dirty="0"/>
              <a:t>)	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symmetry</a:t>
            </a:r>
            <a:r>
              <a:rPr lang="en-US" dirty="0"/>
              <a:t>)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dirty="0"/>
              <a:t>d(</a:t>
            </a:r>
            <a:r>
              <a:rPr lang="en-US" dirty="0" err="1"/>
              <a:t>x,y</a:t>
            </a:r>
            <a:r>
              <a:rPr lang="en-US" dirty="0"/>
              <a:t>) </a:t>
            </a:r>
            <a:r>
              <a:rPr lang="en-US" u="sng" dirty="0"/>
              <a:t>&lt;</a:t>
            </a:r>
            <a:r>
              <a:rPr lang="en-US" dirty="0"/>
              <a:t> d(</a:t>
            </a:r>
            <a:r>
              <a:rPr lang="en-US" dirty="0" err="1"/>
              <a:t>x,z</a:t>
            </a:r>
            <a:r>
              <a:rPr lang="en-US" dirty="0"/>
              <a:t>) + d(</a:t>
            </a:r>
            <a:r>
              <a:rPr lang="en-US" dirty="0" err="1"/>
              <a:t>z,y</a:t>
            </a:r>
            <a:r>
              <a:rPr lang="en-US" dirty="0"/>
              <a:t>) 	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triangle inequality 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7657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Inequality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Triangle inequality guarantees that the distance function is </a:t>
            </a:r>
            <a:r>
              <a:rPr lang="en-US" dirty="0">
                <a:solidFill>
                  <a:srgbClr val="EF8511"/>
                </a:solidFill>
              </a:rPr>
              <a:t>well-behaved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direct connection is the shortest distance</a:t>
            </a:r>
          </a:p>
          <a:p>
            <a:pPr lvl="1"/>
            <a:endParaRPr lang="en-US" dirty="0"/>
          </a:p>
          <a:p>
            <a:r>
              <a:rPr lang="en-US" dirty="0"/>
              <a:t>It is useful also for proving useful </a:t>
            </a:r>
            <a:r>
              <a:rPr lang="en-US" dirty="0">
                <a:solidFill>
                  <a:srgbClr val="0070C0"/>
                </a:solidFill>
              </a:rPr>
              <a:t>properties</a:t>
            </a:r>
            <a:r>
              <a:rPr lang="en-US" dirty="0"/>
              <a:t> about the data.</a:t>
            </a:r>
          </a:p>
        </p:txBody>
      </p:sp>
    </p:spTree>
    <p:extLst>
      <p:ext uri="{BB962C8B-B14F-4D97-AF65-F5344CB8AC3E}">
        <p14:creationId xmlns:p14="http://schemas.microsoft.com/office/powerpoint/2010/main" val="333205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Distance measure</a:t>
            </a:r>
          </a:p>
          <a:p>
            <a:r>
              <a:rPr lang="en-US" dirty="0"/>
              <a:t>Similarity measure</a:t>
            </a:r>
          </a:p>
          <a:p>
            <a:r>
              <a:rPr lang="en-US" dirty="0"/>
              <a:t>Association measure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25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We have a set of objects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 of a universe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/>
                  <a:t> (e.g.,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), and a distance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 that is a metric.</a:t>
                </a:r>
              </a:p>
              <a:p>
                <a:r>
                  <a:rPr lang="en-US" dirty="0"/>
                  <a:t>We want to find the object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/>
                  <a:t> that minimizes the sum of distances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For some distance metrics this is easy, for some it is an NP-hard problem.</a:t>
                </a:r>
              </a:p>
              <a:p>
                <a:r>
                  <a:rPr lang="en-US" dirty="0"/>
                  <a:t>It is easy to find the object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that minimizes the distances from all the points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But how good is this? We can prove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≤2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  <a:p>
                <a:pPr lvl="1"/>
                <a:r>
                  <a:rPr lang="en-US" dirty="0"/>
                  <a:t>We are a factor 2 away from the best solution.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2750" r="-1852" b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71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Distances for real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Vectors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b="1" dirty="0" err="1">
                    <a:solidFill>
                      <a:srgbClr val="FF0000"/>
                    </a:solidFill>
                  </a:rPr>
                  <a:t>L</a:t>
                </a:r>
                <a:r>
                  <a:rPr lang="en-US" b="1" baseline="-25000" dirty="0" err="1">
                    <a:solidFill>
                      <a:srgbClr val="FF0000"/>
                    </a:solidFill>
                  </a:rPr>
                  <a:t>p</a:t>
                </a:r>
                <a:r>
                  <a:rPr lang="en-US" dirty="0"/>
                  <a:t>-norms or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</a:rPr>
                  <a:t>Minkowski</a:t>
                </a:r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distance: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+ ⋯+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L</a:t>
                </a:r>
                <a:r>
                  <a:rPr lang="en-US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dirty="0"/>
                  <a:t>-norm: </a:t>
                </a:r>
                <a:r>
                  <a:rPr lang="en-US" dirty="0">
                    <a:solidFill>
                      <a:srgbClr val="0070C0"/>
                    </a:solidFill>
                  </a:rPr>
                  <a:t>Euclidean </a:t>
                </a:r>
                <a:r>
                  <a:rPr lang="en-US" dirty="0"/>
                  <a:t>distance:</a:t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 ⋯+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L</a:t>
                </a:r>
                <a:r>
                  <a:rPr lang="en-US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/>
                  <a:t>-norm: </a:t>
                </a:r>
                <a:r>
                  <a:rPr lang="en-US" dirty="0">
                    <a:solidFill>
                      <a:srgbClr val="0070C0"/>
                    </a:solidFill>
                  </a:rPr>
                  <a:t>Manhattan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distance: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+ ⋯+|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lang="en-US" b="1" baseline="-25000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dirty="0"/>
                  <a:t>-norm: </a:t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,…,|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limit of 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L</a:t>
                </a:r>
                <a:r>
                  <a:rPr lang="en-US" b="1" baseline="-25000" dirty="0" err="1">
                    <a:solidFill>
                      <a:srgbClr val="FF0000"/>
                    </a:solidFill>
                  </a:rPr>
                  <a:t>p</a:t>
                </a:r>
                <a:r>
                  <a:rPr lang="en-US" dirty="0"/>
                  <a:t> as </a:t>
                </a:r>
                <a:r>
                  <a:rPr lang="en-US" dirty="0">
                    <a:solidFill>
                      <a:srgbClr val="0070C0"/>
                    </a:solidFill>
                  </a:rPr>
                  <a:t>p</a:t>
                </a:r>
                <a:r>
                  <a:rPr lang="en-US" dirty="0"/>
                  <a:t> goes to infinity.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19" t="-2125" b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82465" y="5301734"/>
            <a:ext cx="4583306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L</a:t>
            </a:r>
            <a:r>
              <a:rPr lang="en-US" baseline="-25000" dirty="0" err="1"/>
              <a:t>p</a:t>
            </a:r>
            <a:r>
              <a:rPr lang="en-US" dirty="0"/>
              <a:t> norms are known to be distance metrics</a:t>
            </a:r>
          </a:p>
        </p:txBody>
      </p:sp>
    </p:spTree>
    <p:extLst>
      <p:ext uri="{BB962C8B-B14F-4D97-AF65-F5344CB8AC3E}">
        <p14:creationId xmlns:p14="http://schemas.microsoft.com/office/powerpoint/2010/main" val="39248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405A-8A81-4511-B9EE-142060F86931}" type="slidenum">
              <a:rPr lang="en-US"/>
              <a:pPr/>
              <a:t>22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 of Distances</a:t>
            </a:r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 flipH="1">
            <a:off x="2667000" y="2286000"/>
            <a:ext cx="2746375" cy="2284413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812925" y="4605338"/>
            <a:ext cx="13211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x = (5,5)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241925" y="1709738"/>
            <a:ext cx="13211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y = (9,8)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457200" y="1868488"/>
                <a:ext cx="3840163" cy="9089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2400" dirty="0" err="1">
                    <a:solidFill>
                      <a:srgbClr val="CC3300"/>
                    </a:solidFill>
                  </a:rPr>
                  <a:t>L</a:t>
                </a:r>
                <a:r>
                  <a:rPr lang="en-US" sz="2400" baseline="-25000" dirty="0" err="1">
                    <a:solidFill>
                      <a:srgbClr val="CC3300"/>
                    </a:solidFill>
                  </a:rPr>
                  <a:t>2</a:t>
                </a:r>
                <a:r>
                  <a:rPr lang="en-US" sz="2400" dirty="0">
                    <a:solidFill>
                      <a:srgbClr val="CC3300"/>
                    </a:solidFill>
                  </a:rPr>
                  <a:t>-norm</a:t>
                </a:r>
                <a:r>
                  <a:rPr lang="en-US" sz="24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𝑑𝑖𝑠𝑡</m:t>
                      </m:r>
                      <m:r>
                        <a:rPr lang="en-US" sz="2400" i="1" dirty="0">
                          <a:latin typeface="Cambria Math"/>
                        </a:rPr>
                        <m:t>(</m:t>
                      </m:r>
                      <m:r>
                        <a:rPr lang="en-US" sz="2400" i="1" dirty="0" err="1">
                          <a:latin typeface="Cambria Math"/>
                        </a:rPr>
                        <m:t>𝑥</m:t>
                      </m:r>
                      <m:r>
                        <a:rPr lang="en-US" sz="2400" i="1" dirty="0" err="1">
                          <a:latin typeface="Cambria Math"/>
                        </a:rPr>
                        <m:t>,</m:t>
                      </m:r>
                      <m:r>
                        <a:rPr lang="en-US" sz="2400" i="1" dirty="0" err="1">
                          <a:latin typeface="Cambria Math"/>
                        </a:rPr>
                        <m:t>𝑦</m:t>
                      </m:r>
                      <m:r>
                        <a:rPr lang="en-US" sz="2400" i="1" dirty="0">
                          <a:latin typeface="Cambria Math"/>
                        </a:rPr>
                        <m:t>) =</m:t>
                      </m:r>
                      <m:rad>
                        <m:radPr>
                          <m:degHide m:val="on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i="1" dirty="0">
                              <a:latin typeface="Cambria Math"/>
                            </a:rPr>
                            <m:t>4</m:t>
                          </m:r>
                          <m:r>
                            <a:rPr lang="en-US" sz="2400" i="1" baseline="30000" dirty="0">
                              <a:latin typeface="Cambria Math"/>
                            </a:rPr>
                            <m:t>2</m:t>
                          </m:r>
                          <m:r>
                            <a:rPr lang="en-US" sz="2400" i="1" dirty="0">
                              <a:latin typeface="Cambria Math"/>
                            </a:rPr>
                            <m:t>+3</m:t>
                          </m:r>
                          <m:r>
                            <a:rPr lang="en-US" sz="2400" i="1" baseline="30000" dirty="0">
                              <a:latin typeface="Cambria Math"/>
                            </a:rPr>
                            <m:t>2</m:t>
                          </m:r>
                        </m:e>
                      </m:rad>
                      <m:r>
                        <a:rPr lang="en-US" sz="2400" i="1" dirty="0" smtClean="0">
                          <a:latin typeface="Cambria Math"/>
                        </a:rPr>
                        <m:t>= 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31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868488"/>
                <a:ext cx="3840163" cy="908903"/>
              </a:xfrm>
              <a:prstGeom prst="rect">
                <a:avLst/>
              </a:prstGeom>
              <a:blipFill rotWithShape="1">
                <a:blip r:embed="rId2"/>
                <a:stretch>
                  <a:fillRect l="-2381" t="-469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9" name="Line 7"/>
          <p:cNvSpPr>
            <a:spLocks noChangeShapeType="1"/>
          </p:cNvSpPr>
          <p:nvPr/>
        </p:nvSpPr>
        <p:spPr bwMode="auto">
          <a:xfrm flipV="1">
            <a:off x="2590800" y="2209800"/>
            <a:ext cx="2667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20" name="AutoShape 8"/>
          <p:cNvCxnSpPr>
            <a:cxnSpLocks noChangeShapeType="1"/>
          </p:cNvCxnSpPr>
          <p:nvPr/>
        </p:nvCxnSpPr>
        <p:spPr bwMode="auto">
          <a:xfrm flipV="1">
            <a:off x="2895600" y="2362200"/>
            <a:ext cx="2590800" cy="2286000"/>
          </a:xfrm>
          <a:prstGeom prst="bentConnector3">
            <a:avLst>
              <a:gd name="adj1" fmla="val 10030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21" name="Text Box 9"/>
              <p:cNvSpPr txBox="1">
                <a:spLocks noChangeArrowheads="1"/>
              </p:cNvSpPr>
              <p:nvPr/>
            </p:nvSpPr>
            <p:spPr bwMode="auto">
              <a:xfrm>
                <a:off x="5586257" y="3690938"/>
                <a:ext cx="3481543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2400" dirty="0" err="1">
                    <a:solidFill>
                      <a:srgbClr val="CC3300"/>
                    </a:solidFill>
                  </a:rPr>
                  <a:t>L</a:t>
                </a:r>
                <a:r>
                  <a:rPr lang="en-US" sz="2400" baseline="-25000" dirty="0" err="1">
                    <a:solidFill>
                      <a:srgbClr val="CC3300"/>
                    </a:solidFill>
                  </a:rPr>
                  <a:t>1</a:t>
                </a:r>
                <a:r>
                  <a:rPr lang="en-US" sz="2400" dirty="0">
                    <a:solidFill>
                      <a:srgbClr val="CC3300"/>
                    </a:solidFill>
                  </a:rPr>
                  <a:t>-norm</a:t>
                </a:r>
                <a:r>
                  <a:rPr lang="en-US" sz="24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𝑑𝑖𝑠𝑡</m:t>
                      </m:r>
                      <m:r>
                        <a:rPr lang="en-US" sz="2400" i="1" dirty="0">
                          <a:latin typeface="Cambria Math"/>
                        </a:rPr>
                        <m:t>(</m:t>
                      </m:r>
                      <m:r>
                        <a:rPr lang="en-US" sz="2400" i="1" dirty="0" err="1">
                          <a:latin typeface="Cambria Math"/>
                        </a:rPr>
                        <m:t>𝑥</m:t>
                      </m:r>
                      <m:r>
                        <a:rPr lang="en-US" sz="2400" i="1" dirty="0" err="1">
                          <a:latin typeface="Cambria Math"/>
                        </a:rPr>
                        <m:t>,</m:t>
                      </m:r>
                      <m:r>
                        <a:rPr lang="en-US" sz="2400" i="1" dirty="0" err="1">
                          <a:latin typeface="Cambria Math"/>
                        </a:rPr>
                        <m:t>𝑦</m:t>
                      </m:r>
                      <m:r>
                        <a:rPr lang="en-US" sz="2400" i="1" dirty="0">
                          <a:latin typeface="Cambria Math"/>
                        </a:rPr>
                        <m:t>) </m:t>
                      </m:r>
                      <m:r>
                        <a:rPr lang="en-US" sz="2400" i="1" dirty="0" smtClean="0">
                          <a:latin typeface="Cambria Math"/>
                        </a:rPr>
                        <m:t>=4+3 </m:t>
                      </m:r>
                      <m:r>
                        <a:rPr lang="en-US" sz="2400" i="1" dirty="0">
                          <a:latin typeface="Cambria Math"/>
                        </a:rPr>
                        <m:t>= 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321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6257" y="3690938"/>
                <a:ext cx="3481543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2622" t="-5109" b="-102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022725" y="41481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4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5089525" y="33861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3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3946525" y="33861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9"/>
              <p:cNvSpPr txBox="1">
                <a:spLocks noChangeArrowheads="1"/>
              </p:cNvSpPr>
              <p:nvPr/>
            </p:nvSpPr>
            <p:spPr bwMode="auto">
              <a:xfrm>
                <a:off x="2667000" y="5334000"/>
                <a:ext cx="3856037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CC3300"/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lang="en-US" sz="2400" i="1" baseline="-25000" dirty="0" smtClean="0">
                        <a:solidFill>
                          <a:srgbClr val="CC33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2400" dirty="0">
                    <a:solidFill>
                      <a:srgbClr val="CC3300"/>
                    </a:solidFill>
                  </a:rPr>
                  <a:t>-norm</a:t>
                </a:r>
                <a:r>
                  <a:rPr lang="en-US" sz="24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𝑑𝑖𝑠𝑡</m:t>
                      </m:r>
                      <m:r>
                        <a:rPr lang="en-US" sz="2400" i="1" dirty="0">
                          <a:latin typeface="Cambria Math"/>
                        </a:rPr>
                        <m:t>(</m:t>
                      </m:r>
                      <m:r>
                        <a:rPr lang="en-US" sz="2400" i="1" dirty="0" err="1">
                          <a:latin typeface="Cambria Math"/>
                        </a:rPr>
                        <m:t>𝑥</m:t>
                      </m:r>
                      <m:r>
                        <a:rPr lang="en-US" sz="2400" i="1" dirty="0" err="1">
                          <a:latin typeface="Cambria Math"/>
                        </a:rPr>
                        <m:t>,</m:t>
                      </m:r>
                      <m:r>
                        <a:rPr lang="en-US" sz="2400" i="1" dirty="0" err="1">
                          <a:latin typeface="Cambria Math"/>
                        </a:rPr>
                        <m:t>𝑦</m:t>
                      </m:r>
                      <m:r>
                        <a:rPr lang="en-US" sz="2400" i="1" dirty="0">
                          <a:latin typeface="Cambria Math"/>
                        </a:rPr>
                        <m:t>) </m:t>
                      </m:r>
                      <m:r>
                        <a:rPr lang="en-US" sz="2400" i="1" dirty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3,4</m:t>
                              </m:r>
                            </m:e>
                          </m:d>
                        </m:e>
                      </m:func>
                      <m:r>
                        <a:rPr lang="en-US" sz="2400" i="1" dirty="0" smtClean="0">
                          <a:latin typeface="Cambria Math"/>
                        </a:rPr>
                        <m:t>⁡= 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000" y="5334000"/>
                <a:ext cx="3856037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2532" t="-5147" b="-110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5305558" y="2209800"/>
            <a:ext cx="148431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02706" y="4469871"/>
            <a:ext cx="148431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95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4780241" y="1525417"/>
            <a:ext cx="2157501" cy="21656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8928193">
            <a:off x="5090356" y="1842092"/>
            <a:ext cx="1520611" cy="149832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83277" y="1525417"/>
            <a:ext cx="2154465" cy="2165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0"/>
            <a:endCxn id="10" idx="2"/>
          </p:cNvCxnSpPr>
          <p:nvPr/>
        </p:nvCxnSpPr>
        <p:spPr>
          <a:xfrm>
            <a:off x="5860510" y="1525417"/>
            <a:ext cx="0" cy="2165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783277" y="2591255"/>
            <a:ext cx="2134769" cy="16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24849" y="2591737"/>
            <a:ext cx="59129" cy="76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8" idx="1"/>
            <a:endCxn id="15" idx="5"/>
          </p:cNvCxnSpPr>
          <p:nvPr/>
        </p:nvCxnSpPr>
        <p:spPr>
          <a:xfrm flipH="1" flipV="1">
            <a:off x="5875319" y="2657189"/>
            <a:ext cx="1287481" cy="610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162800" y="3083261"/>
                <a:ext cx="1774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 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083261"/>
                <a:ext cx="177478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6129649" y="220929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8200" y="4572000"/>
            <a:ext cx="7369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Green</a:t>
            </a:r>
            <a:r>
              <a:rPr lang="en-US" sz="2400" dirty="0"/>
              <a:t>: All points y at distance </a:t>
            </a:r>
            <a:r>
              <a:rPr lang="en-US" sz="2400" dirty="0" err="1">
                <a:solidFill>
                  <a:srgbClr val="00B050"/>
                </a:solidFill>
              </a:rPr>
              <a:t>L</a:t>
            </a:r>
            <a:r>
              <a:rPr lang="en-US" sz="2400" baseline="-25000" dirty="0" err="1">
                <a:solidFill>
                  <a:srgbClr val="00B050"/>
                </a:solidFill>
              </a:rPr>
              <a:t>1</a:t>
            </a:r>
            <a:r>
              <a:rPr lang="en-US" sz="2400" dirty="0">
                <a:solidFill>
                  <a:srgbClr val="00B050"/>
                </a:solidFill>
              </a:rPr>
              <a:t>(</a:t>
            </a:r>
            <a:r>
              <a:rPr lang="en-US" sz="2400" dirty="0" err="1">
                <a:solidFill>
                  <a:srgbClr val="00B050"/>
                </a:solidFill>
              </a:rPr>
              <a:t>x,y</a:t>
            </a:r>
            <a:r>
              <a:rPr lang="en-US" sz="2400" dirty="0">
                <a:solidFill>
                  <a:srgbClr val="00B050"/>
                </a:solidFill>
              </a:rPr>
              <a:t>) = r </a:t>
            </a:r>
            <a:r>
              <a:rPr lang="en-US" sz="2400" dirty="0"/>
              <a:t>from point 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8200" y="5257800"/>
            <a:ext cx="7131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Blue</a:t>
            </a:r>
            <a:r>
              <a:rPr lang="en-US" sz="2400" dirty="0"/>
              <a:t>: All points y at distance </a:t>
            </a:r>
            <a:r>
              <a:rPr lang="en-US" sz="2400" dirty="0" err="1">
                <a:solidFill>
                  <a:srgbClr val="0070C0"/>
                </a:solidFill>
              </a:rPr>
              <a:t>L</a:t>
            </a:r>
            <a:r>
              <a:rPr lang="en-US" sz="2400" baseline="-25000" dirty="0" err="1">
                <a:solidFill>
                  <a:srgbClr val="0070C0"/>
                </a:solidFill>
              </a:rPr>
              <a:t>2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 err="1">
                <a:solidFill>
                  <a:srgbClr val="0070C0"/>
                </a:solidFill>
              </a:rPr>
              <a:t>x,y</a:t>
            </a:r>
            <a:r>
              <a:rPr lang="en-US" sz="2400" dirty="0">
                <a:solidFill>
                  <a:srgbClr val="0070C0"/>
                </a:solidFill>
              </a:rPr>
              <a:t>) = r </a:t>
            </a:r>
            <a:r>
              <a:rPr lang="en-US" sz="2400" dirty="0"/>
              <a:t>from point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60263" y="5939135"/>
                <a:ext cx="71407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: All points y at distance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lang="en-US" sz="2400" i="1" baseline="-25000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(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x,y</a:t>
                </a:r>
                <a:r>
                  <a:rPr lang="en-US" sz="2400" dirty="0">
                    <a:solidFill>
                      <a:srgbClr val="FF0000"/>
                    </a:solidFill>
                  </a:rPr>
                  <a:t>) = r </a:t>
                </a:r>
                <a:r>
                  <a:rPr lang="en-US" sz="2400" dirty="0"/>
                  <a:t>from point x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63" y="5939135"/>
                <a:ext cx="7140737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280" t="-9211" r="-256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928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</a:t>
            </a:r>
            <a:r>
              <a:rPr lang="en-US" baseline="-25000" dirty="0" err="1"/>
              <a:t>p</a:t>
            </a:r>
            <a:r>
              <a:rPr lang="en-US" dirty="0"/>
              <a:t> distances for sets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/>
          <a:lstStyle/>
          <a:p>
            <a:r>
              <a:rPr lang="en-US" dirty="0"/>
              <a:t>We can apply all the </a:t>
            </a:r>
            <a:r>
              <a:rPr lang="en-US" dirty="0" err="1"/>
              <a:t>L</a:t>
            </a:r>
            <a:r>
              <a:rPr lang="en-US" baseline="-25000" dirty="0" err="1"/>
              <a:t>p</a:t>
            </a:r>
            <a:r>
              <a:rPr lang="en-US" dirty="0"/>
              <a:t> distances to the cases of sets of attributes, with or without counts, if we represent the sets as vectors</a:t>
            </a:r>
          </a:p>
          <a:p>
            <a:pPr lvl="1"/>
            <a:r>
              <a:rPr lang="en-US" dirty="0"/>
              <a:t>E.g., a transaction is a 0/1 vector</a:t>
            </a:r>
          </a:p>
          <a:p>
            <a:pPr lvl="1"/>
            <a:r>
              <a:rPr lang="en-US" dirty="0"/>
              <a:t>E.g., a document is a vector of counts.</a:t>
            </a:r>
          </a:p>
        </p:txBody>
      </p:sp>
    </p:spTree>
    <p:extLst>
      <p:ext uri="{BB962C8B-B14F-4D97-AF65-F5344CB8AC3E}">
        <p14:creationId xmlns:p14="http://schemas.microsoft.com/office/powerpoint/2010/main" val="1080126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 into distances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Jaccard distance: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𝐽</m:t>
                      </m:r>
                      <m:r>
                        <a:rPr lang="en-US" b="0" i="1" dirty="0" smtClean="0">
                          <a:latin typeface="Cambria Math"/>
                        </a:rPr>
                        <m:t>𝐷</m:t>
                      </m:r>
                      <m:r>
                        <a:rPr lang="en-US" i="1" dirty="0" smtClean="0">
                          <a:latin typeface="Cambria Math"/>
                        </a:rPr>
                        <m:t>𝑖𝑠𝑡</m:t>
                      </m:r>
                      <m:r>
                        <a:rPr lang="en-US" i="1" dirty="0" smtClean="0"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latin typeface="Cambria Math"/>
                        </a:rPr>
                        <m:t>𝑋</m:t>
                      </m:r>
                      <m:r>
                        <a:rPr lang="en-US" i="1" dirty="0" smtClean="0">
                          <a:latin typeface="Cambria Math"/>
                        </a:rPr>
                        <m:t>,</m:t>
                      </m:r>
                      <m:r>
                        <a:rPr lang="en-US" i="1" dirty="0" smtClean="0">
                          <a:latin typeface="Cambria Math"/>
                        </a:rPr>
                        <m:t>𝑌</m:t>
                      </m:r>
                      <m:r>
                        <a:rPr lang="en-US" i="1" dirty="0" smtClean="0">
                          <a:latin typeface="Cambria Math"/>
                        </a:rPr>
                        <m:t>) = 1 – </m:t>
                      </m:r>
                      <m:r>
                        <a:rPr lang="en-US" i="1" dirty="0" err="1" smtClean="0">
                          <a:latin typeface="Cambria Math"/>
                        </a:rPr>
                        <m:t>𝐽𝑆𝑖𝑚</m:t>
                      </m:r>
                      <m:r>
                        <a:rPr lang="en-US" i="1" dirty="0" smtClean="0"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latin typeface="Cambria Math"/>
                        </a:rPr>
                        <m:t>𝑋</m:t>
                      </m:r>
                      <m:r>
                        <a:rPr lang="en-US" i="1" dirty="0" smtClean="0">
                          <a:latin typeface="Cambria Math"/>
                        </a:rPr>
                        <m:t>,</m:t>
                      </m:r>
                      <m:r>
                        <a:rPr lang="en-US" i="1" dirty="0" smtClean="0">
                          <a:latin typeface="Cambria Math"/>
                        </a:rPr>
                        <m:t>𝑌</m:t>
                      </m:r>
                      <m:r>
                        <a:rPr lang="en-US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Jaccard</a:t>
                </a:r>
                <a:r>
                  <a:rPr lang="en-US" dirty="0"/>
                  <a:t> Distance is a metric.</a:t>
                </a:r>
              </a:p>
              <a:p>
                <a:endParaRPr lang="en-US" dirty="0"/>
              </a:p>
              <a:p>
                <a:r>
                  <a:rPr lang="en-US" dirty="0"/>
                  <a:t>Cosine distance: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𝐷𝑖𝑠𝑡</m:t>
                      </m:r>
                      <m:r>
                        <a:rPr lang="en-US" i="1" dirty="0" smtClean="0"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latin typeface="Cambria Math"/>
                        </a:rPr>
                        <m:t>𝑋</m:t>
                      </m:r>
                      <m:r>
                        <a:rPr lang="en-US" i="1" dirty="0" smtClean="0">
                          <a:latin typeface="Cambria Math"/>
                        </a:rPr>
                        <m:t>,</m:t>
                      </m:r>
                      <m:r>
                        <a:rPr lang="en-US" i="1" dirty="0" smtClean="0">
                          <a:latin typeface="Cambria Math"/>
                        </a:rPr>
                        <m:t>𝑌</m:t>
                      </m:r>
                      <m:r>
                        <a:rPr lang="en-US" i="1" dirty="0" smtClean="0">
                          <a:latin typeface="Cambria Math"/>
                        </a:rPr>
                        <m:t>) = 1−</m:t>
                      </m:r>
                      <m:r>
                        <m:rPr>
                          <m:sty m:val="p"/>
                        </m:rPr>
                        <a:rPr lang="en-US" i="1" dirty="0" err="1" smtClean="0">
                          <a:latin typeface="Cambria Math"/>
                        </a:rPr>
                        <m:t>cos</m:t>
                      </m:r>
                      <m:r>
                        <a:rPr lang="en-US" i="1" dirty="0" smtClean="0">
                          <a:latin typeface="Cambria Math"/>
                        </a:rPr>
                        <m:t>⁡(</m:t>
                      </m:r>
                      <m:r>
                        <a:rPr lang="en-US" i="1" dirty="0" smtClean="0">
                          <a:latin typeface="Cambria Math"/>
                        </a:rPr>
                        <m:t>𝑋</m:t>
                      </m:r>
                      <m:r>
                        <a:rPr lang="en-US" i="1" dirty="0" smtClean="0">
                          <a:latin typeface="Cambria Math"/>
                        </a:rPr>
                        <m:t>,</m:t>
                      </m:r>
                      <m:r>
                        <a:rPr lang="en-US" i="1" dirty="0" smtClean="0">
                          <a:latin typeface="Cambria Math"/>
                        </a:rPr>
                        <m:t>𝑌</m:t>
                      </m:r>
                      <m:r>
                        <a:rPr lang="en-US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Cosine distance is a metric.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274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3704-7849-4E0C-BCE2-8C7D6B79E35D}" type="slidenum">
              <a:rPr lang="en-US"/>
              <a:pPr/>
              <a:t>26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848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Why </a:t>
            </a:r>
            <a:r>
              <a:rPr lang="en-US" dirty="0" err="1"/>
              <a:t>Jaccard</a:t>
            </a:r>
            <a:r>
              <a:rPr lang="en-US" dirty="0"/>
              <a:t> Distance Is a Distance Metric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3962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JDist</a:t>
            </a:r>
            <a:r>
              <a:rPr lang="en-US" dirty="0"/>
              <a:t>(</a:t>
            </a:r>
            <a:r>
              <a:rPr lang="en-US" dirty="0" err="1"/>
              <a:t>x,x</a:t>
            </a:r>
            <a:r>
              <a:rPr lang="en-US" dirty="0"/>
              <a:t>) = 0 </a:t>
            </a:r>
          </a:p>
          <a:p>
            <a:pPr lvl="1"/>
            <a:r>
              <a:rPr lang="en-US" dirty="0"/>
              <a:t>since </a:t>
            </a:r>
            <a:r>
              <a:rPr lang="en-US" dirty="0" err="1"/>
              <a:t>JSim</a:t>
            </a:r>
            <a:r>
              <a:rPr lang="en-US" dirty="0"/>
              <a:t>(</a:t>
            </a:r>
            <a:r>
              <a:rPr lang="en-US" dirty="0" err="1"/>
              <a:t>x,x</a:t>
            </a:r>
            <a:r>
              <a:rPr lang="en-US" dirty="0"/>
              <a:t>) = 1</a:t>
            </a:r>
            <a:endParaRPr lang="en-US" dirty="0">
              <a:sym typeface="Symbol" pitchFamily="18" charset="2"/>
            </a:endParaRPr>
          </a:p>
          <a:p>
            <a:r>
              <a:rPr lang="en-US" dirty="0" err="1">
                <a:sym typeface="Symbol" pitchFamily="18" charset="2"/>
              </a:rPr>
              <a:t>JDist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dirty="0" err="1">
                <a:sym typeface="Symbol" pitchFamily="18" charset="2"/>
              </a:rPr>
              <a:t>x,y</a:t>
            </a:r>
            <a:r>
              <a:rPr lang="en-US" dirty="0">
                <a:sym typeface="Symbol" pitchFamily="18" charset="2"/>
              </a:rPr>
              <a:t>) = </a:t>
            </a:r>
            <a:r>
              <a:rPr lang="en-US" dirty="0" err="1">
                <a:sym typeface="Symbol" pitchFamily="18" charset="2"/>
              </a:rPr>
              <a:t>JDist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dirty="0" err="1">
                <a:sym typeface="Symbol" pitchFamily="18" charset="2"/>
              </a:rPr>
              <a:t>y,x</a:t>
            </a:r>
            <a:r>
              <a:rPr lang="en-US" dirty="0">
                <a:sym typeface="Symbol" pitchFamily="18" charset="2"/>
              </a:rPr>
              <a:t>) </a:t>
            </a:r>
          </a:p>
          <a:p>
            <a:pPr lvl="1"/>
            <a:r>
              <a:rPr lang="en-US" dirty="0">
                <a:sym typeface="Symbol" pitchFamily="18" charset="2"/>
              </a:rPr>
              <a:t>by symmetry of intersection</a:t>
            </a:r>
          </a:p>
          <a:p>
            <a:r>
              <a:rPr lang="en-US" dirty="0" err="1">
                <a:sym typeface="Symbol" pitchFamily="18" charset="2"/>
              </a:rPr>
              <a:t>JDist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dirty="0" err="1">
                <a:sym typeface="Symbol" pitchFamily="18" charset="2"/>
              </a:rPr>
              <a:t>x,y</a:t>
            </a:r>
            <a:r>
              <a:rPr lang="en-US" dirty="0">
                <a:sym typeface="Symbol" pitchFamily="18" charset="2"/>
              </a:rPr>
              <a:t>) </a:t>
            </a:r>
            <a:r>
              <a:rPr lang="en-US" u="sng" dirty="0">
                <a:sym typeface="Symbol" pitchFamily="18" charset="2"/>
              </a:rPr>
              <a:t>&gt;</a:t>
            </a:r>
            <a:r>
              <a:rPr lang="en-US" dirty="0">
                <a:sym typeface="Symbol" pitchFamily="18" charset="2"/>
              </a:rPr>
              <a:t> 0 </a:t>
            </a:r>
          </a:p>
          <a:p>
            <a:pPr lvl="1"/>
            <a:r>
              <a:rPr lang="en-US" dirty="0">
                <a:sym typeface="Symbol" pitchFamily="18" charset="2"/>
              </a:rPr>
              <a:t>since intersection of X,Y cannot be bigger than the union.</a:t>
            </a:r>
          </a:p>
          <a:p>
            <a:r>
              <a:rPr lang="en-US" dirty="0">
                <a:solidFill>
                  <a:srgbClr val="33CC33"/>
                </a:solidFill>
                <a:sym typeface="Symbol" pitchFamily="18" charset="2"/>
              </a:rPr>
              <a:t>Triangle inequality</a:t>
            </a:r>
            <a:r>
              <a:rPr lang="en-US" dirty="0">
                <a:sym typeface="Symbol" pitchFamily="18" charset="2"/>
              </a:rPr>
              <a:t>:</a:t>
            </a:r>
          </a:p>
          <a:p>
            <a:pPr lvl="1"/>
            <a:r>
              <a:rPr lang="en-US" dirty="0">
                <a:sym typeface="Symbol" pitchFamily="18" charset="2"/>
              </a:rPr>
              <a:t>Follows from the fact that </a:t>
            </a:r>
            <a:r>
              <a:rPr lang="en-US" dirty="0" err="1">
                <a:sym typeface="Symbol" pitchFamily="18" charset="2"/>
              </a:rPr>
              <a:t>JSim</a:t>
            </a:r>
            <a:r>
              <a:rPr lang="en-US" dirty="0">
                <a:sym typeface="Symbol" pitchFamily="18" charset="2"/>
              </a:rPr>
              <a:t>(X,Y) is the probability of randomly selected element from the union of X and Y to belong to the intersection</a:t>
            </a:r>
          </a:p>
        </p:txBody>
      </p:sp>
    </p:spTree>
    <p:extLst>
      <p:ext uri="{BB962C8B-B14F-4D97-AF65-F5344CB8AC3E}">
        <p14:creationId xmlns:p14="http://schemas.microsoft.com/office/powerpoint/2010/main" val="3154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D48-1306-4584-BFBC-561347661645}" type="slidenum">
              <a:rPr lang="en-US"/>
              <a:pPr/>
              <a:t>27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467600" cy="1143000"/>
          </a:xfrm>
        </p:spPr>
        <p:txBody>
          <a:bodyPr/>
          <a:lstStyle/>
          <a:p>
            <a:r>
              <a:rPr lang="en-US" dirty="0"/>
              <a:t>Hamming Distance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772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Hamming distance  </a:t>
            </a:r>
            <a:r>
              <a:rPr lang="en-US" dirty="0"/>
              <a:t>is the number of positions in which bit-vectors differ.</a:t>
            </a:r>
          </a:p>
          <a:p>
            <a:pPr lvl="1"/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</a:t>
            </a:r>
            <a:r>
              <a:rPr lang="en-US" dirty="0" err="1"/>
              <a:t>p</a:t>
            </a:r>
            <a:r>
              <a:rPr lang="en-US" baseline="-25000" dirty="0" err="1"/>
              <a:t>1</a:t>
            </a:r>
            <a:r>
              <a:rPr lang="en-US" dirty="0"/>
              <a:t> = 10101						          </a:t>
            </a:r>
            <a:r>
              <a:rPr lang="en-US" dirty="0" err="1"/>
              <a:t>p</a:t>
            </a:r>
            <a:r>
              <a:rPr lang="en-US" baseline="-25000" dirty="0" err="1"/>
              <a:t>2</a:t>
            </a:r>
            <a:r>
              <a:rPr lang="en-US" dirty="0"/>
              <a:t> = 10011.</a:t>
            </a:r>
          </a:p>
          <a:p>
            <a:pPr lvl="2"/>
            <a:r>
              <a:rPr lang="en-US" dirty="0"/>
              <a:t> d(</a:t>
            </a:r>
            <a:r>
              <a:rPr lang="en-US" dirty="0" err="1"/>
              <a:t>p</a:t>
            </a:r>
            <a:r>
              <a:rPr lang="en-US" baseline="-25000" dirty="0" err="1"/>
              <a:t>1</a:t>
            </a:r>
            <a:r>
              <a:rPr lang="en-US" dirty="0"/>
              <a:t>, </a:t>
            </a:r>
            <a:r>
              <a:rPr lang="en-US" dirty="0" err="1"/>
              <a:t>p</a:t>
            </a:r>
            <a:r>
              <a:rPr lang="en-US" baseline="-25000" dirty="0" err="1"/>
              <a:t>2</a:t>
            </a:r>
            <a:r>
              <a:rPr lang="en-US" dirty="0"/>
              <a:t>) = 2 because the bit-vectors differ in the 3</a:t>
            </a:r>
            <a:r>
              <a:rPr lang="en-US" baseline="30000" dirty="0"/>
              <a:t>rd</a:t>
            </a:r>
            <a:r>
              <a:rPr lang="en-US" dirty="0"/>
              <a:t> and 4</a:t>
            </a:r>
            <a:r>
              <a:rPr lang="en-US" baseline="30000" dirty="0"/>
              <a:t>th</a:t>
            </a:r>
            <a:r>
              <a:rPr lang="en-US" dirty="0"/>
              <a:t> positions.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L</a:t>
            </a:r>
            <a:r>
              <a:rPr lang="en-US" baseline="-25000" dirty="0" err="1"/>
              <a:t>1</a:t>
            </a:r>
            <a:r>
              <a:rPr lang="en-US" dirty="0"/>
              <a:t> norm for the binary vectors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Hamming distance </a:t>
            </a:r>
            <a:r>
              <a:rPr lang="en-US" dirty="0"/>
              <a:t>between two vectors of </a:t>
            </a:r>
            <a:r>
              <a:rPr lang="en-US" dirty="0">
                <a:solidFill>
                  <a:srgbClr val="0070C0"/>
                </a:solidFill>
              </a:rPr>
              <a:t>categorical attributes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the number of positions in which they differ.</a:t>
            </a:r>
          </a:p>
          <a:p>
            <a:pPr lvl="1"/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x = (married, low income, cheat),                    	          y = (single,    low income, not cheat)</a:t>
            </a:r>
          </a:p>
          <a:p>
            <a:pPr lvl="1"/>
            <a:r>
              <a:rPr lang="en-US" dirty="0"/>
              <a:t>                d(</a:t>
            </a:r>
            <a:r>
              <a:rPr lang="en-US" dirty="0" err="1"/>
              <a:t>x,y</a:t>
            </a:r>
            <a:r>
              <a:rPr lang="en-US" dirty="0"/>
              <a:t>) = 2</a:t>
            </a:r>
          </a:p>
        </p:txBody>
      </p:sp>
    </p:spTree>
    <p:extLst>
      <p:ext uri="{BB962C8B-B14F-4D97-AF65-F5344CB8AC3E}">
        <p14:creationId xmlns:p14="http://schemas.microsoft.com/office/powerpoint/2010/main" val="742751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3704-7849-4E0C-BCE2-8C7D6B79E35D}" type="slidenum">
              <a:rPr lang="en-US"/>
              <a:pPr/>
              <a:t>28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848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Why Hamming Distance Is a Distance Metric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3962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d(</a:t>
            </a:r>
            <a:r>
              <a:rPr lang="en-US" dirty="0" err="1"/>
              <a:t>x,x</a:t>
            </a:r>
            <a:r>
              <a:rPr lang="en-US" dirty="0"/>
              <a:t>) = 0 since no positions differ.</a:t>
            </a:r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d(</a:t>
            </a:r>
            <a:r>
              <a:rPr lang="en-US" dirty="0" err="1">
                <a:sym typeface="Symbol" pitchFamily="18" charset="2"/>
              </a:rPr>
              <a:t>x,y</a:t>
            </a:r>
            <a:r>
              <a:rPr lang="en-US" dirty="0">
                <a:sym typeface="Symbol" pitchFamily="18" charset="2"/>
              </a:rPr>
              <a:t>) = d(</a:t>
            </a:r>
            <a:r>
              <a:rPr lang="en-US" dirty="0" err="1">
                <a:sym typeface="Symbol" pitchFamily="18" charset="2"/>
              </a:rPr>
              <a:t>y,x</a:t>
            </a:r>
            <a:r>
              <a:rPr lang="en-US" dirty="0">
                <a:sym typeface="Symbol" pitchFamily="18" charset="2"/>
              </a:rPr>
              <a:t>) by symmetry of “different from.”</a:t>
            </a:r>
          </a:p>
          <a:p>
            <a:r>
              <a:rPr lang="en-US" dirty="0">
                <a:sym typeface="Symbol" pitchFamily="18" charset="2"/>
              </a:rPr>
              <a:t>d(</a:t>
            </a:r>
            <a:r>
              <a:rPr lang="en-US" dirty="0" err="1">
                <a:sym typeface="Symbol" pitchFamily="18" charset="2"/>
              </a:rPr>
              <a:t>x,y</a:t>
            </a:r>
            <a:r>
              <a:rPr lang="en-US" dirty="0">
                <a:sym typeface="Symbol" pitchFamily="18" charset="2"/>
              </a:rPr>
              <a:t>) </a:t>
            </a:r>
            <a:r>
              <a:rPr lang="en-US" u="sng" dirty="0">
                <a:sym typeface="Symbol" pitchFamily="18" charset="2"/>
              </a:rPr>
              <a:t>&gt;</a:t>
            </a:r>
            <a:r>
              <a:rPr lang="en-US" dirty="0">
                <a:sym typeface="Symbol" pitchFamily="18" charset="2"/>
              </a:rPr>
              <a:t> 0 since strings cannot differ in a negative number of positions.</a:t>
            </a:r>
          </a:p>
          <a:p>
            <a:r>
              <a:rPr lang="en-US" dirty="0">
                <a:solidFill>
                  <a:srgbClr val="33CC33"/>
                </a:solidFill>
                <a:sym typeface="Symbol" pitchFamily="18" charset="2"/>
              </a:rPr>
              <a:t>Triangle inequality</a:t>
            </a:r>
            <a:r>
              <a:rPr lang="en-US" dirty="0">
                <a:sym typeface="Symbol" pitchFamily="18" charset="2"/>
              </a:rPr>
              <a:t>: changing</a:t>
            </a:r>
            <a:r>
              <a:rPr lang="en-US" i="1" dirty="0">
                <a:sym typeface="Symbol" pitchFamily="18" charset="2"/>
              </a:rPr>
              <a:t> x</a:t>
            </a:r>
            <a:r>
              <a:rPr lang="en-US" dirty="0">
                <a:sym typeface="Symbol" pitchFamily="18" charset="2"/>
              </a:rPr>
              <a:t>  to </a:t>
            </a:r>
            <a:r>
              <a:rPr lang="en-US" i="1" dirty="0">
                <a:sym typeface="Symbol" pitchFamily="18" charset="2"/>
              </a:rPr>
              <a:t>z</a:t>
            </a:r>
            <a:r>
              <a:rPr lang="en-US" dirty="0">
                <a:sym typeface="Symbol" pitchFamily="18" charset="2"/>
              </a:rPr>
              <a:t> and then to </a:t>
            </a:r>
            <a:r>
              <a:rPr lang="en-US" i="1" dirty="0">
                <a:sym typeface="Symbol" pitchFamily="18" charset="2"/>
              </a:rPr>
              <a:t>y</a:t>
            </a:r>
            <a:r>
              <a:rPr lang="en-US" dirty="0">
                <a:sym typeface="Symbol" pitchFamily="18" charset="2"/>
              </a:rPr>
              <a:t>  is one way to change 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  to </a:t>
            </a:r>
            <a:r>
              <a:rPr lang="en-US" i="1" dirty="0">
                <a:sym typeface="Symbol" pitchFamily="18" charset="2"/>
              </a:rPr>
              <a:t>y</a:t>
            </a:r>
            <a:r>
              <a:rPr lang="en-US" dirty="0">
                <a:sym typeface="Symbol" pitchFamily="18" charset="2"/>
              </a:rPr>
              <a:t>.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For binary vectors if follows from the fact that </a:t>
            </a:r>
            <a:r>
              <a:rPr lang="en-US" dirty="0" err="1">
                <a:sym typeface="Symbol" pitchFamily="18" charset="2"/>
              </a:rPr>
              <a:t>L</a:t>
            </a:r>
            <a:r>
              <a:rPr lang="en-US" baseline="-25000" dirty="0" err="1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 norm is a metric</a:t>
            </a:r>
          </a:p>
        </p:txBody>
      </p:sp>
    </p:spTree>
    <p:extLst>
      <p:ext uri="{BB962C8B-B14F-4D97-AF65-F5344CB8AC3E}">
        <p14:creationId xmlns:p14="http://schemas.microsoft.com/office/powerpoint/2010/main" val="64531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between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define similarity between strings?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Important for recognizing and correcting typing errors and analyzing DNA sequences.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95600" y="2667000"/>
            <a:ext cx="36776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weird 		</a:t>
            </a:r>
            <a:r>
              <a:rPr lang="en-US" sz="2400" dirty="0" err="1">
                <a:solidFill>
                  <a:srgbClr val="0070C0"/>
                </a:solidFill>
              </a:rPr>
              <a:t>wierd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intelligent	unintelligent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Athena	</a:t>
            </a:r>
            <a:r>
              <a:rPr lang="en-US" sz="2400" dirty="0" err="1">
                <a:solidFill>
                  <a:srgbClr val="0070C0"/>
                </a:solidFill>
              </a:rPr>
              <a:t>Athina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711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and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For many different problems we need to quantify how </a:t>
            </a:r>
            <a:r>
              <a:rPr lang="en-US" dirty="0">
                <a:solidFill>
                  <a:srgbClr val="FF0000"/>
                </a:solidFill>
              </a:rPr>
              <a:t>close</a:t>
            </a:r>
            <a:r>
              <a:rPr lang="en-US" dirty="0"/>
              <a:t> two </a:t>
            </a:r>
            <a:r>
              <a:rPr lang="en-US" dirty="0">
                <a:solidFill>
                  <a:srgbClr val="0070C0"/>
                </a:solidFill>
              </a:rPr>
              <a:t>objects</a:t>
            </a:r>
            <a:r>
              <a:rPr lang="en-US" dirty="0"/>
              <a:t> are.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For an item bought by a customer, find other </a:t>
            </a:r>
            <a:r>
              <a:rPr lang="en-US" dirty="0">
                <a:solidFill>
                  <a:srgbClr val="0070C0"/>
                </a:solidFill>
              </a:rPr>
              <a:t>similar</a:t>
            </a:r>
            <a:r>
              <a:rPr lang="en-US" dirty="0"/>
              <a:t> items</a:t>
            </a:r>
          </a:p>
          <a:p>
            <a:pPr lvl="1"/>
            <a:r>
              <a:rPr lang="en-US" dirty="0"/>
              <a:t>Group together the customers of a site so that </a:t>
            </a:r>
            <a:r>
              <a:rPr lang="en-US" dirty="0">
                <a:solidFill>
                  <a:srgbClr val="0070C0"/>
                </a:solidFill>
              </a:rPr>
              <a:t>similar</a:t>
            </a:r>
            <a:r>
              <a:rPr lang="en-US" dirty="0"/>
              <a:t> customers are shown the same ad.</a:t>
            </a:r>
          </a:p>
          <a:p>
            <a:pPr lvl="1"/>
            <a:r>
              <a:rPr lang="en-US" dirty="0"/>
              <a:t>Group together web documents so that you can </a:t>
            </a:r>
            <a:r>
              <a:rPr lang="en-US" dirty="0">
                <a:solidFill>
                  <a:srgbClr val="0070C0"/>
                </a:solidFill>
              </a:rPr>
              <a:t>separate</a:t>
            </a:r>
            <a:r>
              <a:rPr lang="en-US" dirty="0"/>
              <a:t> the ones that talk about politics and the ones that talk about sports.</a:t>
            </a:r>
          </a:p>
          <a:p>
            <a:pPr lvl="1"/>
            <a:r>
              <a:rPr lang="en-US" dirty="0"/>
              <a:t>Find all the </a:t>
            </a:r>
            <a:r>
              <a:rPr lang="en-US" dirty="0">
                <a:solidFill>
                  <a:srgbClr val="0070C0"/>
                </a:solidFill>
              </a:rPr>
              <a:t>near-duplicate</a:t>
            </a:r>
            <a:r>
              <a:rPr lang="en-US" dirty="0"/>
              <a:t> mirrored web documents.</a:t>
            </a:r>
          </a:p>
          <a:p>
            <a:pPr lvl="1"/>
            <a:r>
              <a:rPr lang="en-US" dirty="0"/>
              <a:t>Find credit card transactions that are very </a:t>
            </a:r>
            <a:r>
              <a:rPr lang="en-US" dirty="0">
                <a:solidFill>
                  <a:srgbClr val="0070C0"/>
                </a:solidFill>
              </a:rPr>
              <a:t>different</a:t>
            </a:r>
            <a:r>
              <a:rPr lang="en-US" dirty="0"/>
              <a:t> from previous transactions.</a:t>
            </a:r>
          </a:p>
          <a:p>
            <a:r>
              <a:rPr lang="en-US" dirty="0"/>
              <a:t>To solve these problems we need a definition of </a:t>
            </a:r>
            <a:r>
              <a:rPr lang="en-US" dirty="0">
                <a:solidFill>
                  <a:srgbClr val="FF0000"/>
                </a:solidFill>
              </a:rPr>
              <a:t>similarity,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distance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definition depends on the </a:t>
            </a:r>
            <a:r>
              <a:rPr lang="en-US" dirty="0">
                <a:solidFill>
                  <a:srgbClr val="0070C0"/>
                </a:solidFill>
              </a:rPr>
              <a:t>type of data </a:t>
            </a:r>
            <a:r>
              <a:rPr lang="en-US" dirty="0"/>
              <a:t>that we have</a:t>
            </a:r>
          </a:p>
        </p:txBody>
      </p:sp>
    </p:spTree>
    <p:extLst>
      <p:ext uri="{BB962C8B-B14F-4D97-AF65-F5344CB8AC3E}">
        <p14:creationId xmlns:p14="http://schemas.microsoft.com/office/powerpoint/2010/main" val="761997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FF6F-C6D3-4E43-8286-5FA8EAD27972}" type="slidenum">
              <a:rPr lang="en-US"/>
              <a:pPr/>
              <a:t>30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Edit Distance for strings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229600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edit distance  </a:t>
            </a:r>
            <a:r>
              <a:rPr lang="en-US" dirty="0"/>
              <a:t>of two strings is the number of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inserts</a:t>
            </a:r>
            <a:r>
              <a:rPr lang="en-US" dirty="0"/>
              <a:t>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deletes</a:t>
            </a:r>
            <a:r>
              <a:rPr lang="en-US" dirty="0"/>
              <a:t> of characters needed to turn one into the other. </a:t>
            </a:r>
          </a:p>
          <a:p>
            <a:r>
              <a:rPr lang="en-US" dirty="0"/>
              <a:t>Example: x = </a:t>
            </a:r>
            <a:r>
              <a:rPr lang="en-US" dirty="0" err="1">
                <a:solidFill>
                  <a:srgbClr val="0070C0"/>
                </a:solidFill>
              </a:rPr>
              <a:t>abcde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; y = </a:t>
            </a:r>
            <a:r>
              <a:rPr lang="en-US" dirty="0" err="1">
                <a:solidFill>
                  <a:srgbClr val="0070C0"/>
                </a:solidFill>
              </a:rPr>
              <a:t>bcduve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Turn </a:t>
            </a:r>
            <a:r>
              <a:rPr lang="en-US" i="1" dirty="0"/>
              <a:t>x</a:t>
            </a:r>
            <a:r>
              <a:rPr lang="en-US" dirty="0"/>
              <a:t>  into </a:t>
            </a:r>
            <a:r>
              <a:rPr lang="en-US" i="1" dirty="0"/>
              <a:t>y</a:t>
            </a:r>
            <a:r>
              <a:rPr lang="en-US" dirty="0"/>
              <a:t>  by deleting 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/>
              <a:t>, then inserting </a:t>
            </a:r>
            <a:r>
              <a:rPr lang="en-US" dirty="0">
                <a:solidFill>
                  <a:srgbClr val="0070C0"/>
                </a:solidFill>
              </a:rPr>
              <a:t>u</a:t>
            </a:r>
            <a:r>
              <a:rPr lang="en-US" dirty="0"/>
              <a:t>  and </a:t>
            </a:r>
            <a:r>
              <a:rPr lang="en-US" dirty="0">
                <a:solidFill>
                  <a:srgbClr val="0070C0"/>
                </a:solidFill>
              </a:rPr>
              <a:t>v</a:t>
            </a:r>
            <a:r>
              <a:rPr lang="en-US" dirty="0"/>
              <a:t>  after </a:t>
            </a:r>
            <a:r>
              <a:rPr lang="en-US" dirty="0">
                <a:solidFill>
                  <a:srgbClr val="0070C0"/>
                </a:solidFill>
              </a:rPr>
              <a:t>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Edit distance = 3.</a:t>
            </a:r>
          </a:p>
          <a:p>
            <a:r>
              <a:rPr lang="en-US" dirty="0"/>
              <a:t> Minimum number of operations can be computed using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dynamic programming</a:t>
            </a:r>
          </a:p>
          <a:p>
            <a:r>
              <a:rPr lang="en-US" dirty="0"/>
              <a:t>Common distance measure for comparing DNA sequences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57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9998-BB8C-4FA4-A228-70C1EA74A75D}" type="slidenum">
              <a:rPr lang="en-US"/>
              <a:pPr/>
              <a:t>31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848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Why Edit Distance Is a Distance Metric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r>
              <a:rPr lang="en-US" dirty="0"/>
              <a:t>d(</a:t>
            </a:r>
            <a:r>
              <a:rPr lang="en-US" dirty="0" err="1"/>
              <a:t>x,x</a:t>
            </a:r>
            <a:r>
              <a:rPr lang="en-US" dirty="0"/>
              <a:t>) = 0 because 0 edits suffice.</a:t>
            </a:r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d(</a:t>
            </a:r>
            <a:r>
              <a:rPr lang="en-US" dirty="0" err="1">
                <a:sym typeface="Symbol" pitchFamily="18" charset="2"/>
              </a:rPr>
              <a:t>x,y</a:t>
            </a:r>
            <a:r>
              <a:rPr lang="en-US" dirty="0">
                <a:sym typeface="Symbol" pitchFamily="18" charset="2"/>
              </a:rPr>
              <a:t>) = d(</a:t>
            </a:r>
            <a:r>
              <a:rPr lang="en-US" dirty="0" err="1">
                <a:sym typeface="Symbol" pitchFamily="18" charset="2"/>
              </a:rPr>
              <a:t>y,x</a:t>
            </a:r>
            <a:r>
              <a:rPr lang="en-US" dirty="0">
                <a:sym typeface="Symbol" pitchFamily="18" charset="2"/>
              </a:rPr>
              <a:t>) because insert/delete are inverses of each other.</a:t>
            </a:r>
          </a:p>
          <a:p>
            <a:r>
              <a:rPr lang="en-US" dirty="0">
                <a:sym typeface="Symbol" pitchFamily="18" charset="2"/>
              </a:rPr>
              <a:t>d(</a:t>
            </a:r>
            <a:r>
              <a:rPr lang="en-US" dirty="0" err="1">
                <a:sym typeface="Symbol" pitchFamily="18" charset="2"/>
              </a:rPr>
              <a:t>x,y</a:t>
            </a:r>
            <a:r>
              <a:rPr lang="en-US" dirty="0">
                <a:sym typeface="Symbol" pitchFamily="18" charset="2"/>
              </a:rPr>
              <a:t>) </a:t>
            </a:r>
            <a:r>
              <a:rPr lang="en-US" u="sng" dirty="0">
                <a:sym typeface="Symbol" pitchFamily="18" charset="2"/>
              </a:rPr>
              <a:t>&gt;</a:t>
            </a:r>
            <a:r>
              <a:rPr lang="en-US" dirty="0">
                <a:sym typeface="Symbol" pitchFamily="18" charset="2"/>
              </a:rPr>
              <a:t> 0: no notion of negative edits.</a:t>
            </a:r>
          </a:p>
          <a:p>
            <a:r>
              <a:rPr lang="en-US" dirty="0">
                <a:solidFill>
                  <a:srgbClr val="33CC33"/>
                </a:solidFill>
                <a:sym typeface="Symbol" pitchFamily="18" charset="2"/>
              </a:rPr>
              <a:t>Triangle inequality</a:t>
            </a:r>
            <a:r>
              <a:rPr lang="en-US" dirty="0">
                <a:sym typeface="Symbol" pitchFamily="18" charset="2"/>
              </a:rPr>
              <a:t>: changing</a:t>
            </a:r>
            <a:r>
              <a:rPr lang="en-US" i="1" dirty="0">
                <a:sym typeface="Symbol" pitchFamily="18" charset="2"/>
              </a:rPr>
              <a:t> x</a:t>
            </a:r>
            <a:r>
              <a:rPr lang="en-US" dirty="0">
                <a:sym typeface="Symbol" pitchFamily="18" charset="2"/>
              </a:rPr>
              <a:t>  to </a:t>
            </a:r>
            <a:r>
              <a:rPr lang="en-US" i="1" dirty="0">
                <a:sym typeface="Symbol" pitchFamily="18" charset="2"/>
              </a:rPr>
              <a:t>z</a:t>
            </a:r>
            <a:r>
              <a:rPr lang="en-US" dirty="0">
                <a:sym typeface="Symbol" pitchFamily="18" charset="2"/>
              </a:rPr>
              <a:t> and then to </a:t>
            </a:r>
            <a:r>
              <a:rPr lang="en-US" i="1" dirty="0">
                <a:sym typeface="Symbol" pitchFamily="18" charset="2"/>
              </a:rPr>
              <a:t>y</a:t>
            </a:r>
            <a:r>
              <a:rPr lang="en-US" dirty="0">
                <a:sym typeface="Symbol" pitchFamily="18" charset="2"/>
              </a:rPr>
              <a:t>  is one way to change 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  to </a:t>
            </a:r>
            <a:r>
              <a:rPr lang="en-US" i="1" dirty="0">
                <a:sym typeface="Symbol" pitchFamily="18" charset="2"/>
              </a:rPr>
              <a:t>y</a:t>
            </a:r>
            <a:r>
              <a:rPr lang="en-US" dirty="0">
                <a:sym typeface="Symbol" pitchFamily="18" charset="2"/>
              </a:rPr>
              <a:t>. The minimum is no more than that</a:t>
            </a:r>
          </a:p>
        </p:txBody>
      </p:sp>
    </p:spTree>
    <p:extLst>
      <p:ext uri="{BB962C8B-B14F-4D97-AF65-F5344CB8AC3E}">
        <p14:creationId xmlns:p14="http://schemas.microsoft.com/office/powerpoint/2010/main" val="1312890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50F1-C0C3-4D05-B569-A0059615EC90}" type="slidenum">
              <a:rPr lang="en-US"/>
              <a:pPr/>
              <a:t>32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Variant Edit Distances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267200"/>
          </a:xfrm>
        </p:spPr>
        <p:txBody>
          <a:bodyPr/>
          <a:lstStyle/>
          <a:p>
            <a:r>
              <a:rPr lang="en-US" dirty="0"/>
              <a:t>Allow insert, delete, and </a:t>
            </a:r>
            <a:r>
              <a:rPr lang="en-US" dirty="0">
                <a:solidFill>
                  <a:srgbClr val="FF0000"/>
                </a:solidFill>
              </a:rPr>
              <a:t>mutate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Change one character into another.</a:t>
            </a:r>
          </a:p>
          <a:p>
            <a:r>
              <a:rPr lang="en-US" dirty="0"/>
              <a:t>Minimum number of inserts, deletes, and mutates also forms a distance measure.</a:t>
            </a:r>
          </a:p>
          <a:p>
            <a:endParaRPr lang="en-US" dirty="0"/>
          </a:p>
          <a:p>
            <a:r>
              <a:rPr lang="en-US" dirty="0"/>
              <a:t>Same for any set of operations on strings.</a:t>
            </a:r>
          </a:p>
          <a:p>
            <a:pPr lvl="1"/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substring reversal </a:t>
            </a:r>
            <a:r>
              <a:rPr lang="en-US" dirty="0"/>
              <a:t>or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block transposition </a:t>
            </a:r>
            <a:r>
              <a:rPr lang="en-US" dirty="0"/>
              <a:t>OK for DNA sequences</a:t>
            </a:r>
          </a:p>
          <a:p>
            <a:pPr lvl="1"/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character transposition </a:t>
            </a:r>
            <a:r>
              <a:rPr lang="en-US" dirty="0"/>
              <a:t>is used for spelling</a:t>
            </a:r>
          </a:p>
        </p:txBody>
      </p:sp>
    </p:spTree>
    <p:extLst>
      <p:ext uri="{BB962C8B-B14F-4D97-AF65-F5344CB8AC3E}">
        <p14:creationId xmlns:p14="http://schemas.microsoft.com/office/powerpoint/2010/main" val="906443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Distances between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52578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We can view a document as a distribution over the words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KL-divergence (</a:t>
                </a:r>
                <a:r>
                  <a:rPr lang="en-US" dirty="0" err="1">
                    <a:solidFill>
                      <a:srgbClr val="FF0000"/>
                    </a:solidFill>
                  </a:rPr>
                  <a:t>Kullback-Leibler</a:t>
                </a:r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  <a:r>
                  <a:rPr lang="en-US" dirty="0"/>
                  <a:t> for distributions P,Q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begChr m:val="‖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𝑞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KL-divergence is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asymmetric</a:t>
                </a:r>
                <a:r>
                  <a:rPr lang="en-US" dirty="0"/>
                  <a:t>. We can make it symmetric by taking the average of both sides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begChr m:val="‖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en-US" dirty="0"/>
                        <m:t> +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begChr m:val="‖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JS-divergence (Jensen-Shannon) </a:t>
                </a:r>
              </a:p>
              <a:p>
                <a:pPr marL="0" indent="0">
                  <a:buNone/>
                </a:pPr>
                <a:r>
                  <a:rPr lang="en-US" b="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𝐽𝑆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d>
                          <m:dPr>
                            <m:begChr m:val="‖"/>
                            <m:endChr m:val="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  <m:d>
                          <m:dPr>
                            <m:begChr m:val="‖"/>
                            <m:endChr m:val="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5257800"/>
              </a:xfrm>
              <a:blipFill rotWithShape="0">
                <a:blip r:embed="rId2"/>
                <a:stretch>
                  <a:fillRect l="-222" t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7696435"/>
              </p:ext>
            </p:extLst>
          </p:nvPr>
        </p:nvGraphicFramePr>
        <p:xfrm>
          <a:off x="1066800" y="1981200"/>
          <a:ext cx="73914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banana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carrot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D1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553200" y="5943600"/>
            <a:ext cx="221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distribution</a:t>
            </a:r>
          </a:p>
        </p:txBody>
      </p:sp>
    </p:spTree>
    <p:extLst>
      <p:ext uri="{BB962C8B-B14F-4D97-AF65-F5344CB8AC3E}">
        <p14:creationId xmlns:p14="http://schemas.microsoft.com/office/powerpoint/2010/main" val="448580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similarity important?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saw many definitions of similarity and distance</a:t>
            </a:r>
          </a:p>
          <a:p>
            <a:r>
              <a:rPr lang="en-US" dirty="0"/>
              <a:t>How do we make use of similarity in practice?</a:t>
            </a:r>
          </a:p>
          <a:p>
            <a:r>
              <a:rPr lang="en-US" dirty="0"/>
              <a:t>What issues do we have to deal with?</a:t>
            </a:r>
          </a:p>
        </p:txBody>
      </p:sp>
    </p:spTree>
    <p:extLst>
      <p:ext uri="{BB962C8B-B14F-4D97-AF65-F5344CB8AC3E}">
        <p14:creationId xmlns:p14="http://schemas.microsoft.com/office/powerpoint/2010/main" val="2263484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&amp; 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Chapter 2 from the book “</a:t>
            </a:r>
            <a:r>
              <a:rPr lang="en-US" sz="2000" u="sng" dirty="0">
                <a:hlinkClick r:id="rId2"/>
              </a:rPr>
              <a:t>Introduction to Data Mining</a:t>
            </a:r>
            <a:r>
              <a:rPr lang="en-US" sz="2000" dirty="0"/>
              <a:t>” by Tan Steinbach Kumar.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78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Numerical measure of how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alike</a:t>
            </a:r>
            <a:r>
              <a:rPr lang="en-US" dirty="0"/>
              <a:t> two data objects are.</a:t>
            </a:r>
          </a:p>
          <a:p>
            <a:pPr lvl="1"/>
            <a:r>
              <a:rPr lang="en-US" dirty="0"/>
              <a:t>A function that maps pairs of objects to real values</a:t>
            </a:r>
          </a:p>
          <a:p>
            <a:pPr lvl="1"/>
            <a:r>
              <a:rPr lang="en-US" dirty="0"/>
              <a:t>Higher when objects are more alike.</a:t>
            </a:r>
          </a:p>
          <a:p>
            <a:r>
              <a:rPr lang="en-US" dirty="0"/>
              <a:t>Often falls in the range [0,1], sometimes in [-1,1]</a:t>
            </a:r>
          </a:p>
          <a:p>
            <a:pPr lvl="1"/>
            <a:endParaRPr lang="en-US" dirty="0"/>
          </a:p>
          <a:p>
            <a:r>
              <a:rPr lang="en-US" dirty="0"/>
              <a:t>Desirable properties for similarity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s(p, q) = 1 (or maximum similarity) only if p = q. 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Identity</a:t>
            </a:r>
            <a:r>
              <a:rPr lang="en-US" dirty="0"/>
              <a:t>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s(p, q) = s(q, p)   for all p and q.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Symmetry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5719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between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documents</a:t>
            </a:r>
          </a:p>
          <a:p>
            <a:pPr marL="1051560" lvl="4" indent="0">
              <a:buNone/>
            </a:pPr>
            <a:r>
              <a:rPr lang="en-US" sz="2000" dirty="0"/>
              <a:t>      A		             B		   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ones are more similar?</a:t>
            </a:r>
          </a:p>
          <a:p>
            <a:endParaRPr lang="en-US" dirty="0"/>
          </a:p>
          <a:p>
            <a:r>
              <a:rPr lang="en-US" dirty="0"/>
              <a:t>How would you quantify their similarity?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71600" y="2514600"/>
            <a:ext cx="5562600" cy="1015663"/>
            <a:chOff x="1371600" y="2388325"/>
            <a:chExt cx="5562600" cy="1015663"/>
          </a:xfrm>
        </p:grpSpPr>
        <p:sp>
          <p:nvSpPr>
            <p:cNvPr id="4" name="TextBox 3"/>
            <p:cNvSpPr txBox="1"/>
            <p:nvPr/>
          </p:nvSpPr>
          <p:spPr>
            <a:xfrm>
              <a:off x="1371600" y="2388325"/>
              <a:ext cx="1295400" cy="101566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apple releases new </a:t>
              </a:r>
              <a:r>
                <a:rPr lang="en-US" sz="2000" dirty="0" err="1"/>
                <a:t>ipod</a:t>
              </a:r>
              <a:endParaRPr lang="en-US" sz="2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581400" y="2388325"/>
              <a:ext cx="1295400" cy="101566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apple releases new </a:t>
              </a:r>
              <a:r>
                <a:rPr lang="en-US" sz="2000" dirty="0" err="1"/>
                <a:t>ipad</a:t>
              </a:r>
              <a:endParaRPr lang="en-US" sz="2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15000" y="2388325"/>
              <a:ext cx="1219200" cy="1015663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new apple pie recipe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049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Similarity: Intersection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Number of words in common</a:t>
            </a:r>
          </a:p>
          <a:p>
            <a:pPr marL="0" indent="0">
              <a:buNone/>
            </a:pPr>
            <a:r>
              <a:rPr lang="en-US" sz="2000" dirty="0"/>
              <a:t>                    </a:t>
            </a:r>
            <a:r>
              <a:rPr lang="en-US" sz="2000" dirty="0">
                <a:solidFill>
                  <a:srgbClr val="C00000"/>
                </a:solidFill>
              </a:rPr>
              <a:t>D1</a:t>
            </a:r>
            <a:r>
              <a:rPr lang="en-US" sz="2000" dirty="0"/>
              <a:t>		     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D2</a:t>
            </a:r>
            <a:r>
              <a:rPr lang="en-US" sz="2000" dirty="0"/>
              <a:t>                         </a:t>
            </a:r>
            <a:r>
              <a:rPr lang="en-US" sz="2000" dirty="0">
                <a:solidFill>
                  <a:srgbClr val="0070C0"/>
                </a:solidFill>
              </a:rPr>
              <a:t>D3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D2</a:t>
            </a:r>
            <a:r>
              <a:rPr lang="en-US" dirty="0"/>
              <a:t>,</a:t>
            </a:r>
            <a:r>
              <a:rPr lang="en-US" dirty="0">
                <a:solidFill>
                  <a:srgbClr val="C00000"/>
                </a:solidFill>
              </a:rPr>
              <a:t>D1</a:t>
            </a:r>
            <a:r>
              <a:rPr lang="en-US" dirty="0"/>
              <a:t>)=3</a:t>
            </a:r>
          </a:p>
          <a:p>
            <a:r>
              <a:rPr lang="en-US" dirty="0"/>
              <a:t>Sim(</a:t>
            </a:r>
            <a:r>
              <a:rPr lang="en-US" dirty="0">
                <a:solidFill>
                  <a:srgbClr val="C00000"/>
                </a:solidFill>
              </a:rPr>
              <a:t>D1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D3</a:t>
            </a:r>
            <a:r>
              <a:rPr lang="en-US" dirty="0"/>
              <a:t>)=Sim(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D2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D3</a:t>
            </a:r>
            <a:r>
              <a:rPr lang="en-US" dirty="0"/>
              <a:t>)=2</a:t>
            </a:r>
          </a:p>
          <a:p>
            <a:r>
              <a:rPr lang="en-US" dirty="0"/>
              <a:t>What about this document?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                                                    D4</a:t>
            </a:r>
          </a:p>
          <a:p>
            <a:endParaRPr lang="en-US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dirty="0"/>
              <a:t>Sim(</a:t>
            </a:r>
            <a:r>
              <a:rPr lang="en-US" dirty="0">
                <a:solidFill>
                  <a:srgbClr val="C00000"/>
                </a:solidFill>
              </a:rPr>
              <a:t>D1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D4</a:t>
            </a:r>
            <a:r>
              <a:rPr lang="en-US" dirty="0"/>
              <a:t>)=Sim(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D2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D4</a:t>
            </a:r>
            <a:r>
              <a:rPr lang="en-US" dirty="0"/>
              <a:t>)=3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71600" y="2438400"/>
            <a:ext cx="5562600" cy="1015663"/>
            <a:chOff x="1371600" y="2388325"/>
            <a:chExt cx="5562600" cy="1015663"/>
          </a:xfrm>
        </p:grpSpPr>
        <p:sp>
          <p:nvSpPr>
            <p:cNvPr id="4" name="TextBox 3"/>
            <p:cNvSpPr txBox="1"/>
            <p:nvPr/>
          </p:nvSpPr>
          <p:spPr>
            <a:xfrm>
              <a:off x="1371600" y="2388325"/>
              <a:ext cx="1295400" cy="101566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apple releases new </a:t>
              </a:r>
              <a:r>
                <a:rPr lang="en-US" sz="2000" dirty="0" err="1"/>
                <a:t>ipod</a:t>
              </a:r>
              <a:endParaRPr lang="en-US" sz="2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581400" y="2388325"/>
              <a:ext cx="1295400" cy="101566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apple releases new </a:t>
              </a:r>
              <a:r>
                <a:rPr lang="en-US" sz="2000" dirty="0" err="1"/>
                <a:t>ipad</a:t>
              </a:r>
              <a:endParaRPr lang="en-US" sz="2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15000" y="2388325"/>
              <a:ext cx="1219200" cy="1015663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new apple pie recipe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514600" y="5311914"/>
            <a:ext cx="3352800" cy="707886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Vefa</a:t>
            </a:r>
            <a:r>
              <a:rPr lang="en-US" sz="2000" dirty="0"/>
              <a:t> releases new book with apple pie recipes </a:t>
            </a:r>
          </a:p>
        </p:txBody>
      </p:sp>
    </p:spTree>
    <p:extLst>
      <p:ext uri="{BB962C8B-B14F-4D97-AF65-F5344CB8AC3E}">
        <p14:creationId xmlns:p14="http://schemas.microsoft.com/office/powerpoint/2010/main" val="348570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4BD3-4510-418C-8AF9-A60F99FB8858}" type="slidenum">
              <a:rPr lang="en-US"/>
              <a:pPr/>
              <a:t>7</a:t>
            </a:fld>
            <a:endParaRPr 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Jaccard</a:t>
            </a:r>
            <a:r>
              <a:rPr lang="en-US" dirty="0">
                <a:solidFill>
                  <a:schemeClr val="tx1"/>
                </a:solidFill>
              </a:rPr>
              <a:t> Similarity</a:t>
            </a:r>
            <a:endParaRPr lang="en-US" dirty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The </a:t>
            </a:r>
            <a:r>
              <a:rPr lang="en-US" sz="3400" dirty="0" err="1">
                <a:solidFill>
                  <a:srgbClr val="FF0000"/>
                </a:solidFill>
              </a:rPr>
              <a:t>Jaccard</a:t>
            </a:r>
            <a:r>
              <a:rPr lang="en-US" sz="3400" dirty="0">
                <a:solidFill>
                  <a:srgbClr val="FF0000"/>
                </a:solidFill>
              </a:rPr>
              <a:t> similarity (</a:t>
            </a:r>
            <a:r>
              <a:rPr lang="en-US" sz="3400" dirty="0" err="1">
                <a:solidFill>
                  <a:srgbClr val="0070C0"/>
                </a:solidFill>
              </a:rPr>
              <a:t>Jaccard</a:t>
            </a:r>
            <a:r>
              <a:rPr lang="en-US" sz="3400" dirty="0">
                <a:solidFill>
                  <a:srgbClr val="0070C0"/>
                </a:solidFill>
              </a:rPr>
              <a:t> coefficient</a:t>
            </a:r>
            <a:r>
              <a:rPr lang="en-US" sz="3400" dirty="0">
                <a:solidFill>
                  <a:srgbClr val="FF0000"/>
                </a:solidFill>
              </a:rPr>
              <a:t>) </a:t>
            </a:r>
            <a:r>
              <a:rPr lang="en-US" sz="3400" dirty="0"/>
              <a:t>of two sets </a:t>
            </a:r>
            <a:r>
              <a:rPr lang="en-US" sz="3400" dirty="0">
                <a:solidFill>
                  <a:srgbClr val="00B050"/>
                </a:solidFill>
              </a:rPr>
              <a:t>S</a:t>
            </a:r>
            <a:r>
              <a:rPr lang="en-US" sz="3400" baseline="-25000" dirty="0">
                <a:solidFill>
                  <a:srgbClr val="00B050"/>
                </a:solidFill>
              </a:rPr>
              <a:t>1</a:t>
            </a:r>
            <a:r>
              <a:rPr lang="en-US" sz="3400" dirty="0">
                <a:solidFill>
                  <a:srgbClr val="00B050"/>
                </a:solidFill>
              </a:rPr>
              <a:t>, S</a:t>
            </a:r>
            <a:r>
              <a:rPr lang="en-US" sz="3400" baseline="-25000" dirty="0">
                <a:solidFill>
                  <a:srgbClr val="00B050"/>
                </a:solidFill>
              </a:rPr>
              <a:t>2</a:t>
            </a:r>
            <a:r>
              <a:rPr lang="en-US" sz="3400" dirty="0">
                <a:solidFill>
                  <a:srgbClr val="00B050"/>
                </a:solidFill>
              </a:rPr>
              <a:t> </a:t>
            </a:r>
            <a:r>
              <a:rPr lang="en-US" sz="3400" dirty="0"/>
              <a:t>is the size of their </a:t>
            </a:r>
            <a:r>
              <a:rPr lang="en-US" sz="3400" dirty="0">
                <a:solidFill>
                  <a:srgbClr val="00B0F0"/>
                </a:solidFill>
              </a:rPr>
              <a:t>intersection </a:t>
            </a:r>
            <a:r>
              <a:rPr lang="en-US" sz="3400" dirty="0"/>
              <a:t>divided by the size of their </a:t>
            </a:r>
            <a:r>
              <a:rPr lang="en-US" sz="3400" dirty="0">
                <a:solidFill>
                  <a:schemeClr val="accent6">
                    <a:lumMod val="75000"/>
                  </a:schemeClr>
                </a:solidFill>
              </a:rPr>
              <a:t>union</a:t>
            </a:r>
            <a:r>
              <a:rPr lang="en-US" sz="3400" dirty="0"/>
              <a:t>.</a:t>
            </a:r>
          </a:p>
          <a:p>
            <a:pPr lvl="1"/>
            <a:r>
              <a:rPr lang="en-US" sz="3200" dirty="0" err="1">
                <a:solidFill>
                  <a:srgbClr val="FF0000"/>
                </a:solidFill>
              </a:rPr>
              <a:t>JSim</a:t>
            </a:r>
            <a:r>
              <a:rPr lang="en-US" sz="3200" i="1" dirty="0"/>
              <a:t> </a:t>
            </a:r>
            <a:r>
              <a:rPr lang="en-US" sz="3200" dirty="0"/>
              <a:t>(S</a:t>
            </a:r>
            <a:r>
              <a:rPr lang="en-US" sz="3200" baseline="-25000" dirty="0"/>
              <a:t>1</a:t>
            </a:r>
            <a:r>
              <a:rPr lang="en-US" sz="3200" dirty="0"/>
              <a:t>, S</a:t>
            </a:r>
            <a:r>
              <a:rPr lang="en-US" sz="3200" baseline="-25000" dirty="0"/>
              <a:t>2</a:t>
            </a:r>
            <a:r>
              <a:rPr lang="en-US" sz="3200" dirty="0"/>
              <a:t>) = </a:t>
            </a:r>
            <a:r>
              <a:rPr lang="en-US" sz="3200" dirty="0">
                <a:solidFill>
                  <a:srgbClr val="00B0F0"/>
                </a:solidFill>
              </a:rPr>
              <a:t>|S</a:t>
            </a:r>
            <a:r>
              <a:rPr lang="en-US" sz="3200" baseline="-25000" dirty="0">
                <a:solidFill>
                  <a:srgbClr val="00B0F0"/>
                </a:solidFill>
              </a:rPr>
              <a:t>1</a:t>
            </a:r>
            <a:r>
              <a:rPr lang="en-US" sz="3200" dirty="0">
                <a:solidFill>
                  <a:srgbClr val="00B0F0"/>
                </a:solidFill>
                <a:sym typeface="Symbol" pitchFamily="18" charset="2"/>
              </a:rPr>
              <a:t>S</a:t>
            </a:r>
            <a:r>
              <a:rPr lang="en-US" sz="3200" baseline="-25000" dirty="0">
                <a:solidFill>
                  <a:srgbClr val="00B0F0"/>
                </a:solidFill>
                <a:sym typeface="Symbol" pitchFamily="18" charset="2"/>
              </a:rPr>
              <a:t>2</a:t>
            </a:r>
            <a:r>
              <a:rPr lang="en-US" sz="3200" dirty="0">
                <a:solidFill>
                  <a:srgbClr val="00B0F0"/>
                </a:solidFill>
                <a:sym typeface="Symbol" pitchFamily="18" charset="2"/>
              </a:rPr>
              <a:t>| </a:t>
            </a:r>
            <a:r>
              <a:rPr lang="en-US" sz="3200" dirty="0">
                <a:sym typeface="Symbol" pitchFamily="18" charset="2"/>
              </a:rPr>
              <a:t>/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|S</a:t>
            </a:r>
            <a:r>
              <a:rPr lang="en-US" sz="3200" baseline="-250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1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S</a:t>
            </a:r>
            <a:r>
              <a:rPr lang="en-US" sz="3200" baseline="-250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2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|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lvl="1"/>
            <a:endParaRPr lang="en-US" sz="3200" dirty="0">
              <a:solidFill>
                <a:srgbClr val="00B050"/>
              </a:solidFill>
            </a:endParaRPr>
          </a:p>
          <a:p>
            <a:pPr lvl="1"/>
            <a:endParaRPr lang="en-US" sz="3200" dirty="0">
              <a:solidFill>
                <a:srgbClr val="00B050"/>
              </a:solidFill>
            </a:endParaRPr>
          </a:p>
          <a:p>
            <a:pPr lvl="1"/>
            <a:endParaRPr lang="en-US" sz="3200" dirty="0">
              <a:solidFill>
                <a:srgbClr val="00B050"/>
              </a:solidFill>
            </a:endParaRPr>
          </a:p>
          <a:p>
            <a:pPr lvl="1"/>
            <a:endParaRPr lang="en-US" sz="3200" dirty="0">
              <a:solidFill>
                <a:srgbClr val="00B050"/>
              </a:solidFill>
            </a:endParaRPr>
          </a:p>
          <a:p>
            <a:pPr lvl="1"/>
            <a:endParaRPr lang="en-US" sz="3200" dirty="0">
              <a:solidFill>
                <a:srgbClr val="00B050"/>
              </a:solidFill>
            </a:endParaRPr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Extreme behavior:</a:t>
            </a:r>
          </a:p>
          <a:p>
            <a:pPr lvl="2"/>
            <a:r>
              <a:rPr lang="en-US" sz="2800" dirty="0" err="1"/>
              <a:t>Jsim</a:t>
            </a:r>
            <a:r>
              <a:rPr lang="en-US" sz="2800" dirty="0"/>
              <a:t>(X,Y) = 1, </a:t>
            </a:r>
            <a:r>
              <a:rPr lang="en-US" sz="2800" dirty="0" err="1"/>
              <a:t>iff</a:t>
            </a:r>
            <a:r>
              <a:rPr lang="en-US" sz="2800" dirty="0"/>
              <a:t> X = Y</a:t>
            </a:r>
          </a:p>
          <a:p>
            <a:pPr lvl="2"/>
            <a:r>
              <a:rPr lang="en-US" sz="2800" dirty="0" err="1"/>
              <a:t>Jsim</a:t>
            </a:r>
            <a:r>
              <a:rPr lang="en-US" sz="2800" dirty="0"/>
              <a:t>(X,Y) = 0 </a:t>
            </a:r>
            <a:r>
              <a:rPr lang="en-US" sz="2800" dirty="0" err="1"/>
              <a:t>iff</a:t>
            </a:r>
            <a:r>
              <a:rPr lang="en-US" sz="2800" dirty="0"/>
              <a:t> X,Y have no elements in common</a:t>
            </a:r>
          </a:p>
          <a:p>
            <a:pPr lvl="1"/>
            <a:r>
              <a:rPr lang="en-US" sz="3200" dirty="0" err="1"/>
              <a:t>JSim</a:t>
            </a:r>
            <a:r>
              <a:rPr lang="en-US" sz="3200" dirty="0"/>
              <a:t> is symmetric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731407" y="3048000"/>
            <a:ext cx="1981200" cy="1905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045607" y="3048000"/>
            <a:ext cx="1981200" cy="1905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2426607" y="3505200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426607" y="4343400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036207" y="3810000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645807" y="4114800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3493407" y="3505200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4255407" y="3886200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4255407" y="4572000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4179207" y="3429000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289550" y="3381374"/>
            <a:ext cx="24828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3 in intersection.</a:t>
            </a:r>
          </a:p>
          <a:p>
            <a:r>
              <a:rPr lang="en-US" dirty="0"/>
              <a:t>8 in union.</a:t>
            </a:r>
          </a:p>
          <a:p>
            <a:r>
              <a:rPr lang="en-US" dirty="0" err="1"/>
              <a:t>Jaccard</a:t>
            </a:r>
            <a:r>
              <a:rPr lang="en-US" dirty="0"/>
              <a:t> similarity</a:t>
            </a:r>
          </a:p>
          <a:p>
            <a:r>
              <a:rPr lang="en-US" dirty="0"/>
              <a:t>   = 3/8</a:t>
            </a:r>
          </a:p>
        </p:txBody>
      </p:sp>
    </p:spTree>
    <p:extLst>
      <p:ext uri="{BB962C8B-B14F-4D97-AF65-F5344CB8AC3E}">
        <p14:creationId xmlns:p14="http://schemas.microsoft.com/office/powerpoint/2010/main" val="3466156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Jaccard</a:t>
            </a:r>
            <a:r>
              <a:rPr lang="en-US" dirty="0"/>
              <a:t> Similarity between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distance for the documents</a:t>
            </a:r>
          </a:p>
          <a:p>
            <a:r>
              <a:rPr lang="en-US" dirty="0"/>
              <a:t>         </a:t>
            </a:r>
            <a:r>
              <a:rPr lang="en-US" sz="2000" dirty="0">
                <a:solidFill>
                  <a:srgbClr val="FF0000"/>
                </a:solidFill>
              </a:rPr>
              <a:t>D1</a:t>
            </a:r>
            <a:r>
              <a:rPr lang="en-US" sz="2000" dirty="0"/>
              <a:t>		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D2 </a:t>
            </a:r>
            <a:r>
              <a:rPr lang="en-US" sz="2000" dirty="0"/>
              <a:t>                 </a:t>
            </a:r>
            <a:r>
              <a:rPr lang="en-US" sz="2000" dirty="0">
                <a:solidFill>
                  <a:srgbClr val="0070C0"/>
                </a:solidFill>
              </a:rPr>
              <a:t>D3</a:t>
            </a:r>
            <a:r>
              <a:rPr lang="en-US" sz="2000" dirty="0"/>
              <a:t>                       </a:t>
            </a:r>
            <a:r>
              <a:rPr lang="en-US" sz="2000" dirty="0">
                <a:solidFill>
                  <a:srgbClr val="00B050"/>
                </a:solidFill>
              </a:rPr>
              <a:t>D4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JSim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D2</a:t>
            </a:r>
            <a:r>
              <a:rPr lang="en-US" dirty="0"/>
              <a:t>,</a:t>
            </a:r>
            <a:r>
              <a:rPr lang="en-US" dirty="0">
                <a:solidFill>
                  <a:srgbClr val="C00000"/>
                </a:solidFill>
              </a:rPr>
              <a:t>D1</a:t>
            </a:r>
            <a:r>
              <a:rPr lang="en-US" dirty="0"/>
              <a:t>) = 3/5 </a:t>
            </a:r>
          </a:p>
          <a:p>
            <a:r>
              <a:rPr lang="en-US" dirty="0" err="1"/>
              <a:t>JSim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D1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D3</a:t>
            </a:r>
            <a:r>
              <a:rPr lang="en-US" dirty="0"/>
              <a:t>) = </a:t>
            </a:r>
            <a:r>
              <a:rPr lang="en-US" dirty="0" err="1"/>
              <a:t>JSim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D2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D3</a:t>
            </a:r>
            <a:r>
              <a:rPr lang="en-US" dirty="0"/>
              <a:t>)  = 2/6</a:t>
            </a:r>
          </a:p>
          <a:p>
            <a:r>
              <a:rPr lang="en-US" dirty="0" err="1"/>
              <a:t>JSim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D1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D4</a:t>
            </a:r>
            <a:r>
              <a:rPr lang="en-US" dirty="0"/>
              <a:t>) = </a:t>
            </a:r>
            <a:r>
              <a:rPr lang="en-US" dirty="0" err="1"/>
              <a:t>JSim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D2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D4</a:t>
            </a:r>
            <a:r>
              <a:rPr lang="en-US" dirty="0"/>
              <a:t>)  = 3/9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66800" y="2644913"/>
            <a:ext cx="6858000" cy="1317487"/>
            <a:chOff x="1066800" y="2386145"/>
            <a:chExt cx="6858000" cy="1317487"/>
          </a:xfrm>
        </p:grpSpPr>
        <p:sp>
          <p:nvSpPr>
            <p:cNvPr id="4" name="TextBox 3"/>
            <p:cNvSpPr txBox="1"/>
            <p:nvPr/>
          </p:nvSpPr>
          <p:spPr>
            <a:xfrm>
              <a:off x="1066800" y="2386145"/>
              <a:ext cx="1295400" cy="101566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apple releases new </a:t>
              </a:r>
              <a:r>
                <a:rPr lang="en-US" sz="2000" dirty="0" err="1"/>
                <a:t>ipod</a:t>
              </a:r>
              <a:endParaRPr lang="en-US" sz="2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30286" y="2386146"/>
              <a:ext cx="1295400" cy="101566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apple releases new </a:t>
              </a:r>
              <a:r>
                <a:rPr lang="en-US" sz="2000" dirty="0" err="1"/>
                <a:t>ipad</a:t>
              </a:r>
              <a:endParaRPr lang="en-US" sz="2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95800" y="2388324"/>
              <a:ext cx="1219200" cy="1015663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new apple pie recipe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96000" y="2386146"/>
              <a:ext cx="1828800" cy="1317486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Vefa</a:t>
              </a:r>
              <a:r>
                <a:rPr lang="en-US" sz="2000" dirty="0"/>
                <a:t> releases new book with apple pie recipes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4311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between vectors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1180406"/>
              </p:ext>
            </p:extLst>
          </p:nvPr>
        </p:nvGraphicFramePr>
        <p:xfrm>
          <a:off x="593736" y="2362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36134" y="1762035"/>
            <a:ext cx="7944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Documents (and sets in general) can also be represented as </a:t>
            </a:r>
            <a:r>
              <a:rPr lang="en-US" sz="2000" dirty="0">
                <a:solidFill>
                  <a:srgbClr val="0070C0"/>
                </a:solidFill>
              </a:rPr>
              <a:t>vectors.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508" y="4355369"/>
            <a:ext cx="83368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How do we measure the similarity of two vectors?</a:t>
            </a:r>
          </a:p>
          <a:p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We could view them as sets of words. </a:t>
            </a:r>
            <a:r>
              <a:rPr lang="en-US" sz="2000" dirty="0" err="1"/>
              <a:t>Jaccard</a:t>
            </a:r>
            <a:r>
              <a:rPr lang="en-US" sz="2000" dirty="0"/>
              <a:t> Similarity will show that D4 is different form the rest.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But all pairs of the other three documents are equally similar.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119" y="6073745"/>
            <a:ext cx="7247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want to capture how well the two vectors are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aligned.</a:t>
            </a:r>
          </a:p>
        </p:txBody>
      </p:sp>
    </p:spTree>
    <p:extLst>
      <p:ext uri="{BB962C8B-B14F-4D97-AF65-F5344CB8AC3E}">
        <p14:creationId xmlns:p14="http://schemas.microsoft.com/office/powerpoint/2010/main" val="237435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8354</TotalTime>
  <Words>2168</Words>
  <Application>Microsoft Macintosh PowerPoint</Application>
  <PresentationFormat>On-screen Show (4:3)</PresentationFormat>
  <Paragraphs>465</Paragraphs>
  <Slides>35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Cambria Math</vt:lpstr>
      <vt:lpstr>Monotype Sorts</vt:lpstr>
      <vt:lpstr>Symbol</vt:lpstr>
      <vt:lpstr>Times New Roman</vt:lpstr>
      <vt:lpstr>Clarity</vt:lpstr>
      <vt:lpstr>DATA MINING LECTURE</vt:lpstr>
      <vt:lpstr>Outline</vt:lpstr>
      <vt:lpstr>Similarity and Distance</vt:lpstr>
      <vt:lpstr>Similarity</vt:lpstr>
      <vt:lpstr>Similarity between sets</vt:lpstr>
      <vt:lpstr>Similarity: Intersection</vt:lpstr>
      <vt:lpstr>Jaccard Similarity</vt:lpstr>
      <vt:lpstr>Jaccard Similarity between sets</vt:lpstr>
      <vt:lpstr>Similarity between vectors</vt:lpstr>
      <vt:lpstr>Example</vt:lpstr>
      <vt:lpstr>Example</vt:lpstr>
      <vt:lpstr>Cosine Similarity</vt:lpstr>
      <vt:lpstr>Cosine Similarity - math</vt:lpstr>
      <vt:lpstr>Example</vt:lpstr>
      <vt:lpstr>Correlation Coefficient</vt:lpstr>
      <vt:lpstr>Correlation Coefficient</vt:lpstr>
      <vt:lpstr>Distance</vt:lpstr>
      <vt:lpstr>Distance Metric</vt:lpstr>
      <vt:lpstr>Triangle Inequality</vt:lpstr>
      <vt:lpstr>Example</vt:lpstr>
      <vt:lpstr>Distances for real vectors</vt:lpstr>
      <vt:lpstr>Example of Distances</vt:lpstr>
      <vt:lpstr>Example</vt:lpstr>
      <vt:lpstr>Lp distances for sets </vt:lpstr>
      <vt:lpstr>Similarities into distances</vt:lpstr>
      <vt:lpstr>Why Jaccard Distance Is a Distance Metric</vt:lpstr>
      <vt:lpstr>Hamming Distance</vt:lpstr>
      <vt:lpstr>Why Hamming Distance Is a Distance Metric</vt:lpstr>
      <vt:lpstr>Distance between strings</vt:lpstr>
      <vt:lpstr>Edit Distance for strings</vt:lpstr>
      <vt:lpstr>Why Edit Distance Is a Distance Metric</vt:lpstr>
      <vt:lpstr>Variant Edit Distances</vt:lpstr>
      <vt:lpstr>Distances between distributions</vt:lpstr>
      <vt:lpstr>Why is similarity important? </vt:lpstr>
      <vt:lpstr>Reference &amp; Resource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tsap</dc:creator>
  <cp:lastModifiedBy>Microsoft Office User</cp:lastModifiedBy>
  <cp:revision>305</cp:revision>
  <dcterms:created xsi:type="dcterms:W3CDTF">2011-10-17T19:46:53Z</dcterms:created>
  <dcterms:modified xsi:type="dcterms:W3CDTF">2019-05-29T20:30:13Z</dcterms:modified>
</cp:coreProperties>
</file>