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sldIdLst>
    <p:sldId id="264" r:id="rId2"/>
    <p:sldId id="278" r:id="rId3"/>
    <p:sldId id="265" r:id="rId4"/>
    <p:sldId id="263" r:id="rId5"/>
    <p:sldId id="267" r:id="rId6"/>
    <p:sldId id="307" r:id="rId7"/>
    <p:sldId id="266" r:id="rId8"/>
    <p:sldId id="269" r:id="rId9"/>
    <p:sldId id="270" r:id="rId10"/>
    <p:sldId id="268" r:id="rId11"/>
    <p:sldId id="271" r:id="rId12"/>
    <p:sldId id="308" r:id="rId13"/>
    <p:sldId id="309" r:id="rId14"/>
    <p:sldId id="273" r:id="rId15"/>
    <p:sldId id="277" r:id="rId16"/>
    <p:sldId id="279" r:id="rId17"/>
    <p:sldId id="276" r:id="rId18"/>
    <p:sldId id="262" r:id="rId19"/>
    <p:sldId id="302" r:id="rId20"/>
    <p:sldId id="280" r:id="rId21"/>
    <p:sldId id="284" r:id="rId22"/>
    <p:sldId id="301" r:id="rId23"/>
    <p:sldId id="281" r:id="rId24"/>
    <p:sldId id="285" r:id="rId25"/>
    <p:sldId id="286" r:id="rId26"/>
    <p:sldId id="287" r:id="rId27"/>
    <p:sldId id="288" r:id="rId28"/>
    <p:sldId id="289" r:id="rId29"/>
    <p:sldId id="290" r:id="rId30"/>
    <p:sldId id="292" r:id="rId31"/>
    <p:sldId id="293" r:id="rId32"/>
    <p:sldId id="294" r:id="rId33"/>
    <p:sldId id="299" r:id="rId34"/>
    <p:sldId id="295" r:id="rId35"/>
    <p:sldId id="297" r:id="rId36"/>
    <p:sldId id="305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8" r:id="rId45"/>
    <p:sldId id="319" r:id="rId46"/>
    <p:sldId id="320" r:id="rId47"/>
    <p:sldId id="317" r:id="rId48"/>
    <p:sldId id="321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1D14-9731-436B-9452-1EDCD72B1528}" type="datetimeFigureOut">
              <a:rPr lang="it-IT" smtClean="0"/>
              <a:t>28/02/2023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0E82-45D8-419C-AF23-7D97BE6E58F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774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1D14-9731-436B-9452-1EDCD72B1528}" type="datetimeFigureOut">
              <a:rPr lang="it-IT" smtClean="0"/>
              <a:t>28/02/2023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0E82-45D8-419C-AF23-7D97BE6E58F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089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1D14-9731-436B-9452-1EDCD72B1528}" type="datetimeFigureOut">
              <a:rPr lang="it-IT" smtClean="0"/>
              <a:t>28/02/2023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0E82-45D8-419C-AF23-7D97BE6E58F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9531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1D14-9731-436B-9452-1EDCD72B1528}" type="datetimeFigureOut">
              <a:rPr lang="it-IT" smtClean="0"/>
              <a:t>28/02/2023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0E82-45D8-419C-AF23-7D97BE6E58F4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6103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1D14-9731-436B-9452-1EDCD72B1528}" type="datetimeFigureOut">
              <a:rPr lang="it-IT" smtClean="0"/>
              <a:t>28/02/2023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0E82-45D8-419C-AF23-7D97BE6E58F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367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1D14-9731-436B-9452-1EDCD72B1528}" type="datetimeFigureOut">
              <a:rPr lang="it-IT" smtClean="0"/>
              <a:t>28/02/2023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0E82-45D8-419C-AF23-7D97BE6E58F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8181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1D14-9731-436B-9452-1EDCD72B1528}" type="datetimeFigureOut">
              <a:rPr lang="it-IT" smtClean="0"/>
              <a:t>28/02/2023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0E82-45D8-419C-AF23-7D97BE6E58F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32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1D14-9731-436B-9452-1EDCD72B1528}" type="datetimeFigureOut">
              <a:rPr lang="it-IT" smtClean="0"/>
              <a:t>28/02/2023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0E82-45D8-419C-AF23-7D97BE6E58F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1527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1D14-9731-436B-9452-1EDCD72B1528}" type="datetimeFigureOut">
              <a:rPr lang="it-IT" smtClean="0"/>
              <a:t>28/02/2023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0E82-45D8-419C-AF23-7D97BE6E58F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263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1D14-9731-436B-9452-1EDCD72B1528}" type="datetimeFigureOut">
              <a:rPr lang="it-IT" smtClean="0"/>
              <a:t>28/02/2023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0E82-45D8-419C-AF23-7D97BE6E58F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637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1D14-9731-436B-9452-1EDCD72B1528}" type="datetimeFigureOut">
              <a:rPr lang="it-IT" smtClean="0"/>
              <a:t>28/02/2023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0E82-45D8-419C-AF23-7D97BE6E58F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415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1D14-9731-436B-9452-1EDCD72B1528}" type="datetimeFigureOut">
              <a:rPr lang="it-IT" smtClean="0"/>
              <a:t>28/02/2023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0E82-45D8-419C-AF23-7D97BE6E58F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55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1D14-9731-436B-9452-1EDCD72B1528}" type="datetimeFigureOut">
              <a:rPr lang="it-IT" smtClean="0"/>
              <a:t>28/02/2023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0E82-45D8-419C-AF23-7D97BE6E58F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343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1D14-9731-436B-9452-1EDCD72B1528}" type="datetimeFigureOut">
              <a:rPr lang="it-IT" smtClean="0"/>
              <a:t>28/02/2023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0E82-45D8-419C-AF23-7D97BE6E58F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319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1D14-9731-436B-9452-1EDCD72B1528}" type="datetimeFigureOut">
              <a:rPr lang="it-IT" smtClean="0"/>
              <a:t>28/02/2023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0E82-45D8-419C-AF23-7D97BE6E58F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754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1D14-9731-436B-9452-1EDCD72B1528}" type="datetimeFigureOut">
              <a:rPr lang="it-IT" smtClean="0"/>
              <a:t>28/02/2023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0E82-45D8-419C-AF23-7D97BE6E58F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855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1D14-9731-436B-9452-1EDCD72B1528}" type="datetimeFigureOut">
              <a:rPr lang="it-IT" smtClean="0"/>
              <a:t>28/02/2023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0E82-45D8-419C-AF23-7D97BE6E58F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834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6E1D14-9731-436B-9452-1EDCD72B1528}" type="datetimeFigureOut">
              <a:rPr lang="it-IT" smtClean="0"/>
              <a:t>28/02/2023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C00E82-45D8-419C-AF23-7D97BE6E58F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0718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5DC43-DF36-AC7C-A9C7-DE4C99D3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it-IT" dirty="0">
                <a:effectLst/>
                <a:ea typeface="Calibri" panose="020F0502020204030204" pitchFamily="34" charset="0"/>
              </a:rPr>
              <a:t>Base di dati : Concessionaria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4E3AB0-7C91-0BCF-F805-F086C19FB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 vuole realizzare una base di dati per un concessionaria di automobili nuove ed usate e provenienti da varie case automobilistiche. Si vogliono memorizzare dati relativi all'acquisto e la vendita di automobili, informazioni sul personale, clienti e fornitori.</a:t>
            </a:r>
          </a:p>
          <a:p>
            <a:endParaRPr lang="it-IT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endParaRPr lang="it-IT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endParaRPr lang="it-IT" dirty="0"/>
          </a:p>
        </p:txBody>
      </p:sp>
      <p:pic>
        <p:nvPicPr>
          <p:cNvPr id="7" name="Immagine 6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9B9824D6-854A-A378-7089-096515AAB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52" y="2258009"/>
            <a:ext cx="1919436" cy="180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0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5E181B-EE04-3C82-3612-76065A17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OPERAZIONI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E428D9-FE96-CA8E-8E9A-1962086B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sz="2000" dirty="0"/>
              <a:t>Operazione 17: </a:t>
            </a:r>
            <a:r>
              <a:rPr lang="en-US" dirty="0"/>
              <a:t>dota di un optional un’automobile nuova (20 volte al giorno)</a:t>
            </a:r>
            <a:endParaRPr lang="it-IT" sz="2000" dirty="0"/>
          </a:p>
          <a:p>
            <a:r>
              <a:rPr lang="en-US" dirty="0"/>
              <a:t>Operazione 18: aggiunta della disponibilità di un optional ad un modello (20 volte al mese)</a:t>
            </a:r>
            <a:endParaRPr lang="it-IT" sz="2000" dirty="0"/>
          </a:p>
          <a:p>
            <a:r>
              <a:rPr lang="it-IT" sz="2000" dirty="0"/>
              <a:t>Operazione 19: Inventario: visualizza tutte le automobili disponibili alla vendita (30 volte al giorno)</a:t>
            </a:r>
          </a:p>
          <a:p>
            <a:r>
              <a:rPr lang="it-IT" sz="2000" dirty="0"/>
              <a:t>Operazione 20: Visualizza tutte le automobili disponibili alla vendita che appartengono a modelli che utilizzano un dato tipo di carburante (10 volte al giorno)</a:t>
            </a:r>
          </a:p>
          <a:p>
            <a:r>
              <a:rPr lang="it-IT" sz="2000" dirty="0"/>
              <a:t>Operazione 21: Visualizza tutte le automobili disponibili alla vendita che appartengono a modelli che possiedono un dato numero di posti (10 volte al giorno)</a:t>
            </a:r>
          </a:p>
          <a:p>
            <a:r>
              <a:rPr lang="it-IT" sz="2000" dirty="0"/>
              <a:t>Operazione 22: Visualizza tutte le automobili disponibili alla vendita che appartengono a modelli che possiedono una cilindrata uguale o inferiore ad un dato valore(10 volte al giorno)</a:t>
            </a:r>
          </a:p>
          <a:p>
            <a:r>
              <a:rPr lang="it-IT" sz="2000" dirty="0"/>
              <a:t>Operazione 23: Visualizza tutte le automobili disponibili alla vendita il cui prezzo è compreso tr</a:t>
            </a:r>
            <a:r>
              <a:rPr lang="it-IT" dirty="0"/>
              <a:t>a due valori</a:t>
            </a:r>
            <a:r>
              <a:rPr lang="it-IT" sz="2000" dirty="0"/>
              <a:t> (20 volte al giorno)</a:t>
            </a:r>
          </a:p>
          <a:p>
            <a:r>
              <a:rPr lang="it-IT" sz="2000" dirty="0"/>
              <a:t>Operazione 24: Visualizza il numero di automobili per ogni modello(</a:t>
            </a:r>
            <a:r>
              <a:rPr lang="it-IT" dirty="0"/>
              <a:t>5</a:t>
            </a:r>
            <a:r>
              <a:rPr lang="it-IT" sz="2000" dirty="0"/>
              <a:t> volte al giorno)</a:t>
            </a:r>
          </a:p>
          <a:p>
            <a:r>
              <a:rPr lang="it-IT" sz="2000" dirty="0"/>
              <a:t>Operazione 25: Visualizza i 5 modelli più venduti e il numero di automobili vendute per ognuno dei 5 modelli (1 volta al mese)</a:t>
            </a:r>
          </a:p>
          <a:p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571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A53C4-DADE-9D67-21DA-AD26F858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OPERAZIONI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B236A2-46C6-6BC6-1492-A4C064AE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000" dirty="0"/>
              <a:t>Operazione 25: Ricerca di un’automobile per numero di telaio (10 volte al giorno)</a:t>
            </a:r>
          </a:p>
          <a:p>
            <a:r>
              <a:rPr lang="it-IT" sz="2000" dirty="0"/>
              <a:t>Operazione 26: Ricerca di un cliente per id</a:t>
            </a:r>
            <a:r>
              <a:rPr lang="it-IT" dirty="0"/>
              <a:t>(10 volte al giorno)</a:t>
            </a:r>
            <a:endParaRPr lang="it-IT" sz="2000" dirty="0"/>
          </a:p>
          <a:p>
            <a:r>
              <a:rPr lang="it-IT" sz="2000" dirty="0"/>
              <a:t>Operazione 27: Ricerca di un fornitore per id(5 volte al giorno)</a:t>
            </a:r>
          </a:p>
          <a:p>
            <a:r>
              <a:rPr lang="it-IT" sz="2000" dirty="0"/>
              <a:t>Operazione 28: Aggiornamento di una disponibilità di un’automobile(20 volte al giorno)</a:t>
            </a:r>
          </a:p>
          <a:p>
            <a:r>
              <a:rPr lang="it-IT" sz="2000" dirty="0"/>
              <a:t>Operazione 29: Calcolo dei costi totali di riparazione di un’automobile (10 volte al giorno)</a:t>
            </a:r>
          </a:p>
          <a:p>
            <a:r>
              <a:rPr lang="it-IT" sz="2000" dirty="0"/>
              <a:t>Operazione 30: Calcolo dei costi totali degli optional di un’automobile (10 volte al giorno)</a:t>
            </a:r>
          </a:p>
          <a:p>
            <a:r>
              <a:rPr lang="it-IT" sz="2000" dirty="0"/>
              <a:t>Operazione 31: Calcolo dei guadagni fatti in un dato giorno (1 volta al giorno)</a:t>
            </a:r>
          </a:p>
          <a:p>
            <a:r>
              <a:rPr lang="it-IT" dirty="0"/>
              <a:t>Operazione 32: </a:t>
            </a:r>
            <a:r>
              <a:rPr lang="en-US" dirty="0" err="1"/>
              <a:t>Calcolo</a:t>
            </a:r>
            <a:r>
              <a:rPr lang="en-US" dirty="0"/>
              <a:t> del </a:t>
            </a:r>
            <a:r>
              <a:rPr lang="en-US" dirty="0" err="1"/>
              <a:t>fatturato</a:t>
            </a:r>
            <a:r>
              <a:rPr lang="en-US" dirty="0"/>
              <a:t> </a:t>
            </a:r>
            <a:r>
              <a:rPr lang="en-US" dirty="0" err="1"/>
              <a:t>mensile</a:t>
            </a:r>
            <a:r>
              <a:rPr lang="en-US" dirty="0"/>
              <a:t>: </a:t>
            </a:r>
            <a:r>
              <a:rPr lang="en-US" dirty="0" err="1"/>
              <a:t>prevede</a:t>
            </a:r>
            <a:r>
              <a:rPr lang="en-US" dirty="0"/>
              <a:t> la </a:t>
            </a:r>
            <a:r>
              <a:rPr lang="en-US" dirty="0" err="1"/>
              <a:t>differenza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tutti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guadagni</a:t>
            </a:r>
            <a:r>
              <a:rPr lang="en-US" dirty="0"/>
              <a:t> </a:t>
            </a:r>
            <a:r>
              <a:rPr lang="en-US" dirty="0" err="1"/>
              <a:t>relativi</a:t>
            </a:r>
            <a:r>
              <a:rPr lang="en-US" dirty="0"/>
              <a:t> ad un </a:t>
            </a:r>
            <a:r>
              <a:rPr lang="en-US" dirty="0" err="1"/>
              <a:t>dato</a:t>
            </a:r>
            <a:r>
              <a:rPr lang="en-US" dirty="0"/>
              <a:t> mese e la somma di tutti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stipendi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dipendenti</a:t>
            </a:r>
            <a:r>
              <a:rPr lang="it-IT" dirty="0"/>
              <a:t>(1 volta al mese)</a:t>
            </a:r>
          </a:p>
          <a:p>
            <a:r>
              <a:rPr lang="it-IT" sz="2000" dirty="0"/>
              <a:t>Operazione 33</a:t>
            </a:r>
            <a:r>
              <a:rPr lang="it-IT" dirty="0"/>
              <a:t>: Lincenziamento, prevede la cancellazione di un dipendente(1 volta ogni 6 mesi)</a:t>
            </a:r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65847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A53C4-DADE-9D67-21DA-AD26F858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OPERAZIONI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B236A2-46C6-6BC6-1492-A4C064AE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sz="2300" dirty="0"/>
              <a:t>Operazione 34: Visualizza tutti gli optional di cui dispone un modello(10 volta al giorno)</a:t>
            </a:r>
          </a:p>
          <a:p>
            <a:r>
              <a:rPr lang="it-IT" sz="2300" dirty="0"/>
              <a:t>Operazione 35: Visualizza tutti gli optional di cui è dotata un’automobile nuova(10 volte al giorno)</a:t>
            </a:r>
          </a:p>
          <a:p>
            <a:r>
              <a:rPr lang="it-IT" sz="2300" dirty="0"/>
              <a:t>Operazione 36: Visualizza le riparazioni effettuate su un’automobile usata(5 volte al giorno)</a:t>
            </a:r>
          </a:p>
          <a:p>
            <a:r>
              <a:rPr lang="it-IT" sz="2300" dirty="0"/>
              <a:t>Operazione 37: Visualizza lo storico di tutte le riparazioni effettuate da un meccanico(1 volta giorno)</a:t>
            </a:r>
          </a:p>
          <a:p>
            <a:r>
              <a:rPr lang="it-IT" sz="2300" dirty="0"/>
              <a:t>Operazione 38: Visualizza lo storico di tutte le vendite effettuate da un venditore (5 volte al giorno)</a:t>
            </a:r>
          </a:p>
          <a:p>
            <a:r>
              <a:rPr lang="it-IT" sz="2300" dirty="0"/>
              <a:t>Operazione 39: Visualizza il venditore che ha effettuato il maggior numero di vendite (1 volta al mese)</a:t>
            </a:r>
          </a:p>
          <a:p>
            <a:r>
              <a:rPr lang="it-IT" sz="2300" dirty="0"/>
              <a:t>Operazione 40: Aggiungi  vendita (15 volte al giorno)</a:t>
            </a:r>
          </a:p>
          <a:p>
            <a:r>
              <a:rPr lang="it-IT" sz="2300" dirty="0"/>
              <a:t>Operazione 41: Aggiungi riparazione (5 volte al giorno)</a:t>
            </a:r>
          </a:p>
          <a:p>
            <a:r>
              <a:rPr lang="it-IT" sz="2300" dirty="0"/>
              <a:t>Operazione 42: Aggiungi automobile ad un ordine(5 volte al giorno)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7585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A53C4-DADE-9D67-21DA-AD26F858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OPERAZIONI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B236A2-46C6-6BC6-1492-A4C064AE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000" dirty="0"/>
              <a:t>Operazione 43: Rimuovi optional dalla lista di optional disponibili per un modello(1 volta al mese)</a:t>
            </a:r>
          </a:p>
          <a:p>
            <a:r>
              <a:rPr lang="it-IT" sz="2000" dirty="0"/>
              <a:t>Operazione 44: Rimuovi optional dalla lista di optional di cui un’automobile è dotata</a:t>
            </a:r>
            <a:r>
              <a:rPr lang="it-IT" dirty="0"/>
              <a:t>(5 volte al mese)</a:t>
            </a:r>
            <a:endParaRPr lang="it-IT" sz="2000" dirty="0"/>
          </a:p>
          <a:p>
            <a:r>
              <a:rPr lang="it-IT" sz="2000" dirty="0"/>
              <a:t>Operazione 45: Visualizza tutti gli optional di cui un modello non dispone (20 volte al giorno)</a:t>
            </a:r>
          </a:p>
          <a:p>
            <a:r>
              <a:rPr lang="it-IT" sz="2000" dirty="0"/>
              <a:t>Operazione 46: Visualizza tutti gli optional di cui </a:t>
            </a:r>
            <a:r>
              <a:rPr lang="it-IT" dirty="0"/>
              <a:t>è dotata </a:t>
            </a:r>
            <a:r>
              <a:rPr lang="it-IT" sz="2000" dirty="0"/>
              <a:t>un’automobile non è dotata e che fanno parte di quelli disponibili al modello dell’automobile (20 volte al giorno)</a:t>
            </a:r>
          </a:p>
          <a:p>
            <a:r>
              <a:rPr lang="it-IT" sz="2000" dirty="0"/>
              <a:t>Operazione 47: Visualizza tutte le automobili in consegna che non fanno parte di un dato ordine (5 volte al giorno)</a:t>
            </a:r>
          </a:p>
          <a:p>
            <a:r>
              <a:rPr lang="it-IT" sz="2000" dirty="0"/>
              <a:t>Operazione </a:t>
            </a:r>
            <a:r>
              <a:rPr lang="it-IT" dirty="0"/>
              <a:t>48</a:t>
            </a:r>
            <a:r>
              <a:rPr lang="it-IT" sz="2000" dirty="0"/>
              <a:t>: Rimuovi automobile da ordine (1 volta a settimana)</a:t>
            </a:r>
          </a:p>
          <a:p>
            <a:r>
              <a:rPr lang="it-IT" sz="2000" dirty="0"/>
              <a:t>Operazione </a:t>
            </a:r>
            <a:r>
              <a:rPr lang="it-IT" dirty="0"/>
              <a:t>49</a:t>
            </a:r>
            <a:r>
              <a:rPr lang="it-IT" sz="2000" dirty="0"/>
              <a:t>: Visualizza automobili che fanno parte di un ordine (5 volte al giorno)</a:t>
            </a:r>
          </a:p>
          <a:p>
            <a:pPr marL="36900" indent="0">
              <a:buNone/>
            </a:pPr>
            <a:endParaRPr lang="it-IT" sz="2000" dirty="0"/>
          </a:p>
          <a:p>
            <a:endParaRPr lang="it-IT" sz="2000" dirty="0"/>
          </a:p>
          <a:p>
            <a:pPr marL="3690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17777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F256C3-5DE8-3C23-0196-7D4040F3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GLOSSARIO DEI TERMINI</a:t>
            </a:r>
            <a:endParaRPr lang="it-IT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DDB57DF9-8870-CD5C-FF3A-C89C54D31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576010"/>
              </p:ext>
            </p:extLst>
          </p:nvPr>
        </p:nvGraphicFramePr>
        <p:xfrm>
          <a:off x="914400" y="1731963"/>
          <a:ext cx="10353672" cy="4716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18">
                  <a:extLst>
                    <a:ext uri="{9D8B030D-6E8A-4147-A177-3AD203B41FA5}">
                      <a16:colId xmlns:a16="http://schemas.microsoft.com/office/drawing/2014/main" val="90360532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623205716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738556289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4286054883"/>
                    </a:ext>
                  </a:extLst>
                </a:gridCol>
              </a:tblGrid>
              <a:tr h="292862">
                <a:tc>
                  <a:txBody>
                    <a:bodyPr/>
                    <a:lstStyle/>
                    <a:p>
                      <a:r>
                        <a:rPr lang="en-US" sz="1600" dirty="0"/>
                        <a:t>TERMINE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DESCRIZIONE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SINONIMI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COLLEGAMENTI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00358"/>
                  </a:ext>
                </a:extLst>
              </a:tr>
              <a:tr h="452605">
                <a:tc>
                  <a:txBody>
                    <a:bodyPr/>
                    <a:lstStyle/>
                    <a:p>
                      <a:r>
                        <a:rPr lang="it-IT" sz="1600" b="1" dirty="0"/>
                        <a:t>Casa automobilistica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Azienda che produce modelli di automobili.</a:t>
                      </a:r>
                      <a:endParaRPr lang="it-IT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Casa costruttrice.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Modello.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08236"/>
                  </a:ext>
                </a:extLst>
              </a:tr>
              <a:tr h="452605">
                <a:tc>
                  <a:txBody>
                    <a:bodyPr/>
                    <a:lstStyle/>
                    <a:p>
                      <a:r>
                        <a:rPr lang="it-IT" sz="1600" b="1" dirty="0"/>
                        <a:t>Modello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Optional, automobile, casa automobilistica.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19898"/>
                  </a:ext>
                </a:extLst>
              </a:tr>
              <a:tr h="452605">
                <a:tc>
                  <a:txBody>
                    <a:bodyPr/>
                    <a:lstStyle/>
                    <a:p>
                      <a:r>
                        <a:rPr lang="en-US" sz="1600" b="1" dirty="0"/>
                        <a:t>Automobile</a:t>
                      </a:r>
                      <a:endParaRPr lang="it-IT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Prodotto venduto nell’autosalone.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Macchina, veicolo.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Cliente, optional.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27235"/>
                  </a:ext>
                </a:extLst>
              </a:tr>
              <a:tr h="638972">
                <a:tc>
                  <a:txBody>
                    <a:bodyPr/>
                    <a:lstStyle/>
                    <a:p>
                      <a:r>
                        <a:rPr lang="en-US" sz="1600" b="1" dirty="0"/>
                        <a:t>Optional</a:t>
                      </a:r>
                      <a:endParaRPr lang="it-IT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Accessorio aggiuntivo che </a:t>
                      </a:r>
                      <a:r>
                        <a:rPr lang="en-US" sz="1200" dirty="0" err="1"/>
                        <a:t>può</a:t>
                      </a:r>
                      <a:r>
                        <a:rPr lang="en-US" sz="1200" dirty="0"/>
                        <a:t> essere aggiunto ad un’automobile.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Accessorio, aggiunta.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Automobile.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627100"/>
                  </a:ext>
                </a:extLst>
              </a:tr>
              <a:tr h="825339">
                <a:tc>
                  <a:txBody>
                    <a:bodyPr/>
                    <a:lstStyle/>
                    <a:p>
                      <a:r>
                        <a:rPr lang="en-US" sz="1600" b="1" dirty="0"/>
                        <a:t>Fornitore</a:t>
                      </a:r>
                      <a:endParaRPr lang="it-IT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Azienda o persona che fornisce le automobili all’autosalone. Puo’ essere casa costruttrice o privato.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Rifornitore, commerciante.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Ordine.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639261"/>
                  </a:ext>
                </a:extLst>
              </a:tr>
              <a:tr h="452605">
                <a:tc>
                  <a:txBody>
                    <a:bodyPr/>
                    <a:lstStyle/>
                    <a:p>
                      <a:r>
                        <a:rPr lang="en-US" sz="1600" b="1" dirty="0"/>
                        <a:t>Cliente</a:t>
                      </a:r>
                      <a:endParaRPr lang="it-IT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Persona che acquista un’automobile.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Compratore, acquirente.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Automobile, venditore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48167"/>
                  </a:ext>
                </a:extLst>
              </a:tr>
              <a:tr h="638972">
                <a:tc>
                  <a:txBody>
                    <a:bodyPr/>
                    <a:lstStyle/>
                    <a:p>
                      <a:r>
                        <a:rPr lang="en-US" sz="1600" b="1" dirty="0"/>
                        <a:t>Dipendente</a:t>
                      </a:r>
                      <a:endParaRPr lang="it-IT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Impiegato presso l’autosalone. Puo’ </a:t>
                      </a:r>
                      <a:r>
                        <a:rPr lang="en-US" sz="1200" dirty="0" err="1"/>
                        <a:t>essere</a:t>
                      </a:r>
                      <a:r>
                        <a:rPr lang="en-US" sz="1200" dirty="0"/>
                        <a:t> manager, </a:t>
                      </a:r>
                      <a:r>
                        <a:rPr lang="en-US" sz="1200" dirty="0" err="1"/>
                        <a:t>meccanico</a:t>
                      </a:r>
                      <a:r>
                        <a:rPr lang="en-US" sz="1200" dirty="0"/>
                        <a:t> o venditore.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Lavoratore.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Manager, meccanico, venditore.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91071"/>
                  </a:ext>
                </a:extLst>
              </a:tr>
              <a:tr h="443610">
                <a:tc>
                  <a:txBody>
                    <a:bodyPr/>
                    <a:lstStyle/>
                    <a:p>
                      <a:r>
                        <a:rPr lang="it-IT" sz="1600" b="1" dirty="0"/>
                        <a:t>Ordine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Richiesta di un’automobile ad un fornitore.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Manager, fornitore, automobile.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813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346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1D985A-59F5-2DCB-E0C0-312C755D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r>
              <a:rPr lang="en-US" sz="2800" dirty="0"/>
              <a:t>PROGETTAZIONE CONCETTUALE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7A7D8E-F65D-F3DD-5E20-CE454B284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endParaRPr lang="it-IT" sz="2000" dirty="0"/>
          </a:p>
          <a:p>
            <a:r>
              <a:rPr lang="it-IT" sz="2400" dirty="0"/>
              <a:t>Dizionario delle Entità</a:t>
            </a:r>
            <a:endParaRPr lang="en-GB" sz="2400" dirty="0"/>
          </a:p>
          <a:p>
            <a:r>
              <a:rPr lang="it-IT" sz="2400" dirty="0"/>
              <a:t>Dizionario delle Relazioni</a:t>
            </a:r>
          </a:p>
          <a:p>
            <a:r>
              <a:rPr lang="it-IT" sz="2400" dirty="0"/>
              <a:t>Vincoli</a:t>
            </a:r>
            <a:endParaRPr lang="en-GB" sz="2400" dirty="0"/>
          </a:p>
          <a:p>
            <a:r>
              <a:rPr lang="it-IT" sz="2400" dirty="0"/>
              <a:t>Schema E-R</a:t>
            </a:r>
            <a:endParaRPr lang="en-GB" sz="2400" dirty="0"/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7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F256C3-5DE8-3C23-0196-7D4040F3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10" y="106261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DIZIONARIO DELLE ENTITA’</a:t>
            </a:r>
            <a:endParaRPr lang="it-IT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DDB57DF9-8870-CD5C-FF3A-C89C54D31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097984"/>
              </p:ext>
            </p:extLst>
          </p:nvPr>
        </p:nvGraphicFramePr>
        <p:xfrm>
          <a:off x="914400" y="963656"/>
          <a:ext cx="10353582" cy="5434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328">
                  <a:extLst>
                    <a:ext uri="{9D8B030D-6E8A-4147-A177-3AD203B41FA5}">
                      <a16:colId xmlns:a16="http://schemas.microsoft.com/office/drawing/2014/main" val="90360532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623205716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738556289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4286054883"/>
                    </a:ext>
                  </a:extLst>
                </a:gridCol>
              </a:tblGrid>
              <a:tr h="322158">
                <a:tc>
                  <a:txBody>
                    <a:bodyPr/>
                    <a:lstStyle/>
                    <a:p>
                      <a:r>
                        <a:rPr lang="en-US" sz="1600" dirty="0"/>
                        <a:t>TERMINE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DESCRIZIONE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ATTRIBUTI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IDENTIFICATORE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00358"/>
                  </a:ext>
                </a:extLst>
              </a:tr>
              <a:tr h="462752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Casa automobilistica</a:t>
                      </a:r>
                      <a:endParaRPr lang="it-IT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Azienda che produce modelli di automobili.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Nome.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IDCasa.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819575"/>
                  </a:ext>
                </a:extLst>
              </a:tr>
              <a:tr h="427839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Modello</a:t>
                      </a:r>
                      <a:endParaRPr lang="it-IT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+mn-lt"/>
                        </a:rPr>
                        <a:t>Nome,Anno</a:t>
                      </a:r>
                      <a:r>
                        <a:rPr lang="en-US" sz="1100" dirty="0">
                          <a:latin typeface="+mn-lt"/>
                        </a:rPr>
                        <a:t> di produzione, Categoria, </a:t>
                      </a:r>
                      <a:r>
                        <a:rPr lang="it-IT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Cilindrata, Cavalli, Tipo di carburante, Trazione, Num. porte, Num. Posti, Prezzo Base.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IDModello.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607456"/>
                  </a:ext>
                </a:extLst>
              </a:tr>
              <a:tr h="765612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Automobile</a:t>
                      </a:r>
                      <a:endParaRPr lang="it-IT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Prodotto venduto nell’autosalone.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Colore. Targa, Anni di garanzia, Anno immatricolazione, disponibilità, Prezzo di vendita.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Numero di telaio.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27235"/>
                  </a:ext>
                </a:extLst>
              </a:tr>
              <a:tr h="395375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Nuova</a:t>
                      </a:r>
                      <a:endParaRPr lang="it-IT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Numero di telaio.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627100"/>
                  </a:ext>
                </a:extLst>
              </a:tr>
              <a:tr h="313095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Usata</a:t>
                      </a:r>
                      <a:endParaRPr lang="it-IT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Anno di immatricolazione, Km percorsi.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Numero di telaio.</a:t>
                      </a:r>
                      <a:endParaRPr lang="it-IT" sz="1100" dirty="0">
                        <a:latin typeface="+mn-lt"/>
                      </a:endParaRPr>
                    </a:p>
                    <a:p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639261"/>
                  </a:ext>
                </a:extLst>
              </a:tr>
              <a:tr h="5564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+mn-lt"/>
                        </a:rPr>
                        <a:t>Optional</a:t>
                      </a:r>
                      <a:endParaRPr lang="it-IT" sz="1100" b="1" dirty="0">
                        <a:latin typeface="+mn-lt"/>
                      </a:endParaRPr>
                    </a:p>
                    <a:p>
                      <a:endParaRPr lang="it-IT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Accessorio aggiuntivo di cui un’automobile può essere dotata se il suo modello lo prevede.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Nome.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IDOptional.</a:t>
                      </a:r>
                      <a:endParaRPr lang="it-IT" sz="1100" dirty="0">
                        <a:latin typeface="+mn-lt"/>
                      </a:endParaRPr>
                    </a:p>
                    <a:p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48167"/>
                  </a:ext>
                </a:extLst>
              </a:tr>
              <a:tr h="453966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Ordine</a:t>
                      </a:r>
                      <a:endParaRPr lang="it-IT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Richiesta di un’automobile ad un fornitore.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Costo, Data, Numero di automobili.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IDOrdine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91071"/>
                  </a:ext>
                </a:extLst>
              </a:tr>
              <a:tr h="38541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+mn-lt"/>
                        </a:rPr>
                        <a:t>Fornitore</a:t>
                      </a:r>
                      <a:endParaRPr lang="it-IT" sz="1100" b="1" dirty="0">
                        <a:latin typeface="+mn-lt"/>
                      </a:endParaRPr>
                    </a:p>
                    <a:p>
                      <a:endParaRPr lang="it-IT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Azienda o persona che fornisce </a:t>
                      </a:r>
                      <a:r>
                        <a:rPr lang="en-US" sz="1100" dirty="0" err="1">
                          <a:latin typeface="+mn-lt"/>
                        </a:rPr>
                        <a:t>gli</a:t>
                      </a:r>
                      <a:r>
                        <a:rPr lang="en-US" sz="1100" dirty="0">
                          <a:latin typeface="+mn-lt"/>
                        </a:rPr>
                        <a:t> </a:t>
                      </a:r>
                      <a:r>
                        <a:rPr lang="en-US" sz="1100" dirty="0" err="1">
                          <a:latin typeface="+mn-lt"/>
                        </a:rPr>
                        <a:t>ordini</a:t>
                      </a:r>
                      <a:r>
                        <a:rPr lang="en-US" sz="1100" dirty="0">
                          <a:latin typeface="+mn-lt"/>
                        </a:rPr>
                        <a:t>. </a:t>
                      </a:r>
                      <a:r>
                        <a:rPr lang="en-US" sz="1100" dirty="0" err="1">
                          <a:latin typeface="+mn-lt"/>
                        </a:rPr>
                        <a:t>Puo</a:t>
                      </a:r>
                      <a:r>
                        <a:rPr lang="en-US" sz="1100" dirty="0">
                          <a:latin typeface="+mn-lt"/>
                        </a:rPr>
                        <a:t>’ essere </a:t>
                      </a:r>
                      <a:r>
                        <a:rPr lang="en-US" sz="1100" dirty="0" err="1">
                          <a:latin typeface="+mn-lt"/>
                        </a:rPr>
                        <a:t>azienda</a:t>
                      </a:r>
                      <a:r>
                        <a:rPr lang="en-US" sz="1100" dirty="0">
                          <a:latin typeface="+mn-lt"/>
                        </a:rPr>
                        <a:t> o privato</a:t>
                      </a:r>
                      <a:r>
                        <a:rPr lang="it-IT" sz="1100" dirty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Nome, Indirizzo, Email, Numero di telefono.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IDFornitore.</a:t>
                      </a:r>
                      <a:endParaRPr lang="it-IT" sz="1100" dirty="0">
                        <a:latin typeface="+mn-lt"/>
                      </a:endParaRPr>
                    </a:p>
                    <a:p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145155"/>
                  </a:ext>
                </a:extLst>
              </a:tr>
              <a:tr h="385416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Azienda</a:t>
                      </a:r>
                      <a:endParaRPr lang="it-IT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Numero di partita IVA.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IDFornitore.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58487"/>
                  </a:ext>
                </a:extLst>
              </a:tr>
              <a:tr h="399416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Privato</a:t>
                      </a:r>
                      <a:endParaRPr lang="it-IT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Codice fiscale, Cognome, Data di nascita. 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IDFornitore.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940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54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F256C3-5DE8-3C23-0196-7D4040F3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DIZIONARIO DELLE ENTITA’</a:t>
            </a:r>
            <a:endParaRPr lang="it-IT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DDB57DF9-8870-CD5C-FF3A-C89C54D31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325775"/>
              </p:ext>
            </p:extLst>
          </p:nvPr>
        </p:nvGraphicFramePr>
        <p:xfrm>
          <a:off x="914400" y="1731963"/>
          <a:ext cx="10353672" cy="285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18">
                  <a:extLst>
                    <a:ext uri="{9D8B030D-6E8A-4147-A177-3AD203B41FA5}">
                      <a16:colId xmlns:a16="http://schemas.microsoft.com/office/drawing/2014/main" val="90360532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623205716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738556289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4286054883"/>
                    </a:ext>
                  </a:extLst>
                </a:gridCol>
              </a:tblGrid>
              <a:tr h="391881">
                <a:tc>
                  <a:txBody>
                    <a:bodyPr/>
                    <a:lstStyle/>
                    <a:p>
                      <a:r>
                        <a:rPr lang="en-US" sz="1400" dirty="0"/>
                        <a:t>TERMINE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DESCRIZIONE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ATTRIBUTI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IDENTIFICATORE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00358"/>
                  </a:ext>
                </a:extLst>
              </a:tr>
              <a:tr h="391881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Cliente</a:t>
                      </a:r>
                      <a:endParaRPr lang="it-IT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Persona che acquista un’automobile.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Cognome, Nome, Data di nascita, Numero di telefono, Indirizzo.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IDCliente.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627100"/>
                  </a:ext>
                </a:extLst>
              </a:tr>
              <a:tr h="752959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Dipendente</a:t>
                      </a:r>
                      <a:endParaRPr lang="it-IT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Impiegato presso l’autosalone. Puo’ essere manager,  venditore o meccanico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Codice fiscale , Cognome, Nome, Data di nascita, Stipendio, Ore lavorative, Numero di telefono, Email, Indirizzo.</a:t>
                      </a:r>
                      <a:endParaRPr lang="it-IT" sz="11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IDDipendente.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48167"/>
                  </a:ext>
                </a:extLst>
              </a:tr>
              <a:tr h="391881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Manager</a:t>
                      </a:r>
                      <a:endParaRPr lang="it-IT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+mn-lt"/>
                        </a:rPr>
                        <a:t>Dipendende</a:t>
                      </a:r>
                      <a:r>
                        <a:rPr lang="en-US" sz="1100" dirty="0">
                          <a:latin typeface="+mn-lt"/>
                        </a:rPr>
                        <a:t> che </a:t>
                      </a:r>
                      <a:r>
                        <a:rPr lang="en-US" sz="1100" dirty="0" err="1">
                          <a:latin typeface="+mn-lt"/>
                        </a:rPr>
                        <a:t>si</a:t>
                      </a:r>
                      <a:r>
                        <a:rPr lang="en-US" sz="1100" dirty="0">
                          <a:latin typeface="+mn-lt"/>
                        </a:rPr>
                        <a:t> </a:t>
                      </a:r>
                      <a:r>
                        <a:rPr lang="en-US" sz="1100" dirty="0" err="1">
                          <a:latin typeface="+mn-lt"/>
                        </a:rPr>
                        <a:t>occupa</a:t>
                      </a:r>
                      <a:r>
                        <a:rPr lang="en-US" sz="1100" dirty="0">
                          <a:latin typeface="+mn-lt"/>
                        </a:rPr>
                        <a:t> della </a:t>
                      </a:r>
                      <a:r>
                        <a:rPr lang="en-US" sz="1100" dirty="0" err="1">
                          <a:latin typeface="+mn-lt"/>
                        </a:rPr>
                        <a:t>gestione</a:t>
                      </a:r>
                      <a:r>
                        <a:rPr lang="en-US" sz="1100" dirty="0">
                          <a:latin typeface="+mn-lt"/>
                        </a:rPr>
                        <a:t> </a:t>
                      </a:r>
                      <a:r>
                        <a:rPr lang="en-US" sz="1100" dirty="0" err="1">
                          <a:latin typeface="+mn-lt"/>
                        </a:rPr>
                        <a:t>dei</a:t>
                      </a:r>
                      <a:r>
                        <a:rPr lang="en-US" sz="1100" dirty="0">
                          <a:latin typeface="+mn-lt"/>
                        </a:rPr>
                        <a:t> </a:t>
                      </a:r>
                      <a:r>
                        <a:rPr lang="en-US" sz="1100" dirty="0" err="1">
                          <a:latin typeface="+mn-lt"/>
                        </a:rPr>
                        <a:t>ordini</a:t>
                      </a:r>
                      <a:r>
                        <a:rPr lang="en-US" sz="1100" dirty="0">
                          <a:latin typeface="+mn-lt"/>
                        </a:rPr>
                        <a:t>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IDDipendente.</a:t>
                      </a:r>
                      <a:endParaRPr lang="it-IT" sz="1100" dirty="0">
                        <a:latin typeface="+mn-lt"/>
                      </a:endParaRPr>
                    </a:p>
                    <a:p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91071"/>
                  </a:ext>
                </a:extLst>
              </a:tr>
              <a:tr h="391881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Venditore</a:t>
                      </a:r>
                      <a:endParaRPr lang="it-IT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Dipendente che </a:t>
                      </a:r>
                      <a:r>
                        <a:rPr lang="en-US" sz="1100" dirty="0" err="1">
                          <a:latin typeface="+mn-lt"/>
                        </a:rPr>
                        <a:t>si</a:t>
                      </a:r>
                      <a:r>
                        <a:rPr lang="en-US" sz="1100" dirty="0">
                          <a:latin typeface="+mn-lt"/>
                        </a:rPr>
                        <a:t> </a:t>
                      </a:r>
                      <a:r>
                        <a:rPr lang="en-US" sz="1100" dirty="0" err="1">
                          <a:latin typeface="+mn-lt"/>
                        </a:rPr>
                        <a:t>occupa</a:t>
                      </a:r>
                      <a:r>
                        <a:rPr lang="en-US" sz="1100" dirty="0">
                          <a:latin typeface="+mn-lt"/>
                        </a:rPr>
                        <a:t> della vendita delle automobili ai clienti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Numero di automobili </a:t>
                      </a:r>
                      <a:r>
                        <a:rPr lang="en-US" sz="1100" dirty="0" err="1">
                          <a:latin typeface="+mn-lt"/>
                        </a:rPr>
                        <a:t>vendute</a:t>
                      </a:r>
                      <a:r>
                        <a:rPr lang="en-US" sz="1100" dirty="0">
                          <a:latin typeface="+mn-lt"/>
                        </a:rPr>
                        <a:t>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IDDipendente.</a:t>
                      </a:r>
                      <a:endParaRPr lang="it-IT" sz="1100" dirty="0">
                        <a:latin typeface="+mn-lt"/>
                      </a:endParaRPr>
                    </a:p>
                    <a:p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145155"/>
                  </a:ext>
                </a:extLst>
              </a:tr>
              <a:tr h="391881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Meccanico</a:t>
                      </a:r>
                      <a:endParaRPr lang="it-IT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Dipendente ripara le automobile </a:t>
                      </a:r>
                      <a:r>
                        <a:rPr lang="en-US" sz="1100" dirty="0" err="1">
                          <a:latin typeface="+mn-lt"/>
                        </a:rPr>
                        <a:t>usate</a:t>
                      </a:r>
                      <a:r>
                        <a:rPr lang="en-US" sz="1100" dirty="0">
                          <a:latin typeface="+mn-lt"/>
                        </a:rPr>
                        <a:t> che ne </a:t>
                      </a:r>
                      <a:r>
                        <a:rPr lang="en-US" sz="1100" dirty="0" err="1">
                          <a:latin typeface="+mn-lt"/>
                        </a:rPr>
                        <a:t>hanno</a:t>
                      </a:r>
                      <a:r>
                        <a:rPr lang="en-US" sz="1100" dirty="0">
                          <a:latin typeface="+mn-lt"/>
                        </a:rPr>
                        <a:t> </a:t>
                      </a:r>
                      <a:r>
                        <a:rPr lang="en-US" sz="1100" dirty="0" err="1">
                          <a:latin typeface="+mn-lt"/>
                        </a:rPr>
                        <a:t>necessità</a:t>
                      </a:r>
                      <a:r>
                        <a:rPr lang="en-US" sz="1100" dirty="0">
                          <a:latin typeface="+mn-lt"/>
                        </a:rPr>
                        <a:t>.</a:t>
                      </a:r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IDDipendente.</a:t>
                      </a:r>
                      <a:endParaRPr lang="it-IT" sz="1100" dirty="0">
                        <a:latin typeface="+mn-lt"/>
                      </a:endParaRPr>
                    </a:p>
                    <a:p>
                      <a:endParaRPr lang="it-IT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71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958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EE070D-CF9A-84C5-58FF-838F46DA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DIZIONARIO DELLE RELAZIONI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24CC8D12-90FB-93B0-D000-669B01E54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253453"/>
              </p:ext>
            </p:extLst>
          </p:nvPr>
        </p:nvGraphicFramePr>
        <p:xfrm>
          <a:off x="922789" y="1731963"/>
          <a:ext cx="10345286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2836">
                  <a:extLst>
                    <a:ext uri="{9D8B030D-6E8A-4147-A177-3AD203B41FA5}">
                      <a16:colId xmlns:a16="http://schemas.microsoft.com/office/drawing/2014/main" val="3298658850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4289957160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3298803601"/>
                    </a:ext>
                  </a:extLst>
                </a:gridCol>
              </a:tblGrid>
              <a:tr h="349667">
                <a:tc>
                  <a:txBody>
                    <a:bodyPr/>
                    <a:lstStyle/>
                    <a:p>
                      <a:r>
                        <a:rPr lang="en-US" dirty="0"/>
                        <a:t>RELAZIONE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554466"/>
                  </a:ext>
                </a:extLst>
              </a:tr>
              <a:tr h="349667">
                <a:tc>
                  <a:txBody>
                    <a:bodyPr/>
                    <a:lstStyle/>
                    <a:p>
                      <a:r>
                        <a:rPr lang="en-US" dirty="0"/>
                        <a:t>Produce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Casa costruttrice, modello.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25178"/>
                  </a:ext>
                </a:extLst>
              </a:tr>
              <a:tr h="349667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Modello, automobile.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980698"/>
                  </a:ext>
                </a:extLst>
              </a:tr>
              <a:tr h="349667">
                <a:tc>
                  <a:txBody>
                    <a:bodyPr/>
                    <a:lstStyle/>
                    <a:p>
                      <a:r>
                        <a:rPr lang="en-US" dirty="0"/>
                        <a:t>Dispone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Modello, optional.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Costo.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36340"/>
                  </a:ext>
                </a:extLst>
              </a:tr>
              <a:tr h="349667">
                <a:tc>
                  <a:txBody>
                    <a:bodyPr/>
                    <a:lstStyle/>
                    <a:p>
                      <a:r>
                        <a:rPr lang="en-US" dirty="0"/>
                        <a:t>Vendita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Venditore, automobile, cliente.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Costo finale, data.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72074"/>
                  </a:ext>
                </a:extLst>
              </a:tr>
              <a:tr h="349667">
                <a:tc>
                  <a:txBody>
                    <a:bodyPr/>
                    <a:lstStyle/>
                    <a:p>
                      <a:r>
                        <a:rPr lang="en-US" dirty="0"/>
                        <a:t>Dotata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Automobile, optional.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119605"/>
                  </a:ext>
                </a:extLst>
              </a:tr>
              <a:tr h="349667">
                <a:tc>
                  <a:txBody>
                    <a:bodyPr/>
                    <a:lstStyle/>
                    <a:p>
                      <a:r>
                        <a:rPr lang="en-US" dirty="0"/>
                        <a:t>Contiene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Automobile, ordine.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140358"/>
                  </a:ext>
                </a:extLst>
              </a:tr>
              <a:tr h="3496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Ripara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Meccanico, automobile usata.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Data, costo.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32163"/>
                  </a:ext>
                </a:extLst>
              </a:tr>
              <a:tr h="3496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Fornisce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Ordine, fornitore.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728954"/>
                  </a:ext>
                </a:extLst>
              </a:tr>
              <a:tr h="349667">
                <a:tc>
                  <a:txBody>
                    <a:bodyPr/>
                    <a:lstStyle/>
                    <a:p>
                      <a:r>
                        <a:rPr lang="en-US" dirty="0"/>
                        <a:t>Crea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Ordine, manager.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35431"/>
                  </a:ext>
                </a:extLst>
              </a:tr>
              <a:tr h="34966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74617"/>
                  </a:ext>
                </a:extLst>
              </a:tr>
              <a:tr h="34966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1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919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C5A94-B5B2-9C43-02FE-0458817C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73373"/>
            <a:ext cx="10353762" cy="970450"/>
          </a:xfrm>
        </p:spPr>
        <p:txBody>
          <a:bodyPr/>
          <a:lstStyle/>
          <a:p>
            <a:r>
              <a:rPr lang="en-US" dirty="0"/>
              <a:t>VINCOLI DI DOMINIO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517D567-42C6-788C-9C3D-EA8A70C33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078409"/>
              </p:ext>
            </p:extLst>
          </p:nvPr>
        </p:nvGraphicFramePr>
        <p:xfrm>
          <a:off x="914400" y="1036321"/>
          <a:ext cx="10353674" cy="542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739">
                  <a:extLst>
                    <a:ext uri="{9D8B030D-6E8A-4147-A177-3AD203B41FA5}">
                      <a16:colId xmlns:a16="http://schemas.microsoft.com/office/drawing/2014/main" val="1233663864"/>
                    </a:ext>
                  </a:extLst>
                </a:gridCol>
                <a:gridCol w="8935935">
                  <a:extLst>
                    <a:ext uri="{9D8B030D-6E8A-4147-A177-3AD203B41FA5}">
                      <a16:colId xmlns:a16="http://schemas.microsoft.com/office/drawing/2014/main" val="2262034406"/>
                    </a:ext>
                  </a:extLst>
                </a:gridCol>
              </a:tblGrid>
              <a:tr h="335773">
                <a:tc>
                  <a:txBody>
                    <a:bodyPr/>
                    <a:lstStyle/>
                    <a:p>
                      <a:r>
                        <a:rPr lang="en-US" dirty="0"/>
                        <a:t>VINCOLO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DESCRIZIONE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831204"/>
                  </a:ext>
                </a:extLst>
              </a:tr>
              <a:tr h="30779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Il </a:t>
                      </a:r>
                      <a:r>
                        <a:rPr lang="en-US" sz="1400" dirty="0" err="1"/>
                        <a:t>numero</a:t>
                      </a:r>
                      <a:r>
                        <a:rPr lang="en-US" sz="1400" dirty="0"/>
                        <a:t> di </a:t>
                      </a:r>
                      <a:r>
                        <a:rPr lang="en-US" sz="1400" dirty="0" err="1"/>
                        <a:t>telaio</a:t>
                      </a:r>
                      <a:r>
                        <a:rPr lang="en-US" sz="1400" dirty="0"/>
                        <a:t> di un automobile e’ un </a:t>
                      </a:r>
                      <a:r>
                        <a:rPr lang="en-US" sz="1400" dirty="0" err="1"/>
                        <a:t>codice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alfanumerico</a:t>
                      </a:r>
                      <a:r>
                        <a:rPr lang="en-US" sz="1400" dirty="0"/>
                        <a:t> di 17 </a:t>
                      </a:r>
                      <a:r>
                        <a:rPr lang="en-US" sz="1400" dirty="0" err="1"/>
                        <a:t>caratteri</a:t>
                      </a:r>
                      <a:r>
                        <a:rPr lang="en-US" sz="1400" dirty="0"/>
                        <a:t>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45126"/>
                  </a:ext>
                </a:extLst>
              </a:tr>
              <a:tr h="307792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Il </a:t>
                      </a:r>
                      <a:r>
                        <a:rPr lang="en-US" sz="1400" dirty="0" err="1"/>
                        <a:t>codice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fiscale</a:t>
                      </a:r>
                      <a:r>
                        <a:rPr lang="en-US" sz="1400" dirty="0"/>
                        <a:t> un </a:t>
                      </a:r>
                      <a:r>
                        <a:rPr lang="en-US" sz="1400" dirty="0" err="1"/>
                        <a:t>codice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alfanumerico</a:t>
                      </a:r>
                      <a:r>
                        <a:rPr lang="en-US" sz="1400" dirty="0"/>
                        <a:t> di 16 </a:t>
                      </a:r>
                      <a:r>
                        <a:rPr lang="en-US" sz="1400" dirty="0" err="1"/>
                        <a:t>caratteri</a:t>
                      </a:r>
                      <a:r>
                        <a:rPr lang="en-US" sz="1400" dirty="0"/>
                        <a:t>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49011"/>
                  </a:ext>
                </a:extLst>
              </a:tr>
              <a:tr h="307792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 </a:t>
                      </a:r>
                      <a:r>
                        <a:rPr lang="en-US" sz="1400" dirty="0" err="1"/>
                        <a:t>targa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dell’automobile</a:t>
                      </a:r>
                      <a:r>
                        <a:rPr lang="en-US" sz="1400" dirty="0"/>
                        <a:t> un </a:t>
                      </a:r>
                      <a:r>
                        <a:rPr lang="en-US" sz="1400" dirty="0" err="1"/>
                        <a:t>codice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alfanumerico</a:t>
                      </a:r>
                      <a:r>
                        <a:rPr lang="en-US" sz="1400" dirty="0"/>
                        <a:t> di 7 </a:t>
                      </a:r>
                      <a:r>
                        <a:rPr lang="en-US" sz="1400" dirty="0" err="1"/>
                        <a:t>caratteri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911768"/>
                  </a:ext>
                </a:extLst>
              </a:tr>
              <a:tr h="46350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 </a:t>
                      </a:r>
                      <a:r>
                        <a:rPr lang="en-US" sz="1400" dirty="0" err="1"/>
                        <a:t>trazione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dell’automobile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puo</a:t>
                      </a:r>
                      <a:r>
                        <a:rPr lang="en-US" sz="1400" dirty="0"/>
                        <a:t>’ </a:t>
                      </a:r>
                      <a:r>
                        <a:rPr lang="en-US" sz="1400" dirty="0" err="1"/>
                        <a:t>assumere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seguenti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valori</a:t>
                      </a:r>
                      <a:r>
                        <a:rPr lang="en-US" sz="1400" dirty="0"/>
                        <a:t>: </a:t>
                      </a:r>
                      <a:r>
                        <a:rPr lang="en-US" sz="1400" dirty="0" err="1"/>
                        <a:t>anteriore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posteriore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integrale</a:t>
                      </a:r>
                      <a:r>
                        <a:rPr lang="en-US" sz="1400" dirty="0"/>
                        <a:t>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37284"/>
                  </a:ext>
                </a:extLst>
              </a:tr>
              <a:tr h="46350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Il </a:t>
                      </a:r>
                      <a:r>
                        <a:rPr lang="en-US" sz="1400" dirty="0" err="1"/>
                        <a:t>tipo</a:t>
                      </a:r>
                      <a:r>
                        <a:rPr lang="en-US" sz="1400" dirty="0"/>
                        <a:t> di </a:t>
                      </a:r>
                      <a:r>
                        <a:rPr lang="en-US" sz="1400" dirty="0" err="1"/>
                        <a:t>carburante</a:t>
                      </a:r>
                      <a:r>
                        <a:rPr lang="en-US" sz="1400" dirty="0"/>
                        <a:t> di un automobile </a:t>
                      </a:r>
                      <a:r>
                        <a:rPr lang="en-US" sz="1400" dirty="0" err="1"/>
                        <a:t>può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assumere</a:t>
                      </a:r>
                      <a:r>
                        <a:rPr lang="en-US" sz="1400" dirty="0"/>
                        <a:t>  </a:t>
                      </a:r>
                      <a:r>
                        <a:rPr lang="en-US" sz="1400" dirty="0" err="1"/>
                        <a:t>seguenti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valori</a:t>
                      </a:r>
                      <a:r>
                        <a:rPr lang="en-US" sz="1400" dirty="0"/>
                        <a:t>: diesel, </a:t>
                      </a:r>
                      <a:r>
                        <a:rPr lang="en-US" sz="1400" dirty="0" err="1"/>
                        <a:t>benzina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gpl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metano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ibrido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elettrico</a:t>
                      </a:r>
                      <a:r>
                        <a:rPr lang="en-US" sz="1400" dirty="0"/>
                        <a:t>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320145"/>
                  </a:ext>
                </a:extLst>
              </a:tr>
              <a:tr h="307792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La categoria di un’automobile può assumere i valori: </a:t>
                      </a:r>
                      <a:r>
                        <a:rPr lang="it-IT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utilitaria,berlina,suv,van,sportiva</a:t>
                      </a:r>
                      <a:r>
                        <a:rPr lang="it-I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99053"/>
                  </a:ext>
                </a:extLst>
              </a:tr>
              <a:tr h="533765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 </a:t>
                      </a:r>
                      <a:r>
                        <a:rPr lang="en-US" sz="1400" dirty="0" err="1"/>
                        <a:t>disponibilita</a:t>
                      </a:r>
                      <a:r>
                        <a:rPr lang="en-US" sz="1400" dirty="0"/>
                        <a:t>’ di un automobile </a:t>
                      </a:r>
                      <a:r>
                        <a:rPr lang="en-US" sz="1400" dirty="0" err="1"/>
                        <a:t>può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assumere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valori</a:t>
                      </a:r>
                      <a:r>
                        <a:rPr lang="en-US" sz="1400" dirty="0"/>
                        <a:t>: in </a:t>
                      </a:r>
                      <a:r>
                        <a:rPr lang="en-US" sz="1400" dirty="0" err="1"/>
                        <a:t>consegna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disponibile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venduta</a:t>
                      </a:r>
                      <a:r>
                        <a:rPr lang="en-US" sz="1400" dirty="0"/>
                        <a:t>, in </a:t>
                      </a:r>
                      <a:r>
                        <a:rPr lang="en-US" sz="1400" dirty="0" err="1"/>
                        <a:t>riparazione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64844"/>
                  </a:ext>
                </a:extLst>
              </a:tr>
              <a:tr h="358408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Un’automobile nuova ha 0 km percorsi.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57452"/>
                  </a:ext>
                </a:extLst>
              </a:tr>
              <a:tr h="307792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Un’automobile che non ha possiede una targa non ha un anno di immatricolazione.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50005"/>
                  </a:ext>
                </a:extLst>
              </a:tr>
              <a:tr h="748051">
                <a:tc>
                  <a:txBody>
                    <a:bodyPr/>
                    <a:lstStyle/>
                    <a:p>
                      <a:r>
                        <a:rPr lang="it-IT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L’</a:t>
                      </a:r>
                      <a:r>
                        <a:rPr lang="it-IT" sz="1400" dirty="0" err="1"/>
                        <a:t>IDDipendente</a:t>
                      </a:r>
                      <a:r>
                        <a:rPr lang="it-IT" sz="1400" dirty="0"/>
                        <a:t> di un venditore inizia col numero ‘1’;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L’</a:t>
                      </a:r>
                      <a:r>
                        <a:rPr lang="it-IT" sz="1400" dirty="0" err="1"/>
                        <a:t>IDDipendente</a:t>
                      </a:r>
                      <a:r>
                        <a:rPr lang="it-IT" sz="1400" dirty="0"/>
                        <a:t> di un manager inizia col numero ‘2’;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L’</a:t>
                      </a:r>
                      <a:r>
                        <a:rPr lang="it-IT" sz="1400" dirty="0" err="1"/>
                        <a:t>IDDipendente</a:t>
                      </a:r>
                      <a:r>
                        <a:rPr lang="it-IT" sz="1400" dirty="0"/>
                        <a:t> di un meccanico inizia col numero ‘3’;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567247"/>
                  </a:ext>
                </a:extLst>
              </a:tr>
              <a:tr h="333093">
                <a:tc>
                  <a:txBody>
                    <a:bodyPr/>
                    <a:lstStyle/>
                    <a:p>
                      <a:r>
                        <a:rPr lang="it-IT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L’attributo numero di telefono contiene 10 cifre.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027367"/>
                  </a:ext>
                </a:extLst>
              </a:tr>
              <a:tr h="475799">
                <a:tc>
                  <a:txBody>
                    <a:bodyPr/>
                    <a:lstStyle/>
                    <a:p>
                      <a:r>
                        <a:rPr lang="it-IT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L’attributo numero di partita IVA di un’azienda contiene 11 cifre.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47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70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1D985A-59F5-2DCB-E0C0-312C755D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r>
              <a:rPr lang="en-US" sz="2800" dirty="0"/>
              <a:t>ANALISI DEI REQUISITI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7A7D8E-F65D-F3DD-5E20-CE454B284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DESCRIZIONE DELLA REALTA’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OPERAZIONI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GLOSSARIO DEI TERMINI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789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C5A94-B5B2-9C43-02FE-0458817C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VINCOLI 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517D567-42C6-788C-9C3D-EA8A70C33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154009"/>
              </p:ext>
            </p:extLst>
          </p:nvPr>
        </p:nvGraphicFramePr>
        <p:xfrm>
          <a:off x="914400" y="1731963"/>
          <a:ext cx="10304424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9">
                  <a:extLst>
                    <a:ext uri="{9D8B030D-6E8A-4147-A177-3AD203B41FA5}">
                      <a16:colId xmlns:a16="http://schemas.microsoft.com/office/drawing/2014/main" val="1233663864"/>
                    </a:ext>
                  </a:extLst>
                </a:gridCol>
                <a:gridCol w="8935935">
                  <a:extLst>
                    <a:ext uri="{9D8B030D-6E8A-4147-A177-3AD203B41FA5}">
                      <a16:colId xmlns:a16="http://schemas.microsoft.com/office/drawing/2014/main" val="2262034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VINCOLO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DESCRIZIONE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83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Solo </a:t>
                      </a:r>
                      <a:r>
                        <a:rPr lang="en-US" dirty="0" err="1"/>
                        <a:t>un’automobile</a:t>
                      </a:r>
                      <a:r>
                        <a:rPr lang="en-US" dirty="0"/>
                        <a:t> “in </a:t>
                      </a:r>
                      <a:r>
                        <a:rPr lang="en-US" dirty="0" err="1"/>
                        <a:t>consegna</a:t>
                      </a:r>
                      <a:r>
                        <a:rPr lang="en-US" dirty="0"/>
                        <a:t>” </a:t>
                      </a:r>
                      <a:r>
                        <a:rPr lang="en-US" dirty="0" err="1"/>
                        <a:t>può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essere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aggiunta</a:t>
                      </a:r>
                      <a:r>
                        <a:rPr lang="en-US" dirty="0"/>
                        <a:t> ad un ordine.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4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Solo </a:t>
                      </a:r>
                      <a:r>
                        <a:rPr lang="en-US" dirty="0" err="1"/>
                        <a:t>un’automobile</a:t>
                      </a:r>
                      <a:r>
                        <a:rPr lang="en-US" dirty="0"/>
                        <a:t> “</a:t>
                      </a:r>
                      <a:r>
                        <a:rPr lang="en-US" dirty="0" err="1"/>
                        <a:t>disponibile</a:t>
                      </a:r>
                      <a:r>
                        <a:rPr lang="en-US" dirty="0"/>
                        <a:t>” </a:t>
                      </a:r>
                      <a:r>
                        <a:rPr lang="en-US" dirty="0" err="1"/>
                        <a:t>può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essere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venduta</a:t>
                      </a:r>
                      <a:r>
                        <a:rPr lang="en-US" dirty="0"/>
                        <a:t>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49011"/>
                  </a:ext>
                </a:extLst>
              </a:tr>
              <a:tr h="21670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91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3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32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9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6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5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5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244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7AE2A552-3ECC-DBC9-DE4C-D33274B5D6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471514"/>
              </p:ext>
            </p:extLst>
          </p:nvPr>
        </p:nvGraphicFramePr>
        <p:xfrm>
          <a:off x="494951" y="1115592"/>
          <a:ext cx="5452842" cy="5224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850">
                  <a:extLst>
                    <a:ext uri="{9D8B030D-6E8A-4147-A177-3AD203B41FA5}">
                      <a16:colId xmlns:a16="http://schemas.microsoft.com/office/drawing/2014/main" val="2874369711"/>
                    </a:ext>
                  </a:extLst>
                </a:gridCol>
                <a:gridCol w="1819378">
                  <a:extLst>
                    <a:ext uri="{9D8B030D-6E8A-4147-A177-3AD203B41FA5}">
                      <a16:colId xmlns:a16="http://schemas.microsoft.com/office/drawing/2014/main" val="3935483031"/>
                    </a:ext>
                  </a:extLst>
                </a:gridCol>
                <a:gridCol w="1817614">
                  <a:extLst>
                    <a:ext uri="{9D8B030D-6E8A-4147-A177-3AD203B41FA5}">
                      <a16:colId xmlns:a16="http://schemas.microsoft.com/office/drawing/2014/main" val="3880423406"/>
                    </a:ext>
                  </a:extLst>
                </a:gridCol>
              </a:tblGrid>
              <a:tr h="323887">
                <a:tc>
                  <a:txBody>
                    <a:bodyPr/>
                    <a:lstStyle/>
                    <a:p>
                      <a:r>
                        <a:rPr lang="en-US" dirty="0"/>
                        <a:t>CONCETTO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29933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/>
                        <a:t>casa automobilistica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24414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/>
                        <a:t>modello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40802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/>
                        <a:t>automobile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337195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/>
                        <a:t>nuova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75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50030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/>
                        <a:t>usata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932555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/>
                        <a:t>optional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68903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/>
                        <a:t>ordine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1933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/>
                        <a:t>fornitore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66016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 err="1"/>
                        <a:t>azienda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47136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/>
                        <a:t>privato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104967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/>
                        <a:t>dipendente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17953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/>
                        <a:t>meccanico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67107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/>
                        <a:t>manager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0243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/>
                        <a:t>venditore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494060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32620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8D0D0AFB-0711-243A-63A6-2B1584CE3C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8984023"/>
              </p:ext>
            </p:extLst>
          </p:nvPr>
        </p:nvGraphicFramePr>
        <p:xfrm>
          <a:off x="6244209" y="1115592"/>
          <a:ext cx="5452842" cy="4012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850">
                  <a:extLst>
                    <a:ext uri="{9D8B030D-6E8A-4147-A177-3AD203B41FA5}">
                      <a16:colId xmlns:a16="http://schemas.microsoft.com/office/drawing/2014/main" val="2874369711"/>
                    </a:ext>
                  </a:extLst>
                </a:gridCol>
                <a:gridCol w="1819378">
                  <a:extLst>
                    <a:ext uri="{9D8B030D-6E8A-4147-A177-3AD203B41FA5}">
                      <a16:colId xmlns:a16="http://schemas.microsoft.com/office/drawing/2014/main" val="3935483031"/>
                    </a:ext>
                  </a:extLst>
                </a:gridCol>
                <a:gridCol w="1817614">
                  <a:extLst>
                    <a:ext uri="{9D8B030D-6E8A-4147-A177-3AD203B41FA5}">
                      <a16:colId xmlns:a16="http://schemas.microsoft.com/office/drawing/2014/main" val="3880423406"/>
                    </a:ext>
                  </a:extLst>
                </a:gridCol>
              </a:tblGrid>
              <a:tr h="323887">
                <a:tc>
                  <a:txBody>
                    <a:bodyPr/>
                    <a:lstStyle/>
                    <a:p>
                      <a:r>
                        <a:rPr lang="en-US" dirty="0"/>
                        <a:t>CONCETTO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TIPO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29933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/>
                        <a:t>vendita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40802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/>
                        <a:t>è dotata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1500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932555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/>
                        <a:t>ripara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154924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/>
                        <a:t>dipsone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66016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/>
                        <a:t>dotata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5000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47136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/>
                        <a:t>produce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104967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/>
                        <a:t>crea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17953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/>
                        <a:t>e’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67107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r>
                        <a:rPr lang="en-US" sz="1400" dirty="0"/>
                        <a:t>contiene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0243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494060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32620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4A57DAC4-CD12-F3C7-C127-BBCDE34F1148}"/>
              </a:ext>
            </a:extLst>
          </p:cNvPr>
          <p:cNvSpPr txBox="1"/>
          <p:nvPr/>
        </p:nvSpPr>
        <p:spPr>
          <a:xfrm>
            <a:off x="3838850" y="267825"/>
            <a:ext cx="4077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+mj-lt"/>
              </a:rPr>
              <a:t>Tavola </a:t>
            </a:r>
            <a:r>
              <a:rPr lang="en-US" sz="4000" dirty="0" err="1">
                <a:solidFill>
                  <a:schemeClr val="tx2"/>
                </a:solidFill>
                <a:latin typeface="+mj-lt"/>
              </a:rPr>
              <a:t>dei</a:t>
            </a:r>
            <a:r>
              <a:rPr lang="en-US" sz="4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+mj-lt"/>
              </a:rPr>
              <a:t>volumi</a:t>
            </a:r>
            <a:endParaRPr lang="it-IT" sz="4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1428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2E7446C-B1DC-8707-85BD-52B6F1656ED1}"/>
              </a:ext>
            </a:extLst>
          </p:cNvPr>
          <p:cNvSpPr/>
          <p:nvPr/>
        </p:nvSpPr>
        <p:spPr>
          <a:xfrm>
            <a:off x="4442177" y="1243498"/>
            <a:ext cx="1201835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Automobile</a:t>
            </a:r>
            <a:endParaRPr lang="it-IT" sz="140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6AF6717-7745-0BDF-9697-55AFD8EDC346}"/>
              </a:ext>
            </a:extLst>
          </p:cNvPr>
          <p:cNvSpPr/>
          <p:nvPr/>
        </p:nvSpPr>
        <p:spPr>
          <a:xfrm>
            <a:off x="9127359" y="1747481"/>
            <a:ext cx="973998" cy="19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Cliente</a:t>
            </a:r>
            <a:r>
              <a:rPr lang="en-US" sz="1400" dirty="0"/>
              <a:t> </a:t>
            </a:r>
            <a:endParaRPr lang="it-IT" sz="1400" dirty="0"/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399109BD-B1C7-0413-B72C-32EDD4F80E94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10101357" y="1838728"/>
            <a:ext cx="526785" cy="4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nettore 39">
            <a:extLst>
              <a:ext uri="{FF2B5EF4-FFF2-40B4-BE49-F238E27FC236}">
                <a16:creationId xmlns:a16="http://schemas.microsoft.com/office/drawing/2014/main" id="{C609070F-5DA0-B224-6241-86BECDFBD253}"/>
              </a:ext>
            </a:extLst>
          </p:cNvPr>
          <p:cNvSpPr/>
          <p:nvPr/>
        </p:nvSpPr>
        <p:spPr>
          <a:xfrm>
            <a:off x="10639915" y="1793341"/>
            <a:ext cx="112630" cy="906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8CE6FE46-F8EF-0445-D609-25778836EEC5}"/>
              </a:ext>
            </a:extLst>
          </p:cNvPr>
          <p:cNvSpPr/>
          <p:nvPr/>
        </p:nvSpPr>
        <p:spPr>
          <a:xfrm>
            <a:off x="11006834" y="3841571"/>
            <a:ext cx="973998" cy="26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Venditore</a:t>
            </a:r>
            <a:endParaRPr lang="it-IT" sz="1050" dirty="0"/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D9FDE47D-8D71-7C7F-2E13-5C4F35E56E14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1493833" y="2628211"/>
            <a:ext cx="0" cy="1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ttangolo 64">
            <a:extLst>
              <a:ext uri="{FF2B5EF4-FFF2-40B4-BE49-F238E27FC236}">
                <a16:creationId xmlns:a16="http://schemas.microsoft.com/office/drawing/2014/main" id="{49F73477-0F48-601A-E190-9E666408146A}"/>
              </a:ext>
            </a:extLst>
          </p:cNvPr>
          <p:cNvSpPr/>
          <p:nvPr/>
        </p:nvSpPr>
        <p:spPr>
          <a:xfrm>
            <a:off x="7025138" y="5386073"/>
            <a:ext cx="993498" cy="21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Fornitore</a:t>
            </a:r>
            <a:endParaRPr lang="it-IT" sz="1050" dirty="0"/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DB5EC58A-1460-C982-E4CB-0B853444CCB9}"/>
              </a:ext>
            </a:extLst>
          </p:cNvPr>
          <p:cNvSpPr/>
          <p:nvPr/>
        </p:nvSpPr>
        <p:spPr>
          <a:xfrm>
            <a:off x="8500486" y="3841602"/>
            <a:ext cx="1044101" cy="26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Manager</a:t>
            </a:r>
            <a:endParaRPr lang="it-IT" sz="1050" dirty="0"/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F4B0D996-E507-B4B8-2472-2852CD40C875}"/>
              </a:ext>
            </a:extLst>
          </p:cNvPr>
          <p:cNvSpPr txBox="1"/>
          <p:nvPr/>
        </p:nvSpPr>
        <p:spPr>
          <a:xfrm>
            <a:off x="10769120" y="1708843"/>
            <a:ext cx="67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IDCliente</a:t>
            </a:r>
            <a:endParaRPr lang="it-IT" sz="900" dirty="0"/>
          </a:p>
        </p:txBody>
      </p:sp>
      <p:cxnSp>
        <p:nvCxnSpPr>
          <p:cNvPr id="170" name="Connettore diritto 169">
            <a:extLst>
              <a:ext uri="{FF2B5EF4-FFF2-40B4-BE49-F238E27FC236}">
                <a16:creationId xmlns:a16="http://schemas.microsoft.com/office/drawing/2014/main" id="{8255FC68-BC3F-13BB-0148-33CDE14ED9DA}"/>
              </a:ext>
            </a:extLst>
          </p:cNvPr>
          <p:cNvCxnSpPr>
            <a:cxnSpLocks/>
          </p:cNvCxnSpPr>
          <p:nvPr/>
        </p:nvCxnSpPr>
        <p:spPr>
          <a:xfrm>
            <a:off x="4442177" y="1070498"/>
            <a:ext cx="194964" cy="165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Connettore 170">
            <a:extLst>
              <a:ext uri="{FF2B5EF4-FFF2-40B4-BE49-F238E27FC236}">
                <a16:creationId xmlns:a16="http://schemas.microsoft.com/office/drawing/2014/main" id="{51D1DD04-6A40-385A-2074-954C26148206}"/>
              </a:ext>
            </a:extLst>
          </p:cNvPr>
          <p:cNvSpPr/>
          <p:nvPr/>
        </p:nvSpPr>
        <p:spPr>
          <a:xfrm rot="209412">
            <a:off x="4380781" y="1012240"/>
            <a:ext cx="112630" cy="906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96B16EF2-F289-AED9-5C41-3EC40DAB6A6E}"/>
              </a:ext>
            </a:extLst>
          </p:cNvPr>
          <p:cNvSpPr txBox="1"/>
          <p:nvPr/>
        </p:nvSpPr>
        <p:spPr>
          <a:xfrm>
            <a:off x="3541002" y="925034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Num. telaio</a:t>
            </a:r>
            <a:endParaRPr lang="it-IT" sz="1050" dirty="0"/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F2979A93-932D-687B-DB4D-4DBF33123515}"/>
              </a:ext>
            </a:extLst>
          </p:cNvPr>
          <p:cNvCxnSpPr>
            <a:cxnSpLocks/>
          </p:cNvCxnSpPr>
          <p:nvPr/>
        </p:nvCxnSpPr>
        <p:spPr>
          <a:xfrm flipV="1">
            <a:off x="5043094" y="388840"/>
            <a:ext cx="0" cy="841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88E418CE-A35C-881D-55A2-CFEFF3D5F20E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768961" y="3220174"/>
            <a:ext cx="1426191" cy="5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Decisione 92">
            <a:extLst>
              <a:ext uri="{FF2B5EF4-FFF2-40B4-BE49-F238E27FC236}">
                <a16:creationId xmlns:a16="http://schemas.microsoft.com/office/drawing/2014/main" id="{B3BA907D-BDFA-D0E6-CEDF-2E92242A2F37}"/>
              </a:ext>
            </a:extLst>
          </p:cNvPr>
          <p:cNvSpPr/>
          <p:nvPr/>
        </p:nvSpPr>
        <p:spPr>
          <a:xfrm>
            <a:off x="104414" y="1750732"/>
            <a:ext cx="1347790" cy="3042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Dispone</a:t>
            </a:r>
            <a:endParaRPr lang="it-IT" sz="1000" dirty="0"/>
          </a:p>
        </p:txBody>
      </p: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E7346FB9-67C4-F536-C621-BB1B73DFB0E7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771791" y="2055030"/>
            <a:ext cx="6518" cy="1169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530D3C28-EE83-20BD-2925-A725C8A141FB}"/>
              </a:ext>
            </a:extLst>
          </p:cNvPr>
          <p:cNvSpPr/>
          <p:nvPr/>
        </p:nvSpPr>
        <p:spPr>
          <a:xfrm>
            <a:off x="259675" y="262497"/>
            <a:ext cx="1044101" cy="26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Optional</a:t>
            </a:r>
            <a:endParaRPr lang="it-IT" sz="1050" dirty="0"/>
          </a:p>
        </p:txBody>
      </p: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97181552-56E8-9951-5509-7AB826093281}"/>
              </a:ext>
            </a:extLst>
          </p:cNvPr>
          <p:cNvCxnSpPr>
            <a:cxnSpLocks/>
          </p:cNvCxnSpPr>
          <p:nvPr/>
        </p:nvCxnSpPr>
        <p:spPr>
          <a:xfrm flipH="1" flipV="1">
            <a:off x="1128657" y="532795"/>
            <a:ext cx="136373" cy="169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onnettore 100">
            <a:extLst>
              <a:ext uri="{FF2B5EF4-FFF2-40B4-BE49-F238E27FC236}">
                <a16:creationId xmlns:a16="http://schemas.microsoft.com/office/drawing/2014/main" id="{09F0B9F9-CF75-059E-F104-C9DAE48289A9}"/>
              </a:ext>
            </a:extLst>
          </p:cNvPr>
          <p:cNvSpPr/>
          <p:nvPr/>
        </p:nvSpPr>
        <p:spPr>
          <a:xfrm>
            <a:off x="1244236" y="700014"/>
            <a:ext cx="112630" cy="906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A3F82FDC-4F21-4C44-3F0A-E5EF530EFB31}"/>
              </a:ext>
            </a:extLst>
          </p:cNvPr>
          <p:cNvSpPr txBox="1"/>
          <p:nvPr/>
        </p:nvSpPr>
        <p:spPr>
          <a:xfrm>
            <a:off x="1323337" y="635648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IDOptional</a:t>
            </a:r>
            <a:endParaRPr lang="it-IT" sz="900" dirty="0"/>
          </a:p>
        </p:txBody>
      </p:sp>
      <p:cxnSp>
        <p:nvCxnSpPr>
          <p:cNvPr id="169" name="Connettore diritto 168">
            <a:extLst>
              <a:ext uri="{FF2B5EF4-FFF2-40B4-BE49-F238E27FC236}">
                <a16:creationId xmlns:a16="http://schemas.microsoft.com/office/drawing/2014/main" id="{D4440702-3F35-09D0-37EB-5644E0D3CC01}"/>
              </a:ext>
            </a:extLst>
          </p:cNvPr>
          <p:cNvCxnSpPr>
            <a:cxnSpLocks/>
          </p:cNvCxnSpPr>
          <p:nvPr/>
        </p:nvCxnSpPr>
        <p:spPr>
          <a:xfrm>
            <a:off x="7996945" y="5472085"/>
            <a:ext cx="283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Connettore 171">
            <a:extLst>
              <a:ext uri="{FF2B5EF4-FFF2-40B4-BE49-F238E27FC236}">
                <a16:creationId xmlns:a16="http://schemas.microsoft.com/office/drawing/2014/main" id="{77928947-DB88-38E0-DA61-C5AD66929B94}"/>
              </a:ext>
            </a:extLst>
          </p:cNvPr>
          <p:cNvSpPr/>
          <p:nvPr/>
        </p:nvSpPr>
        <p:spPr>
          <a:xfrm rot="17279281">
            <a:off x="8260384" y="5426758"/>
            <a:ext cx="112630" cy="906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1886C513-B8F3-2D1D-29F6-FBAC76AC6F22}"/>
              </a:ext>
            </a:extLst>
          </p:cNvPr>
          <p:cNvSpPr txBox="1"/>
          <p:nvPr/>
        </p:nvSpPr>
        <p:spPr>
          <a:xfrm>
            <a:off x="8301623" y="5362015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IDFornitore</a:t>
            </a:r>
            <a:endParaRPr lang="it-IT" sz="900" dirty="0"/>
          </a:p>
        </p:txBody>
      </p:sp>
      <p:cxnSp>
        <p:nvCxnSpPr>
          <p:cNvPr id="203" name="Connettore diritto 202">
            <a:extLst>
              <a:ext uri="{FF2B5EF4-FFF2-40B4-BE49-F238E27FC236}">
                <a16:creationId xmlns:a16="http://schemas.microsoft.com/office/drawing/2014/main" id="{1728A997-2204-D9DC-EE48-3B663750DCF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8538976" y="1843056"/>
            <a:ext cx="5883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F4EBE550-3080-E084-5806-8822673221A2}"/>
              </a:ext>
            </a:extLst>
          </p:cNvPr>
          <p:cNvSpPr txBox="1"/>
          <p:nvPr/>
        </p:nvSpPr>
        <p:spPr>
          <a:xfrm>
            <a:off x="8616237" y="1936528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(1,N)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C6596E68-7A2F-C71F-6D33-21B98062991D}"/>
              </a:ext>
            </a:extLst>
          </p:cNvPr>
          <p:cNvSpPr txBox="1"/>
          <p:nvPr/>
        </p:nvSpPr>
        <p:spPr>
          <a:xfrm>
            <a:off x="828331" y="209223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(0,N)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DBFEFF98-4CB7-48C5-5666-EF2952DF9B43}"/>
              </a:ext>
            </a:extLst>
          </p:cNvPr>
          <p:cNvSpPr txBox="1"/>
          <p:nvPr/>
        </p:nvSpPr>
        <p:spPr>
          <a:xfrm>
            <a:off x="9312634" y="266996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(0,N)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9CFF22D-534F-906E-274C-3AB6ECBB86CF}"/>
              </a:ext>
            </a:extLst>
          </p:cNvPr>
          <p:cNvCxnSpPr>
            <a:cxnSpLocks/>
            <a:stCxn id="135" idx="1"/>
          </p:cNvCxnSpPr>
          <p:nvPr/>
        </p:nvCxnSpPr>
        <p:spPr>
          <a:xfrm flipH="1" flipV="1">
            <a:off x="7020714" y="2620899"/>
            <a:ext cx="919744" cy="7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D050E51-1102-1817-4F8C-62D59A1E2734}"/>
              </a:ext>
            </a:extLst>
          </p:cNvPr>
          <p:cNvCxnSpPr>
            <a:cxnSpLocks/>
            <a:stCxn id="135" idx="0"/>
          </p:cNvCxnSpPr>
          <p:nvPr/>
        </p:nvCxnSpPr>
        <p:spPr>
          <a:xfrm flipH="1" flipV="1">
            <a:off x="8538976" y="1861449"/>
            <a:ext cx="19290" cy="574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ttore diritto 204">
            <a:extLst>
              <a:ext uri="{FF2B5EF4-FFF2-40B4-BE49-F238E27FC236}">
                <a16:creationId xmlns:a16="http://schemas.microsoft.com/office/drawing/2014/main" id="{9EFACA27-6329-328C-5A51-392DFF7AAEF9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5644012" y="1453223"/>
            <a:ext cx="1366975" cy="64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606AF192-D296-E3BD-E186-E1361AC4C1B9}"/>
              </a:ext>
            </a:extLst>
          </p:cNvPr>
          <p:cNvSpPr/>
          <p:nvPr/>
        </p:nvSpPr>
        <p:spPr>
          <a:xfrm>
            <a:off x="9759047" y="3851862"/>
            <a:ext cx="993498" cy="23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Meccanico</a:t>
            </a:r>
            <a:endParaRPr lang="it-IT" sz="1050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697DA569-4F98-7DB8-6EF8-C814BA761B62}"/>
              </a:ext>
            </a:extLst>
          </p:cNvPr>
          <p:cNvSpPr/>
          <p:nvPr/>
        </p:nvSpPr>
        <p:spPr>
          <a:xfrm>
            <a:off x="2213515" y="5782754"/>
            <a:ext cx="993498" cy="356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Casa costruttrice</a:t>
            </a:r>
            <a:endParaRPr lang="it-IT" sz="1050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97BD9EE6-CD49-9507-8FC5-70A5949FF01B}"/>
              </a:ext>
            </a:extLst>
          </p:cNvPr>
          <p:cNvSpPr/>
          <p:nvPr/>
        </p:nvSpPr>
        <p:spPr>
          <a:xfrm>
            <a:off x="2195152" y="3113627"/>
            <a:ext cx="993498" cy="22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Modello</a:t>
            </a:r>
            <a:endParaRPr lang="it-IT" sz="1050" dirty="0"/>
          </a:p>
        </p:txBody>
      </p:sp>
      <p:sp>
        <p:nvSpPr>
          <p:cNvPr id="44" name="Decisione 43">
            <a:extLst>
              <a:ext uri="{FF2B5EF4-FFF2-40B4-BE49-F238E27FC236}">
                <a16:creationId xmlns:a16="http://schemas.microsoft.com/office/drawing/2014/main" id="{FA228A35-FCE3-9083-ACDF-2AFF48DF3AC4}"/>
              </a:ext>
            </a:extLst>
          </p:cNvPr>
          <p:cNvSpPr/>
          <p:nvPr/>
        </p:nvSpPr>
        <p:spPr>
          <a:xfrm>
            <a:off x="1967878" y="4479216"/>
            <a:ext cx="1460937" cy="3127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Produce</a:t>
            </a:r>
            <a:endParaRPr lang="it-IT" sz="1050" dirty="0"/>
          </a:p>
        </p:txBody>
      </p:sp>
      <p:sp>
        <p:nvSpPr>
          <p:cNvPr id="45" name="Decisione 44">
            <a:extLst>
              <a:ext uri="{FF2B5EF4-FFF2-40B4-BE49-F238E27FC236}">
                <a16:creationId xmlns:a16="http://schemas.microsoft.com/office/drawing/2014/main" id="{18F1362C-0A0E-4633-75CD-ED8078DE725E}"/>
              </a:ext>
            </a:extLst>
          </p:cNvPr>
          <p:cNvSpPr/>
          <p:nvPr/>
        </p:nvSpPr>
        <p:spPr>
          <a:xfrm>
            <a:off x="2340428" y="1352883"/>
            <a:ext cx="695806" cy="2006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E’</a:t>
            </a:r>
            <a:endParaRPr lang="it-IT" sz="1050" dirty="0"/>
          </a:p>
        </p:txBody>
      </p: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5B4E30CF-11E2-E655-A635-D443A2AE9952}"/>
              </a:ext>
            </a:extLst>
          </p:cNvPr>
          <p:cNvCxnSpPr>
            <a:cxnSpLocks/>
            <a:stCxn id="44" idx="2"/>
            <a:endCxn id="37" idx="0"/>
          </p:cNvCxnSpPr>
          <p:nvPr/>
        </p:nvCxnSpPr>
        <p:spPr>
          <a:xfrm>
            <a:off x="2698347" y="4792008"/>
            <a:ext cx="11917" cy="990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B1D469BB-0887-97A5-A1D8-4E5DFBCA6E0C}"/>
              </a:ext>
            </a:extLst>
          </p:cNvPr>
          <p:cNvCxnSpPr>
            <a:cxnSpLocks/>
            <a:stCxn id="39" idx="2"/>
            <a:endCxn id="44" idx="0"/>
          </p:cNvCxnSpPr>
          <p:nvPr/>
        </p:nvCxnSpPr>
        <p:spPr>
          <a:xfrm>
            <a:off x="2691901" y="3338472"/>
            <a:ext cx="6446" cy="11407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3CD0042-8454-8976-F0E4-70DC2449BFFF}"/>
              </a:ext>
            </a:extLst>
          </p:cNvPr>
          <p:cNvCxnSpPr>
            <a:cxnSpLocks/>
            <a:stCxn id="4" idx="1"/>
            <a:endCxn id="45" idx="3"/>
          </p:cNvCxnSpPr>
          <p:nvPr/>
        </p:nvCxnSpPr>
        <p:spPr>
          <a:xfrm flipH="1" flipV="1">
            <a:off x="3036234" y="1453222"/>
            <a:ext cx="140594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ecisione 140">
            <a:extLst>
              <a:ext uri="{FF2B5EF4-FFF2-40B4-BE49-F238E27FC236}">
                <a16:creationId xmlns:a16="http://schemas.microsoft.com/office/drawing/2014/main" id="{F0056445-1D2F-27C3-EB02-43AC04CB7558}"/>
              </a:ext>
            </a:extLst>
          </p:cNvPr>
          <p:cNvSpPr/>
          <p:nvPr/>
        </p:nvSpPr>
        <p:spPr>
          <a:xfrm>
            <a:off x="7513217" y="3119530"/>
            <a:ext cx="1347790" cy="3042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Ripara</a:t>
            </a:r>
            <a:endParaRPr lang="it-IT" sz="1000" dirty="0"/>
          </a:p>
        </p:txBody>
      </p: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5F663213-CB3C-F449-7C31-B47BA3CCBE83}"/>
              </a:ext>
            </a:extLst>
          </p:cNvPr>
          <p:cNvCxnSpPr>
            <a:cxnSpLocks/>
          </p:cNvCxnSpPr>
          <p:nvPr/>
        </p:nvCxnSpPr>
        <p:spPr>
          <a:xfrm flipH="1">
            <a:off x="8823443" y="3271679"/>
            <a:ext cx="14323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Rettangolo 221">
            <a:extLst>
              <a:ext uri="{FF2B5EF4-FFF2-40B4-BE49-F238E27FC236}">
                <a16:creationId xmlns:a16="http://schemas.microsoft.com/office/drawing/2014/main" id="{3BCDC94D-FDEB-50B8-9641-309807D5260F}"/>
              </a:ext>
            </a:extLst>
          </p:cNvPr>
          <p:cNvSpPr/>
          <p:nvPr/>
        </p:nvSpPr>
        <p:spPr>
          <a:xfrm>
            <a:off x="4163450" y="3870285"/>
            <a:ext cx="993498" cy="23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Ordine</a:t>
            </a:r>
            <a:endParaRPr lang="it-IT" sz="1050" dirty="0"/>
          </a:p>
        </p:txBody>
      </p:sp>
      <p:sp>
        <p:nvSpPr>
          <p:cNvPr id="230" name="Decisione 229">
            <a:extLst>
              <a:ext uri="{FF2B5EF4-FFF2-40B4-BE49-F238E27FC236}">
                <a16:creationId xmlns:a16="http://schemas.microsoft.com/office/drawing/2014/main" id="{244C6EDB-0A88-24DB-8E71-E526C64FA04F}"/>
              </a:ext>
            </a:extLst>
          </p:cNvPr>
          <p:cNvSpPr/>
          <p:nvPr/>
        </p:nvSpPr>
        <p:spPr>
          <a:xfrm>
            <a:off x="6217390" y="3866358"/>
            <a:ext cx="1347790" cy="2120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</a:t>
            </a:r>
            <a:endParaRPr lang="it-IT" sz="1000" dirty="0"/>
          </a:p>
        </p:txBody>
      </p:sp>
      <p:cxnSp>
        <p:nvCxnSpPr>
          <p:cNvPr id="231" name="Connettore diritto 230">
            <a:extLst>
              <a:ext uri="{FF2B5EF4-FFF2-40B4-BE49-F238E27FC236}">
                <a16:creationId xmlns:a16="http://schemas.microsoft.com/office/drawing/2014/main" id="{72A6007F-AE3F-4C25-1A36-9CA3CEFB0E4B}"/>
              </a:ext>
            </a:extLst>
          </p:cNvPr>
          <p:cNvCxnSpPr>
            <a:cxnSpLocks/>
            <a:stCxn id="222" idx="0"/>
            <a:endCxn id="253" idx="2"/>
          </p:cNvCxnSpPr>
          <p:nvPr/>
        </p:nvCxnSpPr>
        <p:spPr>
          <a:xfrm flipH="1" flipV="1">
            <a:off x="4649208" y="3382294"/>
            <a:ext cx="10991" cy="487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diritto 236">
            <a:extLst>
              <a:ext uri="{FF2B5EF4-FFF2-40B4-BE49-F238E27FC236}">
                <a16:creationId xmlns:a16="http://schemas.microsoft.com/office/drawing/2014/main" id="{78BD12A8-67B3-A98B-1013-192D624A4B86}"/>
              </a:ext>
            </a:extLst>
          </p:cNvPr>
          <p:cNvCxnSpPr>
            <a:cxnSpLocks/>
            <a:stCxn id="230" idx="3"/>
            <a:endCxn id="98" idx="1"/>
          </p:cNvCxnSpPr>
          <p:nvPr/>
        </p:nvCxnSpPr>
        <p:spPr>
          <a:xfrm>
            <a:off x="7565180" y="3972369"/>
            <a:ext cx="935306" cy="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ttore diritto 240">
            <a:extLst>
              <a:ext uri="{FF2B5EF4-FFF2-40B4-BE49-F238E27FC236}">
                <a16:creationId xmlns:a16="http://schemas.microsoft.com/office/drawing/2014/main" id="{2ADF263F-F207-9067-AACA-311CC398276E}"/>
              </a:ext>
            </a:extLst>
          </p:cNvPr>
          <p:cNvCxnSpPr>
            <a:cxnSpLocks/>
            <a:stCxn id="222" idx="3"/>
          </p:cNvCxnSpPr>
          <p:nvPr/>
        </p:nvCxnSpPr>
        <p:spPr>
          <a:xfrm flipV="1">
            <a:off x="5156948" y="3976974"/>
            <a:ext cx="1060442" cy="8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ttore diritto 243">
            <a:extLst>
              <a:ext uri="{FF2B5EF4-FFF2-40B4-BE49-F238E27FC236}">
                <a16:creationId xmlns:a16="http://schemas.microsoft.com/office/drawing/2014/main" id="{847B0473-9B8D-E2DC-2A49-698D1A769EFF}"/>
              </a:ext>
            </a:extLst>
          </p:cNvPr>
          <p:cNvCxnSpPr>
            <a:cxnSpLocks/>
            <a:endCxn id="287" idx="3"/>
          </p:cNvCxnSpPr>
          <p:nvPr/>
        </p:nvCxnSpPr>
        <p:spPr>
          <a:xfrm flipH="1">
            <a:off x="5379676" y="4870534"/>
            <a:ext cx="2093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Decisione 252">
            <a:extLst>
              <a:ext uri="{FF2B5EF4-FFF2-40B4-BE49-F238E27FC236}">
                <a16:creationId xmlns:a16="http://schemas.microsoft.com/office/drawing/2014/main" id="{09B1EB7B-F692-42A0-C578-4003BB111B5C}"/>
              </a:ext>
            </a:extLst>
          </p:cNvPr>
          <p:cNvSpPr/>
          <p:nvPr/>
        </p:nvSpPr>
        <p:spPr>
          <a:xfrm>
            <a:off x="3918739" y="3069502"/>
            <a:ext cx="1460937" cy="3127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Contiene</a:t>
            </a:r>
            <a:endParaRPr lang="it-IT" sz="1050" dirty="0"/>
          </a:p>
        </p:txBody>
      </p:sp>
      <p:cxnSp>
        <p:nvCxnSpPr>
          <p:cNvPr id="275" name="Connettore diritto 274">
            <a:extLst>
              <a:ext uri="{FF2B5EF4-FFF2-40B4-BE49-F238E27FC236}">
                <a16:creationId xmlns:a16="http://schemas.microsoft.com/office/drawing/2014/main" id="{937694F3-EA09-C05C-0D15-DCF5DFEF4019}"/>
              </a:ext>
            </a:extLst>
          </p:cNvPr>
          <p:cNvCxnSpPr>
            <a:cxnSpLocks/>
            <a:stCxn id="39" idx="0"/>
            <a:endCxn id="45" idx="2"/>
          </p:cNvCxnSpPr>
          <p:nvPr/>
        </p:nvCxnSpPr>
        <p:spPr>
          <a:xfrm flipH="1" flipV="1">
            <a:off x="2688331" y="1553560"/>
            <a:ext cx="3570" cy="1560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Decisione 286">
            <a:extLst>
              <a:ext uri="{FF2B5EF4-FFF2-40B4-BE49-F238E27FC236}">
                <a16:creationId xmlns:a16="http://schemas.microsoft.com/office/drawing/2014/main" id="{CF72DA9C-F378-CE61-883B-CBB8169743F2}"/>
              </a:ext>
            </a:extLst>
          </p:cNvPr>
          <p:cNvSpPr/>
          <p:nvPr/>
        </p:nvSpPr>
        <p:spPr>
          <a:xfrm>
            <a:off x="3955049" y="4720853"/>
            <a:ext cx="1424627" cy="2993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Fornisce</a:t>
            </a:r>
            <a:endParaRPr lang="it-IT" sz="105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F507B1E-61BF-4CCF-130B-66CF56348DA9}"/>
              </a:ext>
            </a:extLst>
          </p:cNvPr>
          <p:cNvCxnSpPr>
            <a:cxnSpLocks/>
          </p:cNvCxnSpPr>
          <p:nvPr/>
        </p:nvCxnSpPr>
        <p:spPr>
          <a:xfrm flipV="1">
            <a:off x="10247951" y="3271679"/>
            <a:ext cx="0" cy="5801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49FBDD47-3A35-DDAD-9E8D-E4B92B197975}"/>
              </a:ext>
            </a:extLst>
          </p:cNvPr>
          <p:cNvCxnSpPr>
            <a:cxnSpLocks/>
            <a:stCxn id="253" idx="1"/>
          </p:cNvCxnSpPr>
          <p:nvPr/>
        </p:nvCxnSpPr>
        <p:spPr>
          <a:xfrm flipH="1" flipV="1">
            <a:off x="3441033" y="3219896"/>
            <a:ext cx="477706" cy="6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A0BE4217-11D8-D827-862F-79EED3514D1F}"/>
              </a:ext>
            </a:extLst>
          </p:cNvPr>
          <p:cNvCxnSpPr>
            <a:cxnSpLocks/>
            <a:stCxn id="287" idx="0"/>
            <a:endCxn id="222" idx="2"/>
          </p:cNvCxnSpPr>
          <p:nvPr/>
        </p:nvCxnSpPr>
        <p:spPr>
          <a:xfrm flipH="1" flipV="1">
            <a:off x="4660199" y="4100799"/>
            <a:ext cx="7164" cy="6200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ttangolo 70">
            <a:extLst>
              <a:ext uri="{FF2B5EF4-FFF2-40B4-BE49-F238E27FC236}">
                <a16:creationId xmlns:a16="http://schemas.microsoft.com/office/drawing/2014/main" id="{3D97B1E9-1DF3-D6DD-9344-48F4D4FE3E60}"/>
              </a:ext>
            </a:extLst>
          </p:cNvPr>
          <p:cNvSpPr/>
          <p:nvPr/>
        </p:nvSpPr>
        <p:spPr>
          <a:xfrm>
            <a:off x="9733745" y="5408991"/>
            <a:ext cx="1044101" cy="26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Dipendente</a:t>
            </a:r>
            <a:endParaRPr lang="it-IT" sz="1050" dirty="0"/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9D549CB9-AAD8-F06E-18D1-2D5757D1E999}"/>
              </a:ext>
            </a:extLst>
          </p:cNvPr>
          <p:cNvCxnSpPr>
            <a:cxnSpLocks/>
          </p:cNvCxnSpPr>
          <p:nvPr/>
        </p:nvCxnSpPr>
        <p:spPr>
          <a:xfrm flipH="1" flipV="1">
            <a:off x="5866025" y="3261393"/>
            <a:ext cx="1697114" cy="10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95785FDC-431B-A705-C7C8-D2A3EE8350FC}"/>
              </a:ext>
            </a:extLst>
          </p:cNvPr>
          <p:cNvCxnSpPr>
            <a:cxnSpLocks/>
            <a:endCxn id="159" idx="2"/>
          </p:cNvCxnSpPr>
          <p:nvPr/>
        </p:nvCxnSpPr>
        <p:spPr>
          <a:xfrm flipH="1" flipV="1">
            <a:off x="5846334" y="2560703"/>
            <a:ext cx="9845" cy="710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44DE08E4-38EE-0AB1-5743-BF6C1DD9FAC9}"/>
              </a:ext>
            </a:extLst>
          </p:cNvPr>
          <p:cNvCxnSpPr>
            <a:cxnSpLocks/>
          </p:cNvCxnSpPr>
          <p:nvPr/>
        </p:nvCxnSpPr>
        <p:spPr>
          <a:xfrm flipV="1">
            <a:off x="9023636" y="4103903"/>
            <a:ext cx="0" cy="5801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16A5298A-85FB-8BAE-A32D-D2D1ECE231F5}"/>
              </a:ext>
            </a:extLst>
          </p:cNvPr>
          <p:cNvCxnSpPr>
            <a:cxnSpLocks/>
          </p:cNvCxnSpPr>
          <p:nvPr/>
        </p:nvCxnSpPr>
        <p:spPr>
          <a:xfrm flipV="1">
            <a:off x="10247951" y="4103903"/>
            <a:ext cx="0" cy="5801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diritto 127">
            <a:extLst>
              <a:ext uri="{FF2B5EF4-FFF2-40B4-BE49-F238E27FC236}">
                <a16:creationId xmlns:a16="http://schemas.microsoft.com/office/drawing/2014/main" id="{84F2BDE4-117E-C2C4-05C6-338084877B82}"/>
              </a:ext>
            </a:extLst>
          </p:cNvPr>
          <p:cNvCxnSpPr>
            <a:cxnSpLocks/>
          </p:cNvCxnSpPr>
          <p:nvPr/>
        </p:nvCxnSpPr>
        <p:spPr>
          <a:xfrm flipV="1">
            <a:off x="11499764" y="4111895"/>
            <a:ext cx="0" cy="5801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diritto 128">
            <a:extLst>
              <a:ext uri="{FF2B5EF4-FFF2-40B4-BE49-F238E27FC236}">
                <a16:creationId xmlns:a16="http://schemas.microsoft.com/office/drawing/2014/main" id="{6AE25D50-E01D-F021-830F-C067DF52C1E2}"/>
              </a:ext>
            </a:extLst>
          </p:cNvPr>
          <p:cNvCxnSpPr>
            <a:cxnSpLocks/>
          </p:cNvCxnSpPr>
          <p:nvPr/>
        </p:nvCxnSpPr>
        <p:spPr>
          <a:xfrm flipH="1" flipV="1">
            <a:off x="9042870" y="4684086"/>
            <a:ext cx="2450963" cy="7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2 131">
            <a:extLst>
              <a:ext uri="{FF2B5EF4-FFF2-40B4-BE49-F238E27FC236}">
                <a16:creationId xmlns:a16="http://schemas.microsoft.com/office/drawing/2014/main" id="{A044EBC3-7B08-B9F4-08B8-1539349C83A0}"/>
              </a:ext>
            </a:extLst>
          </p:cNvPr>
          <p:cNvCxnSpPr>
            <a:endCxn id="71" idx="0"/>
          </p:cNvCxnSpPr>
          <p:nvPr/>
        </p:nvCxnSpPr>
        <p:spPr>
          <a:xfrm>
            <a:off x="10247951" y="4692078"/>
            <a:ext cx="7845" cy="716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7" name="Rettangolo 156">
            <a:extLst>
              <a:ext uri="{FF2B5EF4-FFF2-40B4-BE49-F238E27FC236}">
                <a16:creationId xmlns:a16="http://schemas.microsoft.com/office/drawing/2014/main" id="{93D335C3-7DF5-F451-1342-62656173F6AF}"/>
              </a:ext>
            </a:extLst>
          </p:cNvPr>
          <p:cNvSpPr/>
          <p:nvPr/>
        </p:nvSpPr>
        <p:spPr>
          <a:xfrm>
            <a:off x="3700437" y="2142969"/>
            <a:ext cx="1201835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Nuova</a:t>
            </a:r>
            <a:endParaRPr lang="it-IT" sz="1400" dirty="0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09512F40-9654-C566-A6BE-C538DF862E53}"/>
              </a:ext>
            </a:extLst>
          </p:cNvPr>
          <p:cNvSpPr/>
          <p:nvPr/>
        </p:nvSpPr>
        <p:spPr>
          <a:xfrm>
            <a:off x="5245416" y="2141254"/>
            <a:ext cx="1201835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Usata</a:t>
            </a:r>
            <a:endParaRPr lang="it-IT" sz="1400" dirty="0"/>
          </a:p>
        </p:txBody>
      </p:sp>
      <p:cxnSp>
        <p:nvCxnSpPr>
          <p:cNvPr id="200" name="Connettore diritto 199">
            <a:extLst>
              <a:ext uri="{FF2B5EF4-FFF2-40B4-BE49-F238E27FC236}">
                <a16:creationId xmlns:a16="http://schemas.microsoft.com/office/drawing/2014/main" id="{D1DFA2A5-EE03-2D1E-9F60-19FF2D887CB1}"/>
              </a:ext>
            </a:extLst>
          </p:cNvPr>
          <p:cNvCxnSpPr>
            <a:cxnSpLocks/>
          </p:cNvCxnSpPr>
          <p:nvPr/>
        </p:nvCxnSpPr>
        <p:spPr>
          <a:xfrm flipH="1">
            <a:off x="4301354" y="1893263"/>
            <a:ext cx="15548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ttore 2 207">
            <a:extLst>
              <a:ext uri="{FF2B5EF4-FFF2-40B4-BE49-F238E27FC236}">
                <a16:creationId xmlns:a16="http://schemas.microsoft.com/office/drawing/2014/main" id="{C785EDB6-760A-44C0-0D63-1BE7CD5B3EF9}"/>
              </a:ext>
            </a:extLst>
          </p:cNvPr>
          <p:cNvCxnSpPr>
            <a:cxnSpLocks/>
          </p:cNvCxnSpPr>
          <p:nvPr/>
        </p:nvCxnSpPr>
        <p:spPr>
          <a:xfrm flipV="1">
            <a:off x="5043094" y="1659958"/>
            <a:ext cx="0" cy="224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Connettore diritto 211">
            <a:extLst>
              <a:ext uri="{FF2B5EF4-FFF2-40B4-BE49-F238E27FC236}">
                <a16:creationId xmlns:a16="http://schemas.microsoft.com/office/drawing/2014/main" id="{0DAD6E05-5CFF-27EF-46C2-2126D76BFB8D}"/>
              </a:ext>
            </a:extLst>
          </p:cNvPr>
          <p:cNvCxnSpPr>
            <a:cxnSpLocks/>
            <a:stCxn id="157" idx="0"/>
          </p:cNvCxnSpPr>
          <p:nvPr/>
        </p:nvCxnSpPr>
        <p:spPr>
          <a:xfrm flipH="1" flipV="1">
            <a:off x="4301354" y="1902532"/>
            <a:ext cx="1" cy="240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ttore diritto 217">
            <a:extLst>
              <a:ext uri="{FF2B5EF4-FFF2-40B4-BE49-F238E27FC236}">
                <a16:creationId xmlns:a16="http://schemas.microsoft.com/office/drawing/2014/main" id="{2B2C994B-4ED0-F1E8-D9B8-4733D6D9425F}"/>
              </a:ext>
            </a:extLst>
          </p:cNvPr>
          <p:cNvCxnSpPr>
            <a:cxnSpLocks/>
          </p:cNvCxnSpPr>
          <p:nvPr/>
        </p:nvCxnSpPr>
        <p:spPr>
          <a:xfrm flipV="1">
            <a:off x="5846333" y="1893263"/>
            <a:ext cx="0" cy="2746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Rettangolo 226">
            <a:extLst>
              <a:ext uri="{FF2B5EF4-FFF2-40B4-BE49-F238E27FC236}">
                <a16:creationId xmlns:a16="http://schemas.microsoft.com/office/drawing/2014/main" id="{2FCCF795-8272-EBD5-BB76-087330895151}"/>
              </a:ext>
            </a:extLst>
          </p:cNvPr>
          <p:cNvSpPr/>
          <p:nvPr/>
        </p:nvSpPr>
        <p:spPr>
          <a:xfrm>
            <a:off x="7784034" y="6096761"/>
            <a:ext cx="993498" cy="21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Fornitore</a:t>
            </a:r>
            <a:endParaRPr lang="it-IT" sz="1050" dirty="0"/>
          </a:p>
        </p:txBody>
      </p:sp>
      <p:sp>
        <p:nvSpPr>
          <p:cNvPr id="228" name="Rettangolo 227">
            <a:extLst>
              <a:ext uri="{FF2B5EF4-FFF2-40B4-BE49-F238E27FC236}">
                <a16:creationId xmlns:a16="http://schemas.microsoft.com/office/drawing/2014/main" id="{326D37C3-60C5-7C57-D710-DE05DC783C34}"/>
              </a:ext>
            </a:extLst>
          </p:cNvPr>
          <p:cNvSpPr/>
          <p:nvPr/>
        </p:nvSpPr>
        <p:spPr>
          <a:xfrm>
            <a:off x="6180052" y="6089565"/>
            <a:ext cx="993498" cy="21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Fornitore</a:t>
            </a:r>
            <a:endParaRPr lang="it-IT" sz="1050" dirty="0"/>
          </a:p>
        </p:txBody>
      </p:sp>
      <p:cxnSp>
        <p:nvCxnSpPr>
          <p:cNvPr id="234" name="Connettore diritto 233">
            <a:extLst>
              <a:ext uri="{FF2B5EF4-FFF2-40B4-BE49-F238E27FC236}">
                <a16:creationId xmlns:a16="http://schemas.microsoft.com/office/drawing/2014/main" id="{9FD54411-99DF-64A6-B6FB-6D1C65A9B189}"/>
              </a:ext>
            </a:extLst>
          </p:cNvPr>
          <p:cNvCxnSpPr>
            <a:cxnSpLocks/>
          </p:cNvCxnSpPr>
          <p:nvPr/>
        </p:nvCxnSpPr>
        <p:spPr>
          <a:xfrm flipV="1">
            <a:off x="7478141" y="4870534"/>
            <a:ext cx="0" cy="5801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ttore diritto 238">
            <a:extLst>
              <a:ext uri="{FF2B5EF4-FFF2-40B4-BE49-F238E27FC236}">
                <a16:creationId xmlns:a16="http://schemas.microsoft.com/office/drawing/2014/main" id="{2C78E616-2891-4F34-EE0B-8F79B0AC5D03}"/>
              </a:ext>
            </a:extLst>
          </p:cNvPr>
          <p:cNvCxnSpPr>
            <a:cxnSpLocks/>
          </p:cNvCxnSpPr>
          <p:nvPr/>
        </p:nvCxnSpPr>
        <p:spPr>
          <a:xfrm flipH="1">
            <a:off x="6735804" y="5826152"/>
            <a:ext cx="15548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63C6B42A-5B91-4F12-0EBF-5A20D0F77C9C}"/>
              </a:ext>
            </a:extLst>
          </p:cNvPr>
          <p:cNvCxnSpPr>
            <a:cxnSpLocks/>
          </p:cNvCxnSpPr>
          <p:nvPr/>
        </p:nvCxnSpPr>
        <p:spPr>
          <a:xfrm flipV="1">
            <a:off x="7477544" y="5592847"/>
            <a:ext cx="0" cy="224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2" name="Connettore diritto 241">
            <a:extLst>
              <a:ext uri="{FF2B5EF4-FFF2-40B4-BE49-F238E27FC236}">
                <a16:creationId xmlns:a16="http://schemas.microsoft.com/office/drawing/2014/main" id="{BBC25B9D-AF5D-CE8B-FA4F-A92D299DEBF4}"/>
              </a:ext>
            </a:extLst>
          </p:cNvPr>
          <p:cNvCxnSpPr>
            <a:cxnSpLocks/>
          </p:cNvCxnSpPr>
          <p:nvPr/>
        </p:nvCxnSpPr>
        <p:spPr>
          <a:xfrm flipH="1" flipV="1">
            <a:off x="6735804" y="5835421"/>
            <a:ext cx="1" cy="240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ttore diritto 242">
            <a:extLst>
              <a:ext uri="{FF2B5EF4-FFF2-40B4-BE49-F238E27FC236}">
                <a16:creationId xmlns:a16="http://schemas.microsoft.com/office/drawing/2014/main" id="{CC69899F-E8D9-DB21-4C17-9542E3102EA1}"/>
              </a:ext>
            </a:extLst>
          </p:cNvPr>
          <p:cNvCxnSpPr>
            <a:cxnSpLocks/>
          </p:cNvCxnSpPr>
          <p:nvPr/>
        </p:nvCxnSpPr>
        <p:spPr>
          <a:xfrm flipV="1">
            <a:off x="8280783" y="5826152"/>
            <a:ext cx="0" cy="2746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ttore diritto 250">
            <a:extLst>
              <a:ext uri="{FF2B5EF4-FFF2-40B4-BE49-F238E27FC236}">
                <a16:creationId xmlns:a16="http://schemas.microsoft.com/office/drawing/2014/main" id="{24F5BC6A-7FEE-FF33-A34B-2BEC627ED708}"/>
              </a:ext>
            </a:extLst>
          </p:cNvPr>
          <p:cNvCxnSpPr>
            <a:cxnSpLocks/>
          </p:cNvCxnSpPr>
          <p:nvPr/>
        </p:nvCxnSpPr>
        <p:spPr>
          <a:xfrm flipH="1">
            <a:off x="1789270" y="6101642"/>
            <a:ext cx="459600" cy="348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Connettore diritto 266">
            <a:extLst>
              <a:ext uri="{FF2B5EF4-FFF2-40B4-BE49-F238E27FC236}">
                <a16:creationId xmlns:a16="http://schemas.microsoft.com/office/drawing/2014/main" id="{03F0A5E7-249A-CF32-4451-88A347506427}"/>
              </a:ext>
            </a:extLst>
          </p:cNvPr>
          <p:cNvCxnSpPr>
            <a:cxnSpLocks/>
          </p:cNvCxnSpPr>
          <p:nvPr/>
        </p:nvCxnSpPr>
        <p:spPr>
          <a:xfrm flipH="1" flipV="1">
            <a:off x="3642234" y="388840"/>
            <a:ext cx="140594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Decisione 267">
            <a:extLst>
              <a:ext uri="{FF2B5EF4-FFF2-40B4-BE49-F238E27FC236}">
                <a16:creationId xmlns:a16="http://schemas.microsoft.com/office/drawing/2014/main" id="{557B6BE8-3BFF-E74D-0ABF-D2C57C9F81D6}"/>
              </a:ext>
            </a:extLst>
          </p:cNvPr>
          <p:cNvSpPr/>
          <p:nvPr/>
        </p:nvSpPr>
        <p:spPr>
          <a:xfrm>
            <a:off x="2237748" y="233495"/>
            <a:ext cx="1460937" cy="3127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E’ dotata</a:t>
            </a:r>
            <a:endParaRPr lang="it-IT" sz="1050" dirty="0"/>
          </a:p>
        </p:txBody>
      </p:sp>
      <p:cxnSp>
        <p:nvCxnSpPr>
          <p:cNvPr id="269" name="Connettore diritto 268">
            <a:extLst>
              <a:ext uri="{FF2B5EF4-FFF2-40B4-BE49-F238E27FC236}">
                <a16:creationId xmlns:a16="http://schemas.microsoft.com/office/drawing/2014/main" id="{50DBE37C-755F-08A2-C7B1-8B1495F21320}"/>
              </a:ext>
            </a:extLst>
          </p:cNvPr>
          <p:cNvCxnSpPr>
            <a:cxnSpLocks/>
            <a:stCxn id="268" idx="1"/>
            <a:endCxn id="97" idx="3"/>
          </p:cNvCxnSpPr>
          <p:nvPr/>
        </p:nvCxnSpPr>
        <p:spPr>
          <a:xfrm flipH="1">
            <a:off x="1303776" y="389891"/>
            <a:ext cx="933972" cy="3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Connettore diritto 271">
            <a:extLst>
              <a:ext uri="{FF2B5EF4-FFF2-40B4-BE49-F238E27FC236}">
                <a16:creationId xmlns:a16="http://schemas.microsoft.com/office/drawing/2014/main" id="{31450D0E-907E-6F4B-6C9B-9BFFAF39983B}"/>
              </a:ext>
            </a:extLst>
          </p:cNvPr>
          <p:cNvCxnSpPr>
            <a:cxnSpLocks/>
            <a:stCxn id="97" idx="2"/>
            <a:endCxn id="93" idx="0"/>
          </p:cNvCxnSpPr>
          <p:nvPr/>
        </p:nvCxnSpPr>
        <p:spPr>
          <a:xfrm flipH="1">
            <a:off x="778309" y="524829"/>
            <a:ext cx="3417" cy="1225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CasellaDiTesto 279">
            <a:extLst>
              <a:ext uri="{FF2B5EF4-FFF2-40B4-BE49-F238E27FC236}">
                <a16:creationId xmlns:a16="http://schemas.microsoft.com/office/drawing/2014/main" id="{F0BBF21A-A0A5-840C-783E-53E76CDC854E}"/>
              </a:ext>
            </a:extLst>
          </p:cNvPr>
          <p:cNvSpPr txBox="1"/>
          <p:nvPr/>
        </p:nvSpPr>
        <p:spPr>
          <a:xfrm>
            <a:off x="2943908" y="1199320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(1,1)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281" name="CasellaDiTesto 280">
            <a:extLst>
              <a:ext uri="{FF2B5EF4-FFF2-40B4-BE49-F238E27FC236}">
                <a16:creationId xmlns:a16="http://schemas.microsoft.com/office/drawing/2014/main" id="{45D357E8-A615-E78B-CAFC-1F6DC20DBC57}"/>
              </a:ext>
            </a:extLst>
          </p:cNvPr>
          <p:cNvSpPr txBox="1"/>
          <p:nvPr/>
        </p:nvSpPr>
        <p:spPr>
          <a:xfrm>
            <a:off x="2258694" y="1593427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(0,N)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41FCD12C-686E-2C5F-8331-E492EA9C5385}"/>
              </a:ext>
            </a:extLst>
          </p:cNvPr>
          <p:cNvCxnSpPr>
            <a:cxnSpLocks/>
          </p:cNvCxnSpPr>
          <p:nvPr/>
        </p:nvCxnSpPr>
        <p:spPr>
          <a:xfrm flipH="1" flipV="1">
            <a:off x="3424411" y="1586807"/>
            <a:ext cx="13909" cy="1633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DE0BAAF-7AC3-DAA5-6DEF-291E6F07A858}"/>
              </a:ext>
            </a:extLst>
          </p:cNvPr>
          <p:cNvCxnSpPr>
            <a:cxnSpLocks/>
          </p:cNvCxnSpPr>
          <p:nvPr/>
        </p:nvCxnSpPr>
        <p:spPr>
          <a:xfrm flipH="1">
            <a:off x="3415324" y="1583946"/>
            <a:ext cx="1026852" cy="53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BED3FD1-F949-CED8-58A7-32BEA0565FE3}"/>
              </a:ext>
            </a:extLst>
          </p:cNvPr>
          <p:cNvSpPr txBox="1"/>
          <p:nvPr/>
        </p:nvSpPr>
        <p:spPr>
          <a:xfrm>
            <a:off x="1811621" y="91986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(1,N)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21B3B55-D5D7-B6E5-7359-9765D39D89D5}"/>
              </a:ext>
            </a:extLst>
          </p:cNvPr>
          <p:cNvSpPr txBox="1"/>
          <p:nvPr/>
        </p:nvSpPr>
        <p:spPr>
          <a:xfrm>
            <a:off x="295760" y="1464555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(0,N)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3FBA71F-1043-B9B7-4FF1-ABB0F6BC53F5}"/>
              </a:ext>
            </a:extLst>
          </p:cNvPr>
          <p:cNvSpPr txBox="1"/>
          <p:nvPr/>
        </p:nvSpPr>
        <p:spPr>
          <a:xfrm>
            <a:off x="2680240" y="3982767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(1,1)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444AC01-4237-8171-E916-4974BF83C7BB}"/>
              </a:ext>
            </a:extLst>
          </p:cNvPr>
          <p:cNvSpPr txBox="1"/>
          <p:nvPr/>
        </p:nvSpPr>
        <p:spPr>
          <a:xfrm>
            <a:off x="2699773" y="4910303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(1,N)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CD5251F-8214-85B2-EDAE-F7CD4CC33FBD}"/>
              </a:ext>
            </a:extLst>
          </p:cNvPr>
          <p:cNvSpPr txBox="1"/>
          <p:nvPr/>
        </p:nvSpPr>
        <p:spPr>
          <a:xfrm>
            <a:off x="3775482" y="395926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(0,N)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19469DB-C270-1ECB-A1C1-408E62843EC0}"/>
              </a:ext>
            </a:extLst>
          </p:cNvPr>
          <p:cNvSpPr txBox="1"/>
          <p:nvPr/>
        </p:nvSpPr>
        <p:spPr>
          <a:xfrm>
            <a:off x="4667362" y="4461246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(1,1)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E772C95-9372-6A86-A80B-DA64F08E62EE}"/>
              </a:ext>
            </a:extLst>
          </p:cNvPr>
          <p:cNvSpPr txBox="1"/>
          <p:nvPr/>
        </p:nvSpPr>
        <p:spPr>
          <a:xfrm>
            <a:off x="5749941" y="3705251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(1,1)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B5AE4C0-4E87-D48A-FEC1-DAA1D983E8D9}"/>
              </a:ext>
            </a:extLst>
          </p:cNvPr>
          <p:cNvSpPr txBox="1"/>
          <p:nvPr/>
        </p:nvSpPr>
        <p:spPr>
          <a:xfrm>
            <a:off x="7507165" y="3994982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(0,N)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D5836708-EE05-B41A-7311-D50F1358E59C}"/>
              </a:ext>
            </a:extLst>
          </p:cNvPr>
          <p:cNvCxnSpPr>
            <a:cxnSpLocks/>
          </p:cNvCxnSpPr>
          <p:nvPr/>
        </p:nvCxnSpPr>
        <p:spPr>
          <a:xfrm>
            <a:off x="3153743" y="3314717"/>
            <a:ext cx="210473" cy="2893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onnettore 54">
            <a:extLst>
              <a:ext uri="{FF2B5EF4-FFF2-40B4-BE49-F238E27FC236}">
                <a16:creationId xmlns:a16="http://schemas.microsoft.com/office/drawing/2014/main" id="{AAF00252-2157-A1AD-A8EA-AFA2BCBEC9F6}"/>
              </a:ext>
            </a:extLst>
          </p:cNvPr>
          <p:cNvSpPr/>
          <p:nvPr/>
        </p:nvSpPr>
        <p:spPr>
          <a:xfrm rot="209412">
            <a:off x="3315613" y="3580962"/>
            <a:ext cx="112630" cy="906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0F8A2E63-3E56-1C7D-6D73-1F10F2DC646C}"/>
              </a:ext>
            </a:extLst>
          </p:cNvPr>
          <p:cNvCxnSpPr>
            <a:cxnSpLocks/>
          </p:cNvCxnSpPr>
          <p:nvPr/>
        </p:nvCxnSpPr>
        <p:spPr>
          <a:xfrm>
            <a:off x="2565160" y="3494169"/>
            <a:ext cx="9758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onnettore 60">
            <a:extLst>
              <a:ext uri="{FF2B5EF4-FFF2-40B4-BE49-F238E27FC236}">
                <a16:creationId xmlns:a16="http://schemas.microsoft.com/office/drawing/2014/main" id="{E1C255DF-1690-6184-ADBD-EB3BD7842FE4}"/>
              </a:ext>
            </a:extLst>
          </p:cNvPr>
          <p:cNvSpPr/>
          <p:nvPr/>
        </p:nvSpPr>
        <p:spPr>
          <a:xfrm rot="209412">
            <a:off x="2474773" y="3456515"/>
            <a:ext cx="112630" cy="906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36BF1F8F-98DF-413D-C0B2-39458F29E5C0}"/>
              </a:ext>
            </a:extLst>
          </p:cNvPr>
          <p:cNvSpPr txBox="1"/>
          <p:nvPr/>
        </p:nvSpPr>
        <p:spPr>
          <a:xfrm>
            <a:off x="3114096" y="3663588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Nome</a:t>
            </a:r>
            <a:endParaRPr lang="it-IT" sz="105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12B3D5FC-38C7-3E3E-0A05-8D46A52B83DA}"/>
              </a:ext>
            </a:extLst>
          </p:cNvPr>
          <p:cNvSpPr txBox="1"/>
          <p:nvPr/>
        </p:nvSpPr>
        <p:spPr>
          <a:xfrm>
            <a:off x="5636622" y="4875623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(1,N)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3866BDCB-B7DE-4AFB-E883-532C5E723212}"/>
              </a:ext>
            </a:extLst>
          </p:cNvPr>
          <p:cNvSpPr txBox="1"/>
          <p:nvPr/>
        </p:nvSpPr>
        <p:spPr>
          <a:xfrm>
            <a:off x="4634995" y="3378753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(1,N)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D1BA0D18-FFEF-0F79-7CCC-B532A5931E79}"/>
              </a:ext>
            </a:extLst>
          </p:cNvPr>
          <p:cNvSpPr txBox="1"/>
          <p:nvPr/>
        </p:nvSpPr>
        <p:spPr>
          <a:xfrm>
            <a:off x="3565328" y="2954086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(1,1)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564F0775-21C7-683C-4203-4183C98743C2}"/>
              </a:ext>
            </a:extLst>
          </p:cNvPr>
          <p:cNvSpPr txBox="1"/>
          <p:nvPr/>
        </p:nvSpPr>
        <p:spPr>
          <a:xfrm>
            <a:off x="8911883" y="3267740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(0,N)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8D6C6A2A-15D7-EE5D-80DC-F3E5C5438525}"/>
              </a:ext>
            </a:extLst>
          </p:cNvPr>
          <p:cNvSpPr txBox="1"/>
          <p:nvPr/>
        </p:nvSpPr>
        <p:spPr>
          <a:xfrm>
            <a:off x="6962934" y="303112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(0,N)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59C5A732-66CF-6E66-E3FE-28C117938DD5}"/>
              </a:ext>
            </a:extLst>
          </p:cNvPr>
          <p:cNvSpPr txBox="1"/>
          <p:nvPr/>
        </p:nvSpPr>
        <p:spPr>
          <a:xfrm>
            <a:off x="7373042" y="2382219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(1,N)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cxnSp>
        <p:nvCxnSpPr>
          <p:cNvPr id="102" name="Connettore diritto 101">
            <a:extLst>
              <a:ext uri="{FF2B5EF4-FFF2-40B4-BE49-F238E27FC236}">
                <a16:creationId xmlns:a16="http://schemas.microsoft.com/office/drawing/2014/main" id="{2FAB4CE3-C655-D2C4-96D5-34F612F26091}"/>
              </a:ext>
            </a:extLst>
          </p:cNvPr>
          <p:cNvCxnSpPr>
            <a:cxnSpLocks/>
            <a:endCxn id="135" idx="3"/>
          </p:cNvCxnSpPr>
          <p:nvPr/>
        </p:nvCxnSpPr>
        <p:spPr>
          <a:xfrm flipH="1" flipV="1">
            <a:off x="9176073" y="2628211"/>
            <a:ext cx="2317760" cy="5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Decisione 134">
            <a:extLst>
              <a:ext uri="{FF2B5EF4-FFF2-40B4-BE49-F238E27FC236}">
                <a16:creationId xmlns:a16="http://schemas.microsoft.com/office/drawing/2014/main" id="{5FEC6FB1-8D50-6F9C-E650-B8A0090DCE31}"/>
              </a:ext>
            </a:extLst>
          </p:cNvPr>
          <p:cNvSpPr/>
          <p:nvPr/>
        </p:nvSpPr>
        <p:spPr>
          <a:xfrm>
            <a:off x="7940458" y="2435779"/>
            <a:ext cx="1235615" cy="3848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Vendita</a:t>
            </a:r>
            <a:endParaRPr lang="it-IT" sz="1000" dirty="0"/>
          </a:p>
        </p:txBody>
      </p:sp>
      <p:cxnSp>
        <p:nvCxnSpPr>
          <p:cNvPr id="151" name="Connettore diritto 150">
            <a:extLst>
              <a:ext uri="{FF2B5EF4-FFF2-40B4-BE49-F238E27FC236}">
                <a16:creationId xmlns:a16="http://schemas.microsoft.com/office/drawing/2014/main" id="{4110C544-84F5-8D75-840A-EE2388D6D372}"/>
              </a:ext>
            </a:extLst>
          </p:cNvPr>
          <p:cNvCxnSpPr>
            <a:cxnSpLocks/>
          </p:cNvCxnSpPr>
          <p:nvPr/>
        </p:nvCxnSpPr>
        <p:spPr>
          <a:xfrm flipV="1">
            <a:off x="7020714" y="1464555"/>
            <a:ext cx="0" cy="11417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nettore 1">
            <a:extLst>
              <a:ext uri="{FF2B5EF4-FFF2-40B4-BE49-F238E27FC236}">
                <a16:creationId xmlns:a16="http://schemas.microsoft.com/office/drawing/2014/main" id="{876136D5-0065-52A8-6980-7790A9C5D1F4}"/>
              </a:ext>
            </a:extLst>
          </p:cNvPr>
          <p:cNvSpPr/>
          <p:nvPr/>
        </p:nvSpPr>
        <p:spPr>
          <a:xfrm rot="209412">
            <a:off x="1714447" y="6422782"/>
            <a:ext cx="112630" cy="906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8D1D47-1DD7-093C-98AD-7058CA94D358}"/>
              </a:ext>
            </a:extLst>
          </p:cNvPr>
          <p:cNvSpPr txBox="1"/>
          <p:nvPr/>
        </p:nvSpPr>
        <p:spPr>
          <a:xfrm>
            <a:off x="1126692" y="6325205"/>
            <a:ext cx="6222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IDCasa</a:t>
            </a:r>
            <a:endParaRPr lang="it-IT" sz="1050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3A0DB46-116A-213C-00DF-A95F53F59A6D}"/>
              </a:ext>
            </a:extLst>
          </p:cNvPr>
          <p:cNvCxnSpPr>
            <a:cxnSpLocks/>
          </p:cNvCxnSpPr>
          <p:nvPr/>
        </p:nvCxnSpPr>
        <p:spPr>
          <a:xfrm flipH="1">
            <a:off x="4213476" y="4110398"/>
            <a:ext cx="270520" cy="20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nettore 6">
            <a:extLst>
              <a:ext uri="{FF2B5EF4-FFF2-40B4-BE49-F238E27FC236}">
                <a16:creationId xmlns:a16="http://schemas.microsoft.com/office/drawing/2014/main" id="{8F2E4736-116C-A31C-7E9D-66E14240E254}"/>
              </a:ext>
            </a:extLst>
          </p:cNvPr>
          <p:cNvSpPr/>
          <p:nvPr/>
        </p:nvSpPr>
        <p:spPr>
          <a:xfrm rot="209412">
            <a:off x="4137927" y="4269064"/>
            <a:ext cx="112630" cy="906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1B3E3F-2715-ED07-B88F-5ECF80CF2F00}"/>
              </a:ext>
            </a:extLst>
          </p:cNvPr>
          <p:cNvSpPr txBox="1"/>
          <p:nvPr/>
        </p:nvSpPr>
        <p:spPr>
          <a:xfrm>
            <a:off x="3416437" y="4191447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IDOrdine</a:t>
            </a:r>
            <a:endParaRPr lang="it-IT" sz="1050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515275F-ACB4-B370-7995-DEF21A5326BF}"/>
              </a:ext>
            </a:extLst>
          </p:cNvPr>
          <p:cNvCxnSpPr>
            <a:cxnSpLocks/>
          </p:cNvCxnSpPr>
          <p:nvPr/>
        </p:nvCxnSpPr>
        <p:spPr>
          <a:xfrm>
            <a:off x="10766754" y="5535601"/>
            <a:ext cx="283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nettore 11">
            <a:extLst>
              <a:ext uri="{FF2B5EF4-FFF2-40B4-BE49-F238E27FC236}">
                <a16:creationId xmlns:a16="http://schemas.microsoft.com/office/drawing/2014/main" id="{D16D18B5-058B-5647-8654-6C712E2EFECB}"/>
              </a:ext>
            </a:extLst>
          </p:cNvPr>
          <p:cNvSpPr/>
          <p:nvPr/>
        </p:nvSpPr>
        <p:spPr>
          <a:xfrm rot="17279281">
            <a:off x="11030193" y="5490274"/>
            <a:ext cx="112630" cy="906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29554FF-4FD5-8321-70A9-F85DEC296141}"/>
              </a:ext>
            </a:extLst>
          </p:cNvPr>
          <p:cNvSpPr txBox="1"/>
          <p:nvPr/>
        </p:nvSpPr>
        <p:spPr>
          <a:xfrm>
            <a:off x="11071432" y="5425531"/>
            <a:ext cx="8931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IDDipendente</a:t>
            </a:r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2598760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1D985A-59F5-2DCB-E0C0-312C755D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r>
              <a:rPr lang="en-US" sz="2800" dirty="0"/>
              <a:t>PROGETTAZIONE</a:t>
            </a:r>
            <a:br>
              <a:rPr lang="en-US" sz="2800" dirty="0"/>
            </a:br>
            <a:r>
              <a:rPr lang="en-US" sz="2800" dirty="0"/>
              <a:t>LOGICA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7A7D8E-F65D-F3DD-5E20-CE454B284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endParaRPr lang="it-IT" sz="2000" dirty="0"/>
          </a:p>
          <a:p>
            <a:r>
              <a:rPr lang="en-US" sz="2400" dirty="0"/>
              <a:t>Ristrutturazione Schema E-R</a:t>
            </a:r>
            <a:endParaRPr lang="en-GB" sz="2400" dirty="0"/>
          </a:p>
          <a:p>
            <a:r>
              <a:rPr lang="en-US" sz="2400" dirty="0"/>
              <a:t>Traduzione nel modello logico</a:t>
            </a:r>
            <a:endParaRPr lang="en-GB" sz="2400" dirty="0"/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50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A79D98-A797-250A-A824-4316562E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Ristrutturazione Schema E-R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D291D6-8131-0460-005C-43EAB897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Analisi delle ridodanze</a:t>
            </a:r>
          </a:p>
          <a:p>
            <a:r>
              <a:rPr lang="en-US" dirty="0"/>
              <a:t>Eliminazione delle generalizzazioni</a:t>
            </a:r>
          </a:p>
          <a:p>
            <a:r>
              <a:rPr lang="en-US" dirty="0" err="1"/>
              <a:t>Partizionamento</a:t>
            </a:r>
            <a:r>
              <a:rPr lang="en-US" dirty="0"/>
              <a:t>/</a:t>
            </a:r>
            <a:r>
              <a:rPr lang="en-US" dirty="0" err="1"/>
              <a:t>accorpamento</a:t>
            </a:r>
            <a:endParaRPr lang="en-US" dirty="0"/>
          </a:p>
          <a:p>
            <a:r>
              <a:rPr lang="en-US" dirty="0" err="1"/>
              <a:t>Scelta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identificatori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1988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87E36E-6D2A-D2AD-4833-42D0D936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Analisi delle ridodanze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94FDCB-14D5-0227-12AC-A36815CC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L’attributo </a:t>
            </a:r>
            <a:r>
              <a:rPr lang="en-US" dirty="0"/>
              <a:t>“Numero automobili” </a:t>
            </a:r>
            <a:r>
              <a:rPr lang="en-US" dirty="0" err="1"/>
              <a:t>dell’entita</a:t>
            </a:r>
            <a:r>
              <a:rPr lang="en-US" dirty="0"/>
              <a:t>’ “ordine” </a:t>
            </a:r>
            <a:r>
              <a:rPr lang="en-US" dirty="0" err="1"/>
              <a:t>puo</a:t>
            </a:r>
            <a:r>
              <a:rPr lang="en-US" dirty="0"/>
              <a:t>’ essere </a:t>
            </a:r>
            <a:r>
              <a:rPr lang="en-US" dirty="0" err="1"/>
              <a:t>derivato</a:t>
            </a:r>
            <a:r>
              <a:rPr lang="en-US" dirty="0"/>
              <a:t> </a:t>
            </a:r>
            <a:r>
              <a:rPr lang="en-US" dirty="0" err="1"/>
              <a:t>semplicente</a:t>
            </a:r>
            <a:r>
              <a:rPr lang="en-US" dirty="0"/>
              <a:t> </a:t>
            </a:r>
            <a:r>
              <a:rPr lang="en-US" dirty="0" err="1"/>
              <a:t>contando</a:t>
            </a:r>
            <a:r>
              <a:rPr lang="en-US" dirty="0"/>
              <a:t> le </a:t>
            </a:r>
            <a:r>
              <a:rPr lang="en-US" dirty="0" err="1"/>
              <a:t>occorrenze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la </a:t>
            </a:r>
            <a:r>
              <a:rPr lang="en-US" dirty="0" err="1"/>
              <a:t>relazione</a:t>
            </a:r>
            <a:r>
              <a:rPr lang="en-US" dirty="0"/>
              <a:t> </a:t>
            </a:r>
            <a:r>
              <a:rPr lang="en-US" dirty="0" err="1"/>
              <a:t>stessa</a:t>
            </a:r>
            <a:r>
              <a:rPr lang="en-US" dirty="0"/>
              <a:t> e </a:t>
            </a:r>
            <a:r>
              <a:rPr lang="en-US" dirty="0" err="1"/>
              <a:t>l’entita</a:t>
            </a:r>
            <a:r>
              <a:rPr lang="en-US" dirty="0"/>
              <a:t>’ automobile.</a:t>
            </a:r>
          </a:p>
          <a:p>
            <a:r>
              <a:rPr lang="it-IT" dirty="0"/>
              <a:t>L’attributo </a:t>
            </a:r>
            <a:r>
              <a:rPr lang="en-US" dirty="0"/>
              <a:t>“Numero </a:t>
            </a:r>
            <a:r>
              <a:rPr lang="en-US" dirty="0" err="1"/>
              <a:t>vendite</a:t>
            </a:r>
            <a:r>
              <a:rPr lang="en-US" dirty="0"/>
              <a:t>” </a:t>
            </a:r>
            <a:r>
              <a:rPr lang="en-US" dirty="0" err="1"/>
              <a:t>dell’entita</a:t>
            </a:r>
            <a:r>
              <a:rPr lang="en-US" dirty="0"/>
              <a:t>’ “</a:t>
            </a:r>
            <a:r>
              <a:rPr lang="en-US" dirty="0" err="1"/>
              <a:t>venditore</a:t>
            </a:r>
            <a:r>
              <a:rPr lang="en-US" dirty="0"/>
              <a:t>” </a:t>
            </a:r>
            <a:r>
              <a:rPr lang="en-US" dirty="0" err="1"/>
              <a:t>puo</a:t>
            </a:r>
            <a:r>
              <a:rPr lang="en-US" dirty="0"/>
              <a:t>’ essere </a:t>
            </a:r>
            <a:r>
              <a:rPr lang="en-US" dirty="0" err="1"/>
              <a:t>derivato</a:t>
            </a:r>
            <a:r>
              <a:rPr lang="en-US" dirty="0"/>
              <a:t> </a:t>
            </a:r>
            <a:r>
              <a:rPr lang="en-US" dirty="0" err="1"/>
              <a:t>semplicente</a:t>
            </a:r>
            <a:r>
              <a:rPr lang="en-US" dirty="0"/>
              <a:t> </a:t>
            </a:r>
            <a:r>
              <a:rPr lang="en-US" dirty="0" err="1"/>
              <a:t>contando</a:t>
            </a:r>
            <a:r>
              <a:rPr lang="en-US" dirty="0"/>
              <a:t> le </a:t>
            </a:r>
            <a:r>
              <a:rPr lang="en-US" dirty="0" err="1"/>
              <a:t>occorrenze</a:t>
            </a:r>
            <a:r>
              <a:rPr lang="en-US" dirty="0"/>
              <a:t> con  la </a:t>
            </a:r>
            <a:r>
              <a:rPr lang="en-US" dirty="0" err="1"/>
              <a:t>relazione</a:t>
            </a:r>
            <a:r>
              <a:rPr lang="en-US" dirty="0"/>
              <a:t> “vendita”.</a:t>
            </a:r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7116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42D0B2-F36F-DE8A-FB4E-5746EB25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Eliminazione delle generalizzazioni (1)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69F86A-197F-CEEC-28EF-A1004FE7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84528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Poiche</a:t>
            </a:r>
            <a:r>
              <a:rPr lang="en-US" dirty="0"/>
              <a:t>’ </a:t>
            </a:r>
            <a:r>
              <a:rPr lang="en-US" dirty="0" err="1"/>
              <a:t>nelle</a:t>
            </a:r>
            <a:r>
              <a:rPr lang="en-US" dirty="0"/>
              <a:t> operazioni non </a:t>
            </a:r>
            <a:r>
              <a:rPr lang="en-US" dirty="0" err="1"/>
              <a:t>c’e</a:t>
            </a:r>
            <a:r>
              <a:rPr lang="en-US" dirty="0"/>
              <a:t>’ </a:t>
            </a:r>
            <a:r>
              <a:rPr lang="en-US" dirty="0" err="1"/>
              <a:t>molta</a:t>
            </a:r>
            <a:r>
              <a:rPr lang="en-US" dirty="0"/>
              <a:t> </a:t>
            </a:r>
            <a:r>
              <a:rPr lang="en-US" dirty="0" err="1"/>
              <a:t>differenza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un fornitore privato o </a:t>
            </a:r>
            <a:r>
              <a:rPr lang="en-US" dirty="0" err="1"/>
              <a:t>azienda</a:t>
            </a:r>
            <a:r>
              <a:rPr lang="en-US" dirty="0"/>
              <a:t>, </a:t>
            </a:r>
            <a:r>
              <a:rPr lang="en-US" dirty="0" err="1"/>
              <a:t>decido</a:t>
            </a:r>
            <a:r>
              <a:rPr lang="en-US" dirty="0"/>
              <a:t> di </a:t>
            </a:r>
            <a:r>
              <a:rPr lang="en-US" dirty="0" err="1"/>
              <a:t>accorpare</a:t>
            </a:r>
            <a:r>
              <a:rPr lang="en-US" dirty="0"/>
              <a:t> le due </a:t>
            </a:r>
            <a:r>
              <a:rPr lang="en-US" dirty="0" err="1"/>
              <a:t>entita</a:t>
            </a:r>
            <a:r>
              <a:rPr lang="en-US" dirty="0"/>
              <a:t>’ </a:t>
            </a:r>
            <a:r>
              <a:rPr lang="en-US" dirty="0" err="1"/>
              <a:t>figlio</a:t>
            </a:r>
            <a:r>
              <a:rPr lang="en-US" dirty="0"/>
              <a:t> </a:t>
            </a:r>
            <a:r>
              <a:rPr lang="en-US" dirty="0" err="1"/>
              <a:t>all’entita</a:t>
            </a:r>
            <a:r>
              <a:rPr lang="en-US" dirty="0"/>
              <a:t>’ padre. La </a:t>
            </a:r>
            <a:r>
              <a:rPr lang="en-US" dirty="0" err="1"/>
              <a:t>presenza</a:t>
            </a:r>
            <a:r>
              <a:rPr lang="en-US" dirty="0"/>
              <a:t> o </a:t>
            </a:r>
            <a:r>
              <a:rPr lang="en-US" dirty="0" err="1"/>
              <a:t>meno</a:t>
            </a:r>
            <a:r>
              <a:rPr lang="en-US" dirty="0"/>
              <a:t> del </a:t>
            </a:r>
            <a:r>
              <a:rPr lang="en-US" dirty="0" err="1"/>
              <a:t>numero</a:t>
            </a:r>
            <a:r>
              <a:rPr lang="en-US" dirty="0"/>
              <a:t> di partita </a:t>
            </a:r>
            <a:r>
              <a:rPr lang="en-US" dirty="0" err="1"/>
              <a:t>iva</a:t>
            </a:r>
            <a:r>
              <a:rPr lang="en-US" dirty="0"/>
              <a:t> mi </a:t>
            </a:r>
            <a:r>
              <a:rPr lang="en-US" dirty="0" err="1"/>
              <a:t>permettera</a:t>
            </a:r>
            <a:r>
              <a:rPr lang="en-US" dirty="0"/>
              <a:t>’ di </a:t>
            </a:r>
            <a:r>
              <a:rPr lang="en-US" dirty="0" err="1"/>
              <a:t>sapere</a:t>
            </a:r>
            <a:r>
              <a:rPr lang="en-US" dirty="0"/>
              <a:t> di che </a:t>
            </a:r>
            <a:r>
              <a:rPr lang="en-US" dirty="0" err="1"/>
              <a:t>tipologia</a:t>
            </a:r>
            <a:r>
              <a:rPr lang="en-US" dirty="0"/>
              <a:t> di </a:t>
            </a:r>
            <a:r>
              <a:rPr lang="en-US" dirty="0" err="1"/>
              <a:t>fornitore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tratta</a:t>
            </a:r>
            <a:r>
              <a:rPr lang="en-US" dirty="0"/>
              <a:t>.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0E29E1C-74D3-338D-7635-1035CBAC5377}"/>
              </a:ext>
            </a:extLst>
          </p:cNvPr>
          <p:cNvSpPr/>
          <p:nvPr/>
        </p:nvSpPr>
        <p:spPr>
          <a:xfrm>
            <a:off x="5063065" y="4587327"/>
            <a:ext cx="1785256" cy="56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Fornitore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E1E4CE-9CE2-45AB-1890-516E6E7B2A83}"/>
              </a:ext>
            </a:extLst>
          </p:cNvPr>
          <p:cNvSpPr txBox="1"/>
          <p:nvPr/>
        </p:nvSpPr>
        <p:spPr>
          <a:xfrm>
            <a:off x="5193693" y="3429000"/>
            <a:ext cx="194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Num. Partita IVA 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7EF89EC-DECB-DE11-EB3E-97D710E0A33D}"/>
              </a:ext>
            </a:extLst>
          </p:cNvPr>
          <p:cNvSpPr txBox="1"/>
          <p:nvPr/>
        </p:nvSpPr>
        <p:spPr>
          <a:xfrm>
            <a:off x="3111621" y="4500884"/>
            <a:ext cx="194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Cognome</a:t>
            </a:r>
            <a:r>
              <a:rPr lang="en-US" dirty="0"/>
              <a:t> 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B7599B1-D9E1-5755-59E5-8127CB3B69AC}"/>
              </a:ext>
            </a:extLst>
          </p:cNvPr>
          <p:cNvSpPr txBox="1"/>
          <p:nvPr/>
        </p:nvSpPr>
        <p:spPr>
          <a:xfrm>
            <a:off x="2773679" y="4825279"/>
            <a:ext cx="2059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Codice Fiscale</a:t>
            </a:r>
            <a:endParaRPr lang="it-IT" sz="140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262D351A-990B-7F84-BA17-A02FE71C4DD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955693" y="3762581"/>
            <a:ext cx="0" cy="824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4A27AE6-91CE-59EC-5B7E-BEA55D11B8A3}"/>
              </a:ext>
            </a:extLst>
          </p:cNvPr>
          <p:cNvCxnSpPr>
            <a:cxnSpLocks/>
          </p:cNvCxnSpPr>
          <p:nvPr/>
        </p:nvCxnSpPr>
        <p:spPr>
          <a:xfrm flipH="1">
            <a:off x="4197531" y="5026970"/>
            <a:ext cx="865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CBD49CD8-C310-7821-C2DF-2873C241326B}"/>
              </a:ext>
            </a:extLst>
          </p:cNvPr>
          <p:cNvCxnSpPr>
            <a:cxnSpLocks/>
          </p:cNvCxnSpPr>
          <p:nvPr/>
        </p:nvCxnSpPr>
        <p:spPr>
          <a:xfrm flipH="1">
            <a:off x="4197531" y="4744172"/>
            <a:ext cx="865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AE4EBF15-3DF7-DCF4-10B4-44CAC2B59845}"/>
              </a:ext>
            </a:extLst>
          </p:cNvPr>
          <p:cNvSpPr/>
          <p:nvPr/>
        </p:nvSpPr>
        <p:spPr>
          <a:xfrm>
            <a:off x="5886994" y="3762581"/>
            <a:ext cx="148045" cy="139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90CC527E-B4F5-2743-7460-37C169B13FEE}"/>
              </a:ext>
            </a:extLst>
          </p:cNvPr>
          <p:cNvSpPr/>
          <p:nvPr/>
        </p:nvSpPr>
        <p:spPr>
          <a:xfrm>
            <a:off x="4123507" y="4685942"/>
            <a:ext cx="148045" cy="139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58C58D78-E48A-0CAC-A63A-6CCA4ECE702D}"/>
              </a:ext>
            </a:extLst>
          </p:cNvPr>
          <p:cNvSpPr/>
          <p:nvPr/>
        </p:nvSpPr>
        <p:spPr>
          <a:xfrm>
            <a:off x="4123507" y="4934785"/>
            <a:ext cx="148045" cy="139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AE80524-45A1-A236-9BE8-0D723A7CBD55}"/>
              </a:ext>
            </a:extLst>
          </p:cNvPr>
          <p:cNvSpPr txBox="1"/>
          <p:nvPr/>
        </p:nvSpPr>
        <p:spPr>
          <a:xfrm>
            <a:off x="4361141" y="4447637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(0,N)</a:t>
            </a:r>
            <a:endParaRPr lang="it-IT" sz="14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DB087B6-C321-A5DC-CFC4-118F55D19AAA}"/>
              </a:ext>
            </a:extLst>
          </p:cNvPr>
          <p:cNvSpPr txBox="1"/>
          <p:nvPr/>
        </p:nvSpPr>
        <p:spPr>
          <a:xfrm>
            <a:off x="4353156" y="5038211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(0,N)</a:t>
            </a:r>
            <a:endParaRPr lang="it-IT" sz="1400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F187384-2798-C9D0-F73B-12663115343A}"/>
              </a:ext>
            </a:extLst>
          </p:cNvPr>
          <p:cNvSpPr txBox="1"/>
          <p:nvPr/>
        </p:nvSpPr>
        <p:spPr>
          <a:xfrm>
            <a:off x="6024393" y="4114409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(0,N)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115359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C17265-2E8C-A231-FE2D-304E9097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Eliminazione delle generalizzazioni (2)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1F20A-6EB2-9372-E12A-1BFA8136C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970450"/>
          </a:xfrm>
        </p:spPr>
        <p:txBody>
          <a:bodyPr/>
          <a:lstStyle/>
          <a:p>
            <a:r>
              <a:rPr lang="en-US" dirty="0"/>
              <a:t>In questo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decido</a:t>
            </a:r>
            <a:r>
              <a:rPr lang="en-US" dirty="0"/>
              <a:t> di </a:t>
            </a:r>
            <a:r>
              <a:rPr lang="en-US" dirty="0" err="1"/>
              <a:t>eliminare</a:t>
            </a:r>
            <a:r>
              <a:rPr lang="en-US" dirty="0"/>
              <a:t> </a:t>
            </a:r>
            <a:r>
              <a:rPr lang="en-US" dirty="0" err="1"/>
              <a:t>l’entita</a:t>
            </a:r>
            <a:r>
              <a:rPr lang="en-US" dirty="0"/>
              <a:t>’ “dipendente” </a:t>
            </a:r>
            <a:r>
              <a:rPr lang="en-US" dirty="0" err="1"/>
              <a:t>poiche</a:t>
            </a:r>
            <a:r>
              <a:rPr lang="en-US" dirty="0"/>
              <a:t>’ non ci </a:t>
            </a:r>
            <a:r>
              <a:rPr lang="en-US" dirty="0" err="1"/>
              <a:t>sono</a:t>
            </a:r>
            <a:r>
              <a:rPr lang="en-US" dirty="0"/>
              <a:t> operazioni che la coinvolgono, </a:t>
            </a:r>
            <a:r>
              <a:rPr lang="en-US" dirty="0" err="1"/>
              <a:t>infatti</a:t>
            </a:r>
            <a:r>
              <a:rPr lang="en-US" dirty="0"/>
              <a:t> tutte le operazioni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riferiscono</a:t>
            </a:r>
            <a:r>
              <a:rPr lang="en-US" dirty="0"/>
              <a:t> alle </a:t>
            </a:r>
            <a:r>
              <a:rPr lang="en-US" dirty="0" err="1"/>
              <a:t>entita</a:t>
            </a:r>
            <a:r>
              <a:rPr lang="en-US" dirty="0"/>
              <a:t>’ </a:t>
            </a:r>
            <a:r>
              <a:rPr lang="en-US" dirty="0" err="1"/>
              <a:t>figlie</a:t>
            </a:r>
            <a:r>
              <a:rPr lang="en-US" dirty="0"/>
              <a:t>.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BD087A8-B4FA-5AEB-A666-E8EACBB39529}"/>
              </a:ext>
            </a:extLst>
          </p:cNvPr>
          <p:cNvSpPr/>
          <p:nvPr/>
        </p:nvSpPr>
        <p:spPr>
          <a:xfrm>
            <a:off x="3300548" y="4146393"/>
            <a:ext cx="1036320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Meccanico</a:t>
            </a:r>
            <a:endParaRPr lang="it-IT" sz="14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94BFCBD-D971-6849-E480-E63287FB0F0A}"/>
              </a:ext>
            </a:extLst>
          </p:cNvPr>
          <p:cNvSpPr/>
          <p:nvPr/>
        </p:nvSpPr>
        <p:spPr>
          <a:xfrm>
            <a:off x="5516880" y="4146393"/>
            <a:ext cx="1036320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Manager</a:t>
            </a:r>
            <a:endParaRPr lang="it-IT" sz="140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8F5C07B-B70F-598C-B3C0-3DBBB5E700C2}"/>
              </a:ext>
            </a:extLst>
          </p:cNvPr>
          <p:cNvSpPr/>
          <p:nvPr/>
        </p:nvSpPr>
        <p:spPr>
          <a:xfrm>
            <a:off x="7733212" y="4155101"/>
            <a:ext cx="1036320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Venditore</a:t>
            </a:r>
            <a:endParaRPr lang="it-IT" sz="140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8137F87-7933-5954-08F4-1983F10B4E50}"/>
              </a:ext>
            </a:extLst>
          </p:cNvPr>
          <p:cNvCxnSpPr>
            <a:cxnSpLocks/>
          </p:cNvCxnSpPr>
          <p:nvPr/>
        </p:nvCxnSpPr>
        <p:spPr>
          <a:xfrm flipV="1">
            <a:off x="3818708" y="3823062"/>
            <a:ext cx="4355" cy="332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8752A27-DC68-A953-7793-1E6EA782E7EA}"/>
              </a:ext>
            </a:extLst>
          </p:cNvPr>
          <p:cNvCxnSpPr/>
          <p:nvPr/>
        </p:nvCxnSpPr>
        <p:spPr>
          <a:xfrm flipV="1">
            <a:off x="6028508" y="3823062"/>
            <a:ext cx="4355" cy="332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0C9BAE8F-398E-9BB9-B8B9-C2961EEC0DEF}"/>
              </a:ext>
            </a:extLst>
          </p:cNvPr>
          <p:cNvCxnSpPr/>
          <p:nvPr/>
        </p:nvCxnSpPr>
        <p:spPr>
          <a:xfrm flipV="1">
            <a:off x="8264433" y="3823062"/>
            <a:ext cx="4355" cy="332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C607CA24-A18B-2CA3-FCF5-DB607BE2C89D}"/>
              </a:ext>
            </a:extLst>
          </p:cNvPr>
          <p:cNvSpPr/>
          <p:nvPr/>
        </p:nvSpPr>
        <p:spPr>
          <a:xfrm>
            <a:off x="3744686" y="3735977"/>
            <a:ext cx="169817" cy="165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521E7E40-6CBB-5569-100A-82CE840B6FC4}"/>
              </a:ext>
            </a:extLst>
          </p:cNvPr>
          <p:cNvSpPr/>
          <p:nvPr/>
        </p:nvSpPr>
        <p:spPr>
          <a:xfrm>
            <a:off x="5943599" y="3741444"/>
            <a:ext cx="169817" cy="165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353229DB-FC37-0412-7429-B5FE6075C45D}"/>
              </a:ext>
            </a:extLst>
          </p:cNvPr>
          <p:cNvSpPr/>
          <p:nvPr/>
        </p:nvSpPr>
        <p:spPr>
          <a:xfrm>
            <a:off x="8179524" y="3735977"/>
            <a:ext cx="169817" cy="165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0264079-CEB3-3C1E-3096-77E472EA071D}"/>
              </a:ext>
            </a:extLst>
          </p:cNvPr>
          <p:cNvSpPr txBox="1"/>
          <p:nvPr/>
        </p:nvSpPr>
        <p:spPr>
          <a:xfrm>
            <a:off x="3188232" y="3407916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IDDipendente</a:t>
            </a:r>
            <a:endParaRPr lang="it-IT" sz="14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45D030D-5C7B-8C49-264D-B071267F2C81}"/>
              </a:ext>
            </a:extLst>
          </p:cNvPr>
          <p:cNvSpPr txBox="1"/>
          <p:nvPr/>
        </p:nvSpPr>
        <p:spPr>
          <a:xfrm>
            <a:off x="5387145" y="3429000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IDDipendente</a:t>
            </a:r>
            <a:endParaRPr lang="it-IT" sz="140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5CBFA15-4940-D621-85C1-80539627D01D}"/>
              </a:ext>
            </a:extLst>
          </p:cNvPr>
          <p:cNvSpPr txBox="1"/>
          <p:nvPr/>
        </p:nvSpPr>
        <p:spPr>
          <a:xfrm>
            <a:off x="7610010" y="3430433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IDDipendente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476800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D8B351-55E4-C527-039E-E1ACA74D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Eliminazione delle generalizzazioni (3)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2093EE-E9C1-272C-1138-DC21FB7C0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8104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questo </a:t>
            </a:r>
            <a:r>
              <a:rPr lang="en-US" dirty="0" err="1"/>
              <a:t>caso</a:t>
            </a:r>
            <a:r>
              <a:rPr lang="en-US" dirty="0"/>
              <a:t>, </a:t>
            </a:r>
            <a:r>
              <a:rPr lang="en-US" dirty="0" err="1"/>
              <a:t>poiche</a:t>
            </a:r>
            <a:r>
              <a:rPr lang="en-US" dirty="0"/>
              <a:t>’ non ci </a:t>
            </a:r>
            <a:r>
              <a:rPr lang="en-US" dirty="0" err="1"/>
              <a:t>relazioni</a:t>
            </a:r>
            <a:r>
              <a:rPr lang="en-US" dirty="0"/>
              <a:t> </a:t>
            </a:r>
            <a:r>
              <a:rPr lang="en-US" dirty="0" err="1"/>
              <a:t>aggiuntive</a:t>
            </a:r>
            <a:r>
              <a:rPr lang="en-US" dirty="0"/>
              <a:t> per </a:t>
            </a:r>
            <a:r>
              <a:rPr lang="en-US" dirty="0" err="1"/>
              <a:t>l’entita</a:t>
            </a:r>
            <a:r>
              <a:rPr lang="en-US" dirty="0"/>
              <a:t>’ “automobile nuova” e solo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relazione</a:t>
            </a:r>
            <a:r>
              <a:rPr lang="en-US" dirty="0"/>
              <a:t> con </a:t>
            </a:r>
            <a:r>
              <a:rPr lang="en-US" dirty="0" err="1"/>
              <a:t>l’entita</a:t>
            </a:r>
            <a:r>
              <a:rPr lang="en-US" dirty="0"/>
              <a:t>’ “automobile </a:t>
            </a:r>
            <a:r>
              <a:rPr lang="en-US" dirty="0" err="1"/>
              <a:t>usata</a:t>
            </a:r>
            <a:r>
              <a:rPr lang="en-US" dirty="0"/>
              <a:t>” che ha </a:t>
            </a:r>
            <a:r>
              <a:rPr lang="en-US" dirty="0" err="1"/>
              <a:t>molte</a:t>
            </a:r>
            <a:r>
              <a:rPr lang="en-US" dirty="0"/>
              <a:t>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istanze</a:t>
            </a:r>
            <a:r>
              <a:rPr lang="en-US" dirty="0"/>
              <a:t> rispetto alle automobile </a:t>
            </a:r>
            <a:r>
              <a:rPr lang="en-US" dirty="0" err="1"/>
              <a:t>nuove</a:t>
            </a:r>
            <a:r>
              <a:rPr lang="en-US" dirty="0"/>
              <a:t>, </a:t>
            </a:r>
            <a:r>
              <a:rPr lang="en-US" dirty="0" err="1"/>
              <a:t>accorpo</a:t>
            </a:r>
            <a:r>
              <a:rPr lang="en-US" dirty="0"/>
              <a:t> le due </a:t>
            </a:r>
            <a:r>
              <a:rPr lang="en-US" dirty="0" err="1"/>
              <a:t>entità</a:t>
            </a:r>
            <a:r>
              <a:rPr lang="en-US" dirty="0"/>
              <a:t> </a:t>
            </a:r>
            <a:r>
              <a:rPr lang="en-US" dirty="0" err="1"/>
              <a:t>figlie</a:t>
            </a:r>
            <a:r>
              <a:rPr lang="en-US" dirty="0"/>
              <a:t> nel </a:t>
            </a:r>
            <a:r>
              <a:rPr lang="en-US" dirty="0" err="1"/>
              <a:t>genitore</a:t>
            </a:r>
            <a:r>
              <a:rPr lang="en-US" dirty="0"/>
              <a:t> e </a:t>
            </a:r>
            <a:r>
              <a:rPr lang="en-US" dirty="0" err="1"/>
              <a:t>aggiungo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un nuovo </a:t>
            </a:r>
            <a:r>
              <a:rPr lang="en-US" dirty="0" err="1"/>
              <a:t>attributo</a:t>
            </a:r>
            <a:r>
              <a:rPr lang="en-US" dirty="0"/>
              <a:t> “</a:t>
            </a:r>
            <a:r>
              <a:rPr lang="en-US" dirty="0" err="1"/>
              <a:t>tipo</a:t>
            </a:r>
            <a:r>
              <a:rPr lang="en-US" dirty="0"/>
              <a:t>” per </a:t>
            </a:r>
            <a:r>
              <a:rPr lang="en-US" dirty="0" err="1"/>
              <a:t>indicare</a:t>
            </a:r>
            <a:r>
              <a:rPr lang="en-US" dirty="0"/>
              <a:t> la </a:t>
            </a:r>
            <a:r>
              <a:rPr lang="en-US" dirty="0" err="1"/>
              <a:t>tipologia</a:t>
            </a:r>
            <a:r>
              <a:rPr lang="en-US" dirty="0"/>
              <a:t> di automobile.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59BB280-B5D4-AB4C-694D-DAA81193A4D3}"/>
              </a:ext>
            </a:extLst>
          </p:cNvPr>
          <p:cNvSpPr/>
          <p:nvPr/>
        </p:nvSpPr>
        <p:spPr>
          <a:xfrm>
            <a:off x="5521235" y="3266802"/>
            <a:ext cx="1149530" cy="32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Automobile</a:t>
            </a:r>
            <a:endParaRPr lang="it-IT" sz="1400" dirty="0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17F5261A-B452-D8FC-7B46-B4B175418292}"/>
              </a:ext>
            </a:extLst>
          </p:cNvPr>
          <p:cNvCxnSpPr>
            <a:cxnSpLocks/>
          </p:cNvCxnSpPr>
          <p:nvPr/>
        </p:nvCxnSpPr>
        <p:spPr>
          <a:xfrm flipV="1">
            <a:off x="6097208" y="3591197"/>
            <a:ext cx="0" cy="56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>
            <a:extLst>
              <a:ext uri="{FF2B5EF4-FFF2-40B4-BE49-F238E27FC236}">
                <a16:creationId xmlns:a16="http://schemas.microsoft.com/office/drawing/2014/main" id="{72E25475-EA66-32DA-7BC3-173658139BEE}"/>
              </a:ext>
            </a:extLst>
          </p:cNvPr>
          <p:cNvSpPr/>
          <p:nvPr/>
        </p:nvSpPr>
        <p:spPr>
          <a:xfrm>
            <a:off x="6038688" y="4071799"/>
            <a:ext cx="153369" cy="16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BCF2DA7-12F5-0A87-FBBE-E61857876F2B}"/>
              </a:ext>
            </a:extLst>
          </p:cNvPr>
          <p:cNvSpPr txBox="1"/>
          <p:nvPr/>
        </p:nvSpPr>
        <p:spPr>
          <a:xfrm>
            <a:off x="5543260" y="4325723"/>
            <a:ext cx="1144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Num. Telaio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754363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75D9DA-13D2-3EEF-958B-F56F030A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Partizionamento</a:t>
            </a:r>
            <a:r>
              <a:rPr lang="en-US" dirty="0"/>
              <a:t>/</a:t>
            </a:r>
            <a:r>
              <a:rPr lang="en-US" dirty="0" err="1"/>
              <a:t>accorpamento</a:t>
            </a:r>
            <a:r>
              <a:rPr lang="en-US" dirty="0"/>
              <a:t> (1)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0A594F-E585-4C36-F1A3-60705B741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84461"/>
          </a:xfrm>
        </p:spPr>
        <p:txBody>
          <a:bodyPr/>
          <a:lstStyle/>
          <a:p>
            <a:r>
              <a:rPr lang="en-US" dirty="0" err="1"/>
              <a:t>L’entita</a:t>
            </a:r>
            <a:r>
              <a:rPr lang="en-US" dirty="0"/>
              <a:t>’ casa </a:t>
            </a:r>
            <a:r>
              <a:rPr lang="en-US" dirty="0" err="1"/>
              <a:t>costruttrice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accorpata</a:t>
            </a:r>
            <a:r>
              <a:rPr lang="en-US" dirty="0"/>
              <a:t> </a:t>
            </a:r>
            <a:r>
              <a:rPr lang="en-US" dirty="0" err="1"/>
              <a:t>all’entita</a:t>
            </a:r>
            <a:r>
              <a:rPr lang="en-US" dirty="0"/>
              <a:t>’ modello.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49F7E92-34BE-95C3-6518-1F8D1189BF51}"/>
              </a:ext>
            </a:extLst>
          </p:cNvPr>
          <p:cNvSpPr/>
          <p:nvPr/>
        </p:nvSpPr>
        <p:spPr>
          <a:xfrm>
            <a:off x="5302111" y="3692555"/>
            <a:ext cx="1161875" cy="362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Modello</a:t>
            </a:r>
            <a:endParaRPr lang="it-IT" sz="140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BA46486-012D-27FD-2B2F-5F131D92B013}"/>
              </a:ext>
            </a:extLst>
          </p:cNvPr>
          <p:cNvCxnSpPr>
            <a:stCxn id="5" idx="1"/>
          </p:cNvCxnSpPr>
          <p:nvPr/>
        </p:nvCxnSpPr>
        <p:spPr>
          <a:xfrm flipH="1">
            <a:off x="4867712" y="3873617"/>
            <a:ext cx="4343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id="{0D1C4E82-AA05-FAD6-852E-1C200E0BFE7B}"/>
              </a:ext>
            </a:extLst>
          </p:cNvPr>
          <p:cNvSpPr/>
          <p:nvPr/>
        </p:nvSpPr>
        <p:spPr>
          <a:xfrm>
            <a:off x="4775434" y="3800236"/>
            <a:ext cx="167779" cy="151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DBD978B-64CB-E899-D687-5F582F4875C8}"/>
              </a:ext>
            </a:extLst>
          </p:cNvPr>
          <p:cNvSpPr txBox="1"/>
          <p:nvPr/>
        </p:nvSpPr>
        <p:spPr>
          <a:xfrm>
            <a:off x="3512941" y="3685347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idmodello</a:t>
            </a:r>
            <a:endParaRPr lang="it-IT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1053529-B43A-3635-25B9-9E50E640536E}"/>
              </a:ext>
            </a:extLst>
          </p:cNvPr>
          <p:cNvCxnSpPr/>
          <p:nvPr/>
        </p:nvCxnSpPr>
        <p:spPr>
          <a:xfrm>
            <a:off x="6463986" y="3873617"/>
            <a:ext cx="753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6941892-690E-E3D7-10E1-13B12AAA0F24}"/>
              </a:ext>
            </a:extLst>
          </p:cNvPr>
          <p:cNvSpPr txBox="1"/>
          <p:nvPr/>
        </p:nvSpPr>
        <p:spPr>
          <a:xfrm>
            <a:off x="7287409" y="368534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Casa </a:t>
            </a:r>
            <a:r>
              <a:rPr lang="en-US" dirty="0" err="1"/>
              <a:t>automobilstica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813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19BBF3-D77B-FCB6-07F8-EA663225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Descrizione della realta’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A79EF8-3BBA-3E7B-4D47-B3B6157B1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lnSpcReduction="10000"/>
          </a:bodyPr>
          <a:lstStyle/>
          <a:p>
            <a:pPr algn="just"/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Ogni </a:t>
            </a:r>
            <a:r>
              <a:rPr lang="it-IT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casa automobilistica (circa 10)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produce diversi modelli di automobili. Per ogni casa automobilistica bisogna memorizzare un identificatore id e il nome. Ogni </a:t>
            </a:r>
            <a:r>
              <a:rPr lang="it-IT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modello (circa 20)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è identificato da un id e la casa automobilistica inoltre bisogna memorizzare il nome, l’anno di produzione, la cilindrata, i cavalli, il tipo di carburante utilizzato, tipologia di trazione, , numero di porte, il numero di posti e il prezzo base. Ogni modello dispone di una varia gamma di optionals il cui prezzo dipende dal modello. Ogni </a:t>
            </a:r>
            <a:r>
              <a:rPr lang="it-IT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optional (circa 50) </a:t>
            </a:r>
            <a:r>
              <a:rPr lang="it-IT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è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identificato da un ID, inoltre si deve memorizzare un nome. </a:t>
            </a:r>
            <a:endParaRPr lang="it-IT" dirty="0">
              <a:effectLst/>
              <a:latin typeface="Calibri" panose="020F0502020204030204" pitchFamily="34" charset="0"/>
            </a:endParaRPr>
          </a:p>
          <a:p>
            <a:pPr algn="just"/>
            <a:endParaRPr lang="it-IT" dirty="0">
              <a:effectLst/>
              <a:latin typeface="Calibri" panose="020F0502020204030204" pitchFamily="34" charset="0"/>
            </a:endParaRPr>
          </a:p>
          <a:p>
            <a:pPr algn="just"/>
            <a:endParaRPr lang="it-IT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520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E28CA-1FFB-E8D3-5C94-1AF191BA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Scelta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identificatori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B148CA-0ED2-EB15-2901-ADB7DE42B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MODELLO – </a:t>
            </a:r>
            <a:r>
              <a:rPr lang="it-IT" dirty="0" err="1">
                <a:solidFill>
                  <a:srgbClr val="FF0000"/>
                </a:solidFill>
              </a:rPr>
              <a:t>IDModello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AUTOMOBILE – </a:t>
            </a:r>
            <a:r>
              <a:rPr lang="it-IT" dirty="0">
                <a:solidFill>
                  <a:srgbClr val="FF0000"/>
                </a:solidFill>
              </a:rPr>
              <a:t>Numero telaio</a:t>
            </a:r>
          </a:p>
          <a:p>
            <a:r>
              <a:rPr lang="it-IT" dirty="0"/>
              <a:t>OPTIONAL – </a:t>
            </a:r>
            <a:r>
              <a:rPr lang="it-IT" dirty="0" err="1">
                <a:solidFill>
                  <a:srgbClr val="FF0000"/>
                </a:solidFill>
              </a:rPr>
              <a:t>IDOptional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ORDINE – </a:t>
            </a:r>
            <a:r>
              <a:rPr lang="it-IT" dirty="0" err="1">
                <a:solidFill>
                  <a:srgbClr val="FF0000"/>
                </a:solidFill>
              </a:rPr>
              <a:t>IDOrdine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CLIENTE – </a:t>
            </a:r>
            <a:r>
              <a:rPr lang="it-IT" dirty="0" err="1">
                <a:solidFill>
                  <a:srgbClr val="FF0000"/>
                </a:solidFill>
              </a:rPr>
              <a:t>IDCliente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VENDITORE – </a:t>
            </a:r>
            <a:r>
              <a:rPr lang="it-IT" dirty="0" err="1">
                <a:solidFill>
                  <a:srgbClr val="FF0000"/>
                </a:solidFill>
              </a:rPr>
              <a:t>IDDipendente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MANAGER – </a:t>
            </a:r>
            <a:r>
              <a:rPr lang="it-IT" dirty="0" err="1">
                <a:solidFill>
                  <a:srgbClr val="FF0000"/>
                </a:solidFill>
              </a:rPr>
              <a:t>IDDipendente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MECCANICO – </a:t>
            </a:r>
            <a:r>
              <a:rPr lang="it-IT" dirty="0" err="1">
                <a:solidFill>
                  <a:srgbClr val="FF0000"/>
                </a:solidFill>
              </a:rPr>
              <a:t>IDDipendente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FORNITORE – </a:t>
            </a:r>
            <a:r>
              <a:rPr lang="it-IT" dirty="0" err="1">
                <a:solidFill>
                  <a:srgbClr val="FF0000"/>
                </a:solidFill>
              </a:rPr>
              <a:t>IDFornitore</a:t>
            </a:r>
            <a:endParaRPr lang="it-IT" dirty="0">
              <a:solidFill>
                <a:srgbClr val="FF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4352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823EF-8288-F222-0987-DB43882C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Traduzione nel modello logico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6AFA63-9790-78B7-D503-85AB62F7B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Dizionario dell’entita’ per il modello E-R ristrutturato</a:t>
            </a:r>
          </a:p>
          <a:p>
            <a:r>
              <a:rPr lang="en-US" dirty="0"/>
              <a:t>Schema E-R ristrutturato</a:t>
            </a:r>
          </a:p>
          <a:p>
            <a:r>
              <a:rPr lang="en-US" dirty="0"/>
              <a:t>Modello logico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2936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CDD359-DD4C-AD92-8E47-8DD7EABD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07" y="26996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Dizionario dell’entita’ per il modello E-R ristrutturato</a:t>
            </a:r>
            <a:br>
              <a:rPr lang="en-US" dirty="0"/>
            </a:b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EABB5EDD-9219-3F3C-4E01-33B021307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10498"/>
              </p:ext>
            </p:extLst>
          </p:nvPr>
        </p:nvGraphicFramePr>
        <p:xfrm>
          <a:off x="696686" y="1040438"/>
          <a:ext cx="10353674" cy="3955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885">
                  <a:extLst>
                    <a:ext uri="{9D8B030D-6E8A-4147-A177-3AD203B41FA5}">
                      <a16:colId xmlns:a16="http://schemas.microsoft.com/office/drawing/2014/main" val="2977960602"/>
                    </a:ext>
                  </a:extLst>
                </a:gridCol>
                <a:gridCol w="8437789">
                  <a:extLst>
                    <a:ext uri="{9D8B030D-6E8A-4147-A177-3AD203B41FA5}">
                      <a16:colId xmlns:a16="http://schemas.microsoft.com/office/drawing/2014/main" val="2255887445"/>
                    </a:ext>
                  </a:extLst>
                </a:gridCol>
              </a:tblGrid>
              <a:tr h="400594">
                <a:tc>
                  <a:txBody>
                    <a:bodyPr/>
                    <a:lstStyle/>
                    <a:p>
                      <a:r>
                        <a:rPr lang="en-US" sz="1200" dirty="0"/>
                        <a:t>Entita’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Attributi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697803"/>
                  </a:ext>
                </a:extLst>
              </a:tr>
              <a:tr h="370990">
                <a:tc>
                  <a:txBody>
                    <a:bodyPr/>
                    <a:lstStyle/>
                    <a:p>
                      <a:r>
                        <a:rPr lang="en-US" sz="1200" dirty="0"/>
                        <a:t>Modello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 err="1">
                          <a:latin typeface="+mn-lt"/>
                        </a:rPr>
                        <a:t>IDModello</a:t>
                      </a:r>
                      <a:r>
                        <a:rPr lang="en-US" sz="1200" u="sng" dirty="0">
                          <a:latin typeface="+mn-lt"/>
                        </a:rPr>
                        <a:t>, </a:t>
                      </a:r>
                      <a:r>
                        <a:rPr lang="en-US" sz="120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Nome, Casa, Anno, 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Cilindrata, Cavalli, Tipo di carburante, Trazione,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Num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. porte,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Num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. posti</a:t>
                      </a:r>
                      <a:r>
                        <a:rPr lang="en-US" sz="120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, Categoria , Prezzo Base</a:t>
                      </a:r>
                      <a:r>
                        <a:rPr lang="en-US" sz="1200" u="none" dirty="0">
                          <a:solidFill>
                            <a:schemeClr val="bg1"/>
                          </a:solidFill>
                          <a:latin typeface="+mn-lt"/>
                        </a:rPr>
                        <a:t>.</a:t>
                      </a:r>
                      <a:endParaRPr lang="it-IT" sz="12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943166"/>
                  </a:ext>
                </a:extLst>
              </a:tr>
              <a:tr h="553673">
                <a:tc>
                  <a:txBody>
                    <a:bodyPr/>
                    <a:lstStyle/>
                    <a:p>
                      <a:r>
                        <a:rPr lang="en-US" sz="1200" dirty="0"/>
                        <a:t>Automobile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u="sng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Num</a:t>
                      </a:r>
                      <a:r>
                        <a:rPr lang="it-IT" sz="1200" u="sng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telaio</a:t>
                      </a:r>
                      <a:r>
                        <a:rPr lang="it-IT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, Colore, Targa, Anni di garanzia, Anno immatricolazione, Prezzo di vendita, disponibilita’, km percorsi, anno di immatricolazione, tipo.</a:t>
                      </a:r>
                      <a:endParaRPr lang="it-IT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56338"/>
                  </a:ext>
                </a:extLst>
              </a:tr>
              <a:tr h="311710">
                <a:tc>
                  <a:txBody>
                    <a:bodyPr/>
                    <a:lstStyle/>
                    <a:p>
                      <a:r>
                        <a:rPr lang="en-US" sz="1200" dirty="0"/>
                        <a:t>Optional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IDOptional</a:t>
                      </a:r>
                      <a:r>
                        <a:rPr lang="en-US" sz="1200" dirty="0"/>
                        <a:t>, Nome.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782195"/>
                  </a:ext>
                </a:extLst>
              </a:tr>
              <a:tr h="311710">
                <a:tc>
                  <a:txBody>
                    <a:bodyPr/>
                    <a:lstStyle/>
                    <a:p>
                      <a:r>
                        <a:rPr lang="en-US" sz="1200" dirty="0"/>
                        <a:t>Fornitore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u="sng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IDFornitore</a:t>
                      </a:r>
                      <a:r>
                        <a:rPr lang="it-IT" sz="12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Nome, Cognome, Data di nascita, Indirizzo, Email, Numero di telefono, Num Partita IVA.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899807"/>
                  </a:ext>
                </a:extLst>
              </a:tr>
              <a:tr h="311710">
                <a:tc>
                  <a:txBody>
                    <a:bodyPr/>
                    <a:lstStyle/>
                    <a:p>
                      <a:r>
                        <a:rPr lang="en-US" sz="1200" dirty="0"/>
                        <a:t>Venditore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u="sng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IDDipendente</a:t>
                      </a:r>
                      <a:r>
                        <a:rPr lang="it-IT" sz="12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Codice fiscale , Cognome, Nome, Data di nascita, Sesso, Stipendio, Turni lavorativi, Numero di telefono, Email, Indirizzo.</a:t>
                      </a:r>
                      <a:endParaRPr lang="it-IT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912644"/>
                  </a:ext>
                </a:extLst>
              </a:tr>
              <a:tr h="311710">
                <a:tc>
                  <a:txBody>
                    <a:bodyPr/>
                    <a:lstStyle/>
                    <a:p>
                      <a:r>
                        <a:rPr lang="en-US" sz="1200" dirty="0"/>
                        <a:t>Meccanico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u="sng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IDDipendente</a:t>
                      </a:r>
                      <a:r>
                        <a:rPr lang="it-IT" sz="12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Codice fiscale , Cognome, Nome, Data di nascita, Sesso, Stipendio, Turni lavorativi, Numero di telefono, Email, Indirizzo.</a:t>
                      </a:r>
                      <a:endParaRPr lang="it-IT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086871"/>
                  </a:ext>
                </a:extLst>
              </a:tr>
              <a:tr h="311710">
                <a:tc>
                  <a:txBody>
                    <a:bodyPr/>
                    <a:lstStyle/>
                    <a:p>
                      <a:r>
                        <a:rPr lang="en-US" sz="1200" dirty="0"/>
                        <a:t>Manager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u="sng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IDDipendente</a:t>
                      </a:r>
                      <a:r>
                        <a:rPr lang="it-IT" sz="12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Codice fiscale , Cognome, Nome, Data di nascita, Sesso, Stipendio, Turni lavorativi, Numero di telefono, Email, Indirizzo.</a:t>
                      </a:r>
                      <a:endParaRPr lang="it-IT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44868"/>
                  </a:ext>
                </a:extLst>
              </a:tr>
              <a:tr h="2510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Cliente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u="sng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Codice fiscale</a:t>
                      </a:r>
                      <a:r>
                        <a:rPr lang="it-IT" sz="12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Cognome, Nome, Data di nascita, Numero di telefono, Indirizzo.</a:t>
                      </a:r>
                      <a:endParaRPr lang="it-IT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79726"/>
                  </a:ext>
                </a:extLst>
              </a:tr>
              <a:tr h="2510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Ordine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>
                          <a:latin typeface="+mn-lt"/>
                        </a:rPr>
                        <a:t>IDOrdine</a:t>
                      </a:r>
                      <a:r>
                        <a:rPr lang="en-US" sz="1200" dirty="0">
                          <a:latin typeface="+mn-lt"/>
                        </a:rPr>
                        <a:t>, Data.</a:t>
                      </a:r>
                      <a:endParaRPr lang="it-IT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36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43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2E7446C-B1DC-8707-85BD-52B6F1656ED1}"/>
              </a:ext>
            </a:extLst>
          </p:cNvPr>
          <p:cNvSpPr/>
          <p:nvPr/>
        </p:nvSpPr>
        <p:spPr>
          <a:xfrm>
            <a:off x="4627061" y="2149083"/>
            <a:ext cx="1201835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Automobile</a:t>
            </a:r>
            <a:endParaRPr lang="it-IT" sz="140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6AF6717-7745-0BDF-9697-55AFD8EDC346}"/>
              </a:ext>
            </a:extLst>
          </p:cNvPr>
          <p:cNvSpPr/>
          <p:nvPr/>
        </p:nvSpPr>
        <p:spPr>
          <a:xfrm>
            <a:off x="9127359" y="1747481"/>
            <a:ext cx="973998" cy="19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Cliente</a:t>
            </a:r>
            <a:r>
              <a:rPr lang="en-US" sz="1400" dirty="0"/>
              <a:t> </a:t>
            </a:r>
            <a:endParaRPr lang="it-IT" sz="1400" dirty="0"/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399109BD-B1C7-0413-B72C-32EDD4F80E94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10101357" y="1838728"/>
            <a:ext cx="526785" cy="4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nettore 39">
            <a:extLst>
              <a:ext uri="{FF2B5EF4-FFF2-40B4-BE49-F238E27FC236}">
                <a16:creationId xmlns:a16="http://schemas.microsoft.com/office/drawing/2014/main" id="{C609070F-5DA0-B224-6241-86BECDFBD253}"/>
              </a:ext>
            </a:extLst>
          </p:cNvPr>
          <p:cNvSpPr/>
          <p:nvPr/>
        </p:nvSpPr>
        <p:spPr>
          <a:xfrm>
            <a:off x="10639915" y="1793341"/>
            <a:ext cx="112630" cy="906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8CE6FE46-F8EF-0445-D609-25778836EEC5}"/>
              </a:ext>
            </a:extLst>
          </p:cNvPr>
          <p:cNvSpPr/>
          <p:nvPr/>
        </p:nvSpPr>
        <p:spPr>
          <a:xfrm>
            <a:off x="11006834" y="3841571"/>
            <a:ext cx="973998" cy="26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Venditore</a:t>
            </a:r>
            <a:endParaRPr lang="it-IT" sz="1050" dirty="0"/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D9FDE47D-8D71-7C7F-2E13-5C4F35E56E14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1493833" y="2666782"/>
            <a:ext cx="0" cy="1174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Decisione 46">
            <a:extLst>
              <a:ext uri="{FF2B5EF4-FFF2-40B4-BE49-F238E27FC236}">
                <a16:creationId xmlns:a16="http://schemas.microsoft.com/office/drawing/2014/main" id="{AAF26F1B-EB47-9E30-BF43-DFDC57FE5997}"/>
              </a:ext>
            </a:extLst>
          </p:cNvPr>
          <p:cNvSpPr/>
          <p:nvPr/>
        </p:nvSpPr>
        <p:spPr>
          <a:xfrm>
            <a:off x="7844304" y="2464034"/>
            <a:ext cx="1485896" cy="3918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Vendita</a:t>
            </a:r>
            <a:endParaRPr lang="it-IT" sz="1050" dirty="0"/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49F73477-0F48-601A-E190-9E666408146A}"/>
              </a:ext>
            </a:extLst>
          </p:cNvPr>
          <p:cNvSpPr/>
          <p:nvPr/>
        </p:nvSpPr>
        <p:spPr>
          <a:xfrm>
            <a:off x="7393653" y="3945334"/>
            <a:ext cx="993498" cy="21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Fornitore</a:t>
            </a:r>
            <a:endParaRPr lang="it-IT" sz="1050" dirty="0"/>
          </a:p>
        </p:txBody>
      </p: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6CC6F067-BB50-B63B-157E-830C0899E8E3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9330200" y="2659956"/>
            <a:ext cx="2163633" cy="6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ttangolo 97">
            <a:extLst>
              <a:ext uri="{FF2B5EF4-FFF2-40B4-BE49-F238E27FC236}">
                <a16:creationId xmlns:a16="http://schemas.microsoft.com/office/drawing/2014/main" id="{DB5EC58A-1460-C982-E4CB-0B853444CCB9}"/>
              </a:ext>
            </a:extLst>
          </p:cNvPr>
          <p:cNvSpPr/>
          <p:nvPr/>
        </p:nvSpPr>
        <p:spPr>
          <a:xfrm>
            <a:off x="10943494" y="5729530"/>
            <a:ext cx="1044101" cy="26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Manager</a:t>
            </a:r>
            <a:endParaRPr lang="it-IT" sz="1050" dirty="0"/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F4B0D996-E507-B4B8-2472-2852CD40C875}"/>
              </a:ext>
            </a:extLst>
          </p:cNvPr>
          <p:cNvSpPr txBox="1"/>
          <p:nvPr/>
        </p:nvSpPr>
        <p:spPr>
          <a:xfrm>
            <a:off x="10764318" y="1727361"/>
            <a:ext cx="67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IDCliente</a:t>
            </a:r>
            <a:endParaRPr lang="it-IT" sz="900" dirty="0"/>
          </a:p>
        </p:txBody>
      </p:sp>
      <p:cxnSp>
        <p:nvCxnSpPr>
          <p:cNvPr id="170" name="Connettore diritto 169">
            <a:extLst>
              <a:ext uri="{FF2B5EF4-FFF2-40B4-BE49-F238E27FC236}">
                <a16:creationId xmlns:a16="http://schemas.microsoft.com/office/drawing/2014/main" id="{8255FC68-BC3F-13BB-0148-33CDE14ED9DA}"/>
              </a:ext>
            </a:extLst>
          </p:cNvPr>
          <p:cNvCxnSpPr>
            <a:cxnSpLocks/>
          </p:cNvCxnSpPr>
          <p:nvPr/>
        </p:nvCxnSpPr>
        <p:spPr>
          <a:xfrm>
            <a:off x="4601069" y="1977347"/>
            <a:ext cx="194964" cy="165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Connettore 170">
            <a:extLst>
              <a:ext uri="{FF2B5EF4-FFF2-40B4-BE49-F238E27FC236}">
                <a16:creationId xmlns:a16="http://schemas.microsoft.com/office/drawing/2014/main" id="{51D1DD04-6A40-385A-2074-954C26148206}"/>
              </a:ext>
            </a:extLst>
          </p:cNvPr>
          <p:cNvSpPr/>
          <p:nvPr/>
        </p:nvSpPr>
        <p:spPr>
          <a:xfrm rot="11984188">
            <a:off x="4507264" y="1926802"/>
            <a:ext cx="112630" cy="906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96B16EF2-F289-AED9-5C41-3EC40DAB6A6E}"/>
              </a:ext>
            </a:extLst>
          </p:cNvPr>
          <p:cNvSpPr txBox="1"/>
          <p:nvPr/>
        </p:nvSpPr>
        <p:spPr>
          <a:xfrm>
            <a:off x="3693734" y="1840892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Num. telaio</a:t>
            </a:r>
            <a:endParaRPr lang="it-IT" sz="1050" dirty="0"/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F2979A93-932D-687B-DB4D-4DBF33123515}"/>
              </a:ext>
            </a:extLst>
          </p:cNvPr>
          <p:cNvCxnSpPr>
            <a:cxnSpLocks/>
            <a:stCxn id="93" idx="0"/>
            <a:endCxn id="97" idx="2"/>
          </p:cNvCxnSpPr>
          <p:nvPr/>
        </p:nvCxnSpPr>
        <p:spPr>
          <a:xfrm flipV="1">
            <a:off x="971136" y="2479859"/>
            <a:ext cx="0" cy="422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88E418CE-A35C-881D-55A2-CFEFF3D5F20E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966447" y="3729149"/>
            <a:ext cx="1780123" cy="107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Decisione 92">
            <a:extLst>
              <a:ext uri="{FF2B5EF4-FFF2-40B4-BE49-F238E27FC236}">
                <a16:creationId xmlns:a16="http://schemas.microsoft.com/office/drawing/2014/main" id="{B3BA907D-BDFA-D0E6-CEDF-2E92242A2F37}"/>
              </a:ext>
            </a:extLst>
          </p:cNvPr>
          <p:cNvSpPr/>
          <p:nvPr/>
        </p:nvSpPr>
        <p:spPr>
          <a:xfrm>
            <a:off x="297241" y="2902659"/>
            <a:ext cx="1347790" cy="3042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Dispone</a:t>
            </a:r>
            <a:endParaRPr lang="it-IT" sz="1000" dirty="0"/>
          </a:p>
        </p:txBody>
      </p: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E7346FB9-67C4-F536-C621-BB1B73DFB0E7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966447" y="3206957"/>
            <a:ext cx="4689" cy="522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530D3C28-EE83-20BD-2925-A725C8A141FB}"/>
              </a:ext>
            </a:extLst>
          </p:cNvPr>
          <p:cNvSpPr/>
          <p:nvPr/>
        </p:nvSpPr>
        <p:spPr>
          <a:xfrm>
            <a:off x="449085" y="2217527"/>
            <a:ext cx="1044101" cy="26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Optional</a:t>
            </a:r>
            <a:endParaRPr lang="it-IT" sz="1050" dirty="0"/>
          </a:p>
        </p:txBody>
      </p: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97181552-56E8-9951-5509-7AB826093281}"/>
              </a:ext>
            </a:extLst>
          </p:cNvPr>
          <p:cNvCxnSpPr>
            <a:cxnSpLocks/>
          </p:cNvCxnSpPr>
          <p:nvPr/>
        </p:nvCxnSpPr>
        <p:spPr>
          <a:xfrm flipH="1" flipV="1">
            <a:off x="394982" y="2037438"/>
            <a:ext cx="136373" cy="169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onnettore 100">
            <a:extLst>
              <a:ext uri="{FF2B5EF4-FFF2-40B4-BE49-F238E27FC236}">
                <a16:creationId xmlns:a16="http://schemas.microsoft.com/office/drawing/2014/main" id="{09F0B9F9-CF75-059E-F104-C9DAE48289A9}"/>
              </a:ext>
            </a:extLst>
          </p:cNvPr>
          <p:cNvSpPr/>
          <p:nvPr/>
        </p:nvSpPr>
        <p:spPr>
          <a:xfrm>
            <a:off x="316033" y="1950949"/>
            <a:ext cx="112630" cy="906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A3F82FDC-4F21-4C44-3F0A-E5EF530EFB31}"/>
              </a:ext>
            </a:extLst>
          </p:cNvPr>
          <p:cNvSpPr txBox="1"/>
          <p:nvPr/>
        </p:nvSpPr>
        <p:spPr>
          <a:xfrm>
            <a:off x="395002" y="1874273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IDOptional</a:t>
            </a:r>
            <a:endParaRPr lang="it-IT" sz="900" dirty="0"/>
          </a:p>
        </p:txBody>
      </p:sp>
      <p:cxnSp>
        <p:nvCxnSpPr>
          <p:cNvPr id="169" name="Connettore diritto 168">
            <a:extLst>
              <a:ext uri="{FF2B5EF4-FFF2-40B4-BE49-F238E27FC236}">
                <a16:creationId xmlns:a16="http://schemas.microsoft.com/office/drawing/2014/main" id="{D4440702-3F35-09D0-37EB-5644E0D3CC01}"/>
              </a:ext>
            </a:extLst>
          </p:cNvPr>
          <p:cNvCxnSpPr>
            <a:cxnSpLocks/>
          </p:cNvCxnSpPr>
          <p:nvPr/>
        </p:nvCxnSpPr>
        <p:spPr>
          <a:xfrm>
            <a:off x="8239143" y="4025910"/>
            <a:ext cx="2838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Connettore 171">
            <a:extLst>
              <a:ext uri="{FF2B5EF4-FFF2-40B4-BE49-F238E27FC236}">
                <a16:creationId xmlns:a16="http://schemas.microsoft.com/office/drawing/2014/main" id="{77928947-DB88-38E0-DA61-C5AD66929B94}"/>
              </a:ext>
            </a:extLst>
          </p:cNvPr>
          <p:cNvSpPr/>
          <p:nvPr/>
        </p:nvSpPr>
        <p:spPr>
          <a:xfrm rot="512793">
            <a:off x="8486939" y="3979383"/>
            <a:ext cx="112630" cy="906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1886C513-B8F3-2D1D-29F6-FBAC76AC6F22}"/>
              </a:ext>
            </a:extLst>
          </p:cNvPr>
          <p:cNvSpPr txBox="1"/>
          <p:nvPr/>
        </p:nvSpPr>
        <p:spPr>
          <a:xfrm>
            <a:off x="8582638" y="3898653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IDFornitore</a:t>
            </a:r>
            <a:endParaRPr lang="it-IT" sz="900" dirty="0"/>
          </a:p>
        </p:txBody>
      </p:sp>
      <p:cxnSp>
        <p:nvCxnSpPr>
          <p:cNvPr id="203" name="Connettore diritto 202">
            <a:extLst>
              <a:ext uri="{FF2B5EF4-FFF2-40B4-BE49-F238E27FC236}">
                <a16:creationId xmlns:a16="http://schemas.microsoft.com/office/drawing/2014/main" id="{1728A997-2204-D9DC-EE48-3B663750DCF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8582000" y="1843056"/>
            <a:ext cx="5453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F4EBE550-3080-E084-5806-8822673221A2}"/>
              </a:ext>
            </a:extLst>
          </p:cNvPr>
          <p:cNvSpPr txBox="1"/>
          <p:nvPr/>
        </p:nvSpPr>
        <p:spPr>
          <a:xfrm>
            <a:off x="8605680" y="1583946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(1,N)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C6596E68-7A2F-C71F-6D33-21B98062991D}"/>
              </a:ext>
            </a:extLst>
          </p:cNvPr>
          <p:cNvSpPr txBox="1"/>
          <p:nvPr/>
        </p:nvSpPr>
        <p:spPr>
          <a:xfrm>
            <a:off x="5220517" y="2686800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(1,1)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DBFEFF98-4CB7-48C5-5666-EF2952DF9B43}"/>
              </a:ext>
            </a:extLst>
          </p:cNvPr>
          <p:cNvSpPr txBox="1"/>
          <p:nvPr/>
        </p:nvSpPr>
        <p:spPr>
          <a:xfrm>
            <a:off x="11493833" y="3524071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(0,N)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9CFF22D-534F-906E-274C-3AB6ECBB86CF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6814534" y="2659956"/>
            <a:ext cx="1029770" cy="6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D050E51-1102-1817-4F8C-62D59A1E2734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8582000" y="1838668"/>
            <a:ext cx="5252" cy="625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ttore diritto 188">
            <a:extLst>
              <a:ext uri="{FF2B5EF4-FFF2-40B4-BE49-F238E27FC236}">
                <a16:creationId xmlns:a16="http://schemas.microsoft.com/office/drawing/2014/main" id="{FC6AA005-A876-A75C-936F-FAE212E04677}"/>
              </a:ext>
            </a:extLst>
          </p:cNvPr>
          <p:cNvCxnSpPr>
            <a:cxnSpLocks/>
            <a:stCxn id="141" idx="3"/>
          </p:cNvCxnSpPr>
          <p:nvPr/>
        </p:nvCxnSpPr>
        <p:spPr>
          <a:xfrm>
            <a:off x="1716811" y="1402147"/>
            <a:ext cx="3188598" cy="86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ttore diritto 201">
            <a:extLst>
              <a:ext uri="{FF2B5EF4-FFF2-40B4-BE49-F238E27FC236}">
                <a16:creationId xmlns:a16="http://schemas.microsoft.com/office/drawing/2014/main" id="{F8D5EDD2-F855-C5B1-2732-C0C9D42D2197}"/>
              </a:ext>
            </a:extLst>
          </p:cNvPr>
          <p:cNvCxnSpPr>
            <a:cxnSpLocks/>
          </p:cNvCxnSpPr>
          <p:nvPr/>
        </p:nvCxnSpPr>
        <p:spPr>
          <a:xfrm flipV="1">
            <a:off x="6814534" y="2384296"/>
            <a:ext cx="0" cy="279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ttore diritto 204">
            <a:extLst>
              <a:ext uri="{FF2B5EF4-FFF2-40B4-BE49-F238E27FC236}">
                <a16:creationId xmlns:a16="http://schemas.microsoft.com/office/drawing/2014/main" id="{9EFACA27-6329-328C-5A51-392DFF7AAEF9}"/>
              </a:ext>
            </a:extLst>
          </p:cNvPr>
          <p:cNvCxnSpPr>
            <a:cxnSpLocks/>
          </p:cNvCxnSpPr>
          <p:nvPr/>
        </p:nvCxnSpPr>
        <p:spPr>
          <a:xfrm flipH="1">
            <a:off x="5833104" y="2376614"/>
            <a:ext cx="973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8E204A-D1A9-A032-68B4-19F0B5F84A23}"/>
              </a:ext>
            </a:extLst>
          </p:cNvPr>
          <p:cNvSpPr txBox="1"/>
          <p:nvPr/>
        </p:nvSpPr>
        <p:spPr>
          <a:xfrm>
            <a:off x="5805384" y="2127843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(1,N)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606AF192-D296-E3BD-E186-E1361AC4C1B9}"/>
              </a:ext>
            </a:extLst>
          </p:cNvPr>
          <p:cNvSpPr/>
          <p:nvPr/>
        </p:nvSpPr>
        <p:spPr>
          <a:xfrm>
            <a:off x="541192" y="297822"/>
            <a:ext cx="993498" cy="23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Meccanico</a:t>
            </a:r>
            <a:endParaRPr lang="it-IT" sz="1050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97BD9EE6-CD49-9507-8FC5-70A5949FF01B}"/>
              </a:ext>
            </a:extLst>
          </p:cNvPr>
          <p:cNvSpPr/>
          <p:nvPr/>
        </p:nvSpPr>
        <p:spPr>
          <a:xfrm>
            <a:off x="2746570" y="3616726"/>
            <a:ext cx="993498" cy="22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Modello</a:t>
            </a:r>
            <a:endParaRPr lang="it-IT" sz="1050" dirty="0"/>
          </a:p>
        </p:txBody>
      </p:sp>
      <p:sp>
        <p:nvSpPr>
          <p:cNvPr id="45" name="Decisione 44">
            <a:extLst>
              <a:ext uri="{FF2B5EF4-FFF2-40B4-BE49-F238E27FC236}">
                <a16:creationId xmlns:a16="http://schemas.microsoft.com/office/drawing/2014/main" id="{18F1362C-0A0E-4633-75CD-ED8078DE725E}"/>
              </a:ext>
            </a:extLst>
          </p:cNvPr>
          <p:cNvSpPr/>
          <p:nvPr/>
        </p:nvSpPr>
        <p:spPr>
          <a:xfrm>
            <a:off x="4880076" y="2935561"/>
            <a:ext cx="695806" cy="2006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E’</a:t>
            </a:r>
            <a:endParaRPr lang="it-IT" sz="1050" dirty="0"/>
          </a:p>
        </p:txBody>
      </p: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3CD0042-8454-8976-F0E4-70DC2449BFFF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5227979" y="2568532"/>
            <a:ext cx="0" cy="367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CFA38580-7004-6226-DE7D-BE6A831816E0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3250260" y="3035900"/>
            <a:ext cx="1629816" cy="10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ecisione 140">
            <a:extLst>
              <a:ext uri="{FF2B5EF4-FFF2-40B4-BE49-F238E27FC236}">
                <a16:creationId xmlns:a16="http://schemas.microsoft.com/office/drawing/2014/main" id="{F0056445-1D2F-27C3-EB02-43AC04CB7558}"/>
              </a:ext>
            </a:extLst>
          </p:cNvPr>
          <p:cNvSpPr/>
          <p:nvPr/>
        </p:nvSpPr>
        <p:spPr>
          <a:xfrm>
            <a:off x="369021" y="1249998"/>
            <a:ext cx="1347790" cy="3042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Ripara</a:t>
            </a:r>
            <a:endParaRPr lang="it-IT" sz="1000" dirty="0"/>
          </a:p>
        </p:txBody>
      </p: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5F663213-CB3C-F449-7C31-B47BA3CCBE83}"/>
              </a:ext>
            </a:extLst>
          </p:cNvPr>
          <p:cNvCxnSpPr>
            <a:cxnSpLocks/>
            <a:stCxn id="27" idx="2"/>
            <a:endCxn id="141" idx="0"/>
          </p:cNvCxnSpPr>
          <p:nvPr/>
        </p:nvCxnSpPr>
        <p:spPr>
          <a:xfrm>
            <a:off x="1037941" y="528336"/>
            <a:ext cx="4975" cy="7216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Rettangolo 221">
            <a:extLst>
              <a:ext uri="{FF2B5EF4-FFF2-40B4-BE49-F238E27FC236}">
                <a16:creationId xmlns:a16="http://schemas.microsoft.com/office/drawing/2014/main" id="{3BCDC94D-FDEB-50B8-9641-309807D5260F}"/>
              </a:ext>
            </a:extLst>
          </p:cNvPr>
          <p:cNvSpPr/>
          <p:nvPr/>
        </p:nvSpPr>
        <p:spPr>
          <a:xfrm>
            <a:off x="7390689" y="5747709"/>
            <a:ext cx="993498" cy="23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Ordine</a:t>
            </a:r>
            <a:endParaRPr lang="it-IT" sz="1050" dirty="0"/>
          </a:p>
        </p:txBody>
      </p:sp>
      <p:sp>
        <p:nvSpPr>
          <p:cNvPr id="230" name="Decisione 229">
            <a:extLst>
              <a:ext uri="{FF2B5EF4-FFF2-40B4-BE49-F238E27FC236}">
                <a16:creationId xmlns:a16="http://schemas.microsoft.com/office/drawing/2014/main" id="{244C6EDB-0A88-24DB-8E71-E526C64FA04F}"/>
              </a:ext>
            </a:extLst>
          </p:cNvPr>
          <p:cNvSpPr/>
          <p:nvPr/>
        </p:nvSpPr>
        <p:spPr>
          <a:xfrm>
            <a:off x="8940463" y="5754685"/>
            <a:ext cx="1347790" cy="2120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</a:t>
            </a:r>
            <a:endParaRPr lang="it-IT" sz="1000" dirty="0"/>
          </a:p>
        </p:txBody>
      </p:sp>
      <p:cxnSp>
        <p:nvCxnSpPr>
          <p:cNvPr id="231" name="Connettore diritto 230">
            <a:extLst>
              <a:ext uri="{FF2B5EF4-FFF2-40B4-BE49-F238E27FC236}">
                <a16:creationId xmlns:a16="http://schemas.microsoft.com/office/drawing/2014/main" id="{72A6007F-AE3F-4C25-1A36-9CA3CEFB0E4B}"/>
              </a:ext>
            </a:extLst>
          </p:cNvPr>
          <p:cNvCxnSpPr>
            <a:cxnSpLocks/>
          </p:cNvCxnSpPr>
          <p:nvPr/>
        </p:nvCxnSpPr>
        <p:spPr>
          <a:xfrm>
            <a:off x="5762621" y="5886347"/>
            <a:ext cx="16280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diritto 236">
            <a:extLst>
              <a:ext uri="{FF2B5EF4-FFF2-40B4-BE49-F238E27FC236}">
                <a16:creationId xmlns:a16="http://schemas.microsoft.com/office/drawing/2014/main" id="{78BD12A8-67B3-A98B-1013-192D624A4B86}"/>
              </a:ext>
            </a:extLst>
          </p:cNvPr>
          <p:cNvCxnSpPr>
            <a:cxnSpLocks/>
            <a:stCxn id="230" idx="3"/>
            <a:endCxn id="98" idx="1"/>
          </p:cNvCxnSpPr>
          <p:nvPr/>
        </p:nvCxnSpPr>
        <p:spPr>
          <a:xfrm>
            <a:off x="10288253" y="5860696"/>
            <a:ext cx="655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ttore diritto 240">
            <a:extLst>
              <a:ext uri="{FF2B5EF4-FFF2-40B4-BE49-F238E27FC236}">
                <a16:creationId xmlns:a16="http://schemas.microsoft.com/office/drawing/2014/main" id="{2ADF263F-F207-9067-AACA-311CC398276E}"/>
              </a:ext>
            </a:extLst>
          </p:cNvPr>
          <p:cNvCxnSpPr>
            <a:cxnSpLocks/>
            <a:stCxn id="222" idx="3"/>
            <a:endCxn id="230" idx="1"/>
          </p:cNvCxnSpPr>
          <p:nvPr/>
        </p:nvCxnSpPr>
        <p:spPr>
          <a:xfrm flipV="1">
            <a:off x="8384187" y="5860696"/>
            <a:ext cx="556276" cy="2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ttore diritto 243">
            <a:extLst>
              <a:ext uri="{FF2B5EF4-FFF2-40B4-BE49-F238E27FC236}">
                <a16:creationId xmlns:a16="http://schemas.microsoft.com/office/drawing/2014/main" id="{847B0473-9B8D-E2DC-2A49-698D1A769EFF}"/>
              </a:ext>
            </a:extLst>
          </p:cNvPr>
          <p:cNvCxnSpPr>
            <a:cxnSpLocks/>
            <a:stCxn id="287" idx="0"/>
            <a:endCxn id="65" idx="2"/>
          </p:cNvCxnSpPr>
          <p:nvPr/>
        </p:nvCxnSpPr>
        <p:spPr>
          <a:xfrm flipH="1" flipV="1">
            <a:off x="7890402" y="4162421"/>
            <a:ext cx="2965" cy="733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Decisione 252">
            <a:extLst>
              <a:ext uri="{FF2B5EF4-FFF2-40B4-BE49-F238E27FC236}">
                <a16:creationId xmlns:a16="http://schemas.microsoft.com/office/drawing/2014/main" id="{09B1EB7B-F692-42A0-C578-4003BB111B5C}"/>
              </a:ext>
            </a:extLst>
          </p:cNvPr>
          <p:cNvSpPr/>
          <p:nvPr/>
        </p:nvSpPr>
        <p:spPr>
          <a:xfrm>
            <a:off x="5032153" y="4369151"/>
            <a:ext cx="1460937" cy="3127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Contiene</a:t>
            </a:r>
            <a:endParaRPr lang="it-IT" sz="1050" dirty="0"/>
          </a:p>
        </p:txBody>
      </p:sp>
      <p:cxnSp>
        <p:nvCxnSpPr>
          <p:cNvPr id="266" name="Connettore diritto 265">
            <a:extLst>
              <a:ext uri="{FF2B5EF4-FFF2-40B4-BE49-F238E27FC236}">
                <a16:creationId xmlns:a16="http://schemas.microsoft.com/office/drawing/2014/main" id="{2BA9B0E9-5EA8-4B4B-30E4-6A5EF49BCB64}"/>
              </a:ext>
            </a:extLst>
          </p:cNvPr>
          <p:cNvCxnSpPr>
            <a:cxnSpLocks/>
            <a:endCxn id="253" idx="2"/>
          </p:cNvCxnSpPr>
          <p:nvPr/>
        </p:nvCxnSpPr>
        <p:spPr>
          <a:xfrm flipV="1">
            <a:off x="5762621" y="4681943"/>
            <a:ext cx="1" cy="1204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Connettore diritto 274">
            <a:extLst>
              <a:ext uri="{FF2B5EF4-FFF2-40B4-BE49-F238E27FC236}">
                <a16:creationId xmlns:a16="http://schemas.microsoft.com/office/drawing/2014/main" id="{937694F3-EA09-C05C-0D15-DCF5DFEF4019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243319" y="3046454"/>
            <a:ext cx="0" cy="570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Decisione 286">
            <a:extLst>
              <a:ext uri="{FF2B5EF4-FFF2-40B4-BE49-F238E27FC236}">
                <a16:creationId xmlns:a16="http://schemas.microsoft.com/office/drawing/2014/main" id="{CF72DA9C-F378-CE61-883B-CBB8169743F2}"/>
              </a:ext>
            </a:extLst>
          </p:cNvPr>
          <p:cNvSpPr/>
          <p:nvPr/>
        </p:nvSpPr>
        <p:spPr>
          <a:xfrm>
            <a:off x="7181053" y="4895554"/>
            <a:ext cx="1424627" cy="2993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Fornisce</a:t>
            </a:r>
            <a:endParaRPr lang="it-IT" sz="1050" dirty="0"/>
          </a:p>
        </p:txBody>
      </p:sp>
      <p:cxnSp>
        <p:nvCxnSpPr>
          <p:cNvPr id="288" name="Connettore diritto 287">
            <a:extLst>
              <a:ext uri="{FF2B5EF4-FFF2-40B4-BE49-F238E27FC236}">
                <a16:creationId xmlns:a16="http://schemas.microsoft.com/office/drawing/2014/main" id="{84BBC083-640C-E464-78CE-9A14DBEE3759}"/>
              </a:ext>
            </a:extLst>
          </p:cNvPr>
          <p:cNvCxnSpPr>
            <a:cxnSpLocks/>
            <a:stCxn id="222" idx="0"/>
            <a:endCxn id="287" idx="2"/>
          </p:cNvCxnSpPr>
          <p:nvPr/>
        </p:nvCxnSpPr>
        <p:spPr>
          <a:xfrm flipV="1">
            <a:off x="7887438" y="5194915"/>
            <a:ext cx="5929" cy="552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" name="Decisione 316">
            <a:extLst>
              <a:ext uri="{FF2B5EF4-FFF2-40B4-BE49-F238E27FC236}">
                <a16:creationId xmlns:a16="http://schemas.microsoft.com/office/drawing/2014/main" id="{7DC2C8FB-2C96-5D92-DFA1-329B4CCEF19E}"/>
              </a:ext>
            </a:extLst>
          </p:cNvPr>
          <p:cNvSpPr/>
          <p:nvPr/>
        </p:nvSpPr>
        <p:spPr>
          <a:xfrm>
            <a:off x="2456002" y="2206526"/>
            <a:ext cx="1347790" cy="3042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Dotata</a:t>
            </a:r>
            <a:endParaRPr lang="it-IT" sz="1000" dirty="0"/>
          </a:p>
        </p:txBody>
      </p:sp>
      <p:cxnSp>
        <p:nvCxnSpPr>
          <p:cNvPr id="318" name="Connettore diritto 317">
            <a:extLst>
              <a:ext uri="{FF2B5EF4-FFF2-40B4-BE49-F238E27FC236}">
                <a16:creationId xmlns:a16="http://schemas.microsoft.com/office/drawing/2014/main" id="{7BBB4043-C3D2-5137-940B-0418C380969D}"/>
              </a:ext>
            </a:extLst>
          </p:cNvPr>
          <p:cNvCxnSpPr>
            <a:cxnSpLocks/>
            <a:stCxn id="4" idx="1"/>
            <a:endCxn id="317" idx="3"/>
          </p:cNvCxnSpPr>
          <p:nvPr/>
        </p:nvCxnSpPr>
        <p:spPr>
          <a:xfrm flipH="1" flipV="1">
            <a:off x="3803792" y="2358675"/>
            <a:ext cx="823269" cy="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Connettore diritto 320">
            <a:extLst>
              <a:ext uri="{FF2B5EF4-FFF2-40B4-BE49-F238E27FC236}">
                <a16:creationId xmlns:a16="http://schemas.microsoft.com/office/drawing/2014/main" id="{F26C5B81-42D3-EF89-A961-EB22DAFF2C0E}"/>
              </a:ext>
            </a:extLst>
          </p:cNvPr>
          <p:cNvCxnSpPr>
            <a:cxnSpLocks/>
            <a:stCxn id="317" idx="1"/>
            <a:endCxn id="97" idx="3"/>
          </p:cNvCxnSpPr>
          <p:nvPr/>
        </p:nvCxnSpPr>
        <p:spPr>
          <a:xfrm flipH="1" flipV="1">
            <a:off x="1493186" y="2348693"/>
            <a:ext cx="962816" cy="99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onnettore diritto 333">
            <a:extLst>
              <a:ext uri="{FF2B5EF4-FFF2-40B4-BE49-F238E27FC236}">
                <a16:creationId xmlns:a16="http://schemas.microsoft.com/office/drawing/2014/main" id="{62FEE756-0AEF-3871-442D-D7A0CD22118D}"/>
              </a:ext>
            </a:extLst>
          </p:cNvPr>
          <p:cNvCxnSpPr>
            <a:cxnSpLocks/>
          </p:cNvCxnSpPr>
          <p:nvPr/>
        </p:nvCxnSpPr>
        <p:spPr>
          <a:xfrm flipV="1">
            <a:off x="4897820" y="1400914"/>
            <a:ext cx="0" cy="783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CasellaDiTesto 339">
            <a:extLst>
              <a:ext uri="{FF2B5EF4-FFF2-40B4-BE49-F238E27FC236}">
                <a16:creationId xmlns:a16="http://schemas.microsoft.com/office/drawing/2014/main" id="{E45BA803-02CF-08AA-B466-54D5AB040E46}"/>
              </a:ext>
            </a:extLst>
          </p:cNvPr>
          <p:cNvSpPr txBox="1"/>
          <p:nvPr/>
        </p:nvSpPr>
        <p:spPr>
          <a:xfrm>
            <a:off x="3243319" y="3242046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(0,N)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09B4352-548E-8EB2-5B62-F0A9A330FE41}"/>
              </a:ext>
            </a:extLst>
          </p:cNvPr>
          <p:cNvCxnSpPr>
            <a:cxnSpLocks/>
          </p:cNvCxnSpPr>
          <p:nvPr/>
        </p:nvCxnSpPr>
        <p:spPr>
          <a:xfrm flipH="1" flipV="1">
            <a:off x="5762622" y="2568532"/>
            <a:ext cx="5978" cy="1800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B15E6B6B-19B1-F19F-F478-ADC85F221019}"/>
              </a:ext>
            </a:extLst>
          </p:cNvPr>
          <p:cNvCxnSpPr>
            <a:cxnSpLocks/>
          </p:cNvCxnSpPr>
          <p:nvPr/>
        </p:nvCxnSpPr>
        <p:spPr>
          <a:xfrm>
            <a:off x="3714234" y="3806052"/>
            <a:ext cx="194964" cy="165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nettore 2">
            <a:extLst>
              <a:ext uri="{FF2B5EF4-FFF2-40B4-BE49-F238E27FC236}">
                <a16:creationId xmlns:a16="http://schemas.microsoft.com/office/drawing/2014/main" id="{8B829305-4419-98AE-C9DE-D7088374F515}"/>
              </a:ext>
            </a:extLst>
          </p:cNvPr>
          <p:cNvSpPr/>
          <p:nvPr/>
        </p:nvSpPr>
        <p:spPr>
          <a:xfrm rot="11984188">
            <a:off x="3886380" y="3933256"/>
            <a:ext cx="112630" cy="906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3968E52-156A-8533-F0EC-4D8F3BC0D0FC}"/>
              </a:ext>
            </a:extLst>
          </p:cNvPr>
          <p:cNvSpPr txBox="1"/>
          <p:nvPr/>
        </p:nvSpPr>
        <p:spPr>
          <a:xfrm>
            <a:off x="3977330" y="3857033"/>
            <a:ext cx="829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IDModello</a:t>
            </a:r>
            <a:endParaRPr lang="it-IT" sz="105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1D79052-FA8F-23BB-BD1A-19FE07DFF787}"/>
              </a:ext>
            </a:extLst>
          </p:cNvPr>
          <p:cNvCxnSpPr>
            <a:cxnSpLocks/>
          </p:cNvCxnSpPr>
          <p:nvPr/>
        </p:nvCxnSpPr>
        <p:spPr>
          <a:xfrm>
            <a:off x="1530952" y="503634"/>
            <a:ext cx="194964" cy="165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nettore 9">
            <a:extLst>
              <a:ext uri="{FF2B5EF4-FFF2-40B4-BE49-F238E27FC236}">
                <a16:creationId xmlns:a16="http://schemas.microsoft.com/office/drawing/2014/main" id="{587175AC-37DA-3EFE-2726-1D96D097321E}"/>
              </a:ext>
            </a:extLst>
          </p:cNvPr>
          <p:cNvSpPr/>
          <p:nvPr/>
        </p:nvSpPr>
        <p:spPr>
          <a:xfrm rot="11984188">
            <a:off x="1703098" y="630838"/>
            <a:ext cx="112630" cy="906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E7B5842-A481-12A0-1F13-54F1261F0BEF}"/>
              </a:ext>
            </a:extLst>
          </p:cNvPr>
          <p:cNvSpPr txBox="1"/>
          <p:nvPr/>
        </p:nvSpPr>
        <p:spPr>
          <a:xfrm>
            <a:off x="1794048" y="554615"/>
            <a:ext cx="10070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IDDipendente</a:t>
            </a:r>
            <a:endParaRPr lang="it-IT" sz="105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8E35CFF-2208-CE6A-73AD-D49B5AB59820}"/>
              </a:ext>
            </a:extLst>
          </p:cNvPr>
          <p:cNvCxnSpPr>
            <a:cxnSpLocks/>
          </p:cNvCxnSpPr>
          <p:nvPr/>
        </p:nvCxnSpPr>
        <p:spPr>
          <a:xfrm>
            <a:off x="11026456" y="5563724"/>
            <a:ext cx="194964" cy="165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nettore 14">
            <a:extLst>
              <a:ext uri="{FF2B5EF4-FFF2-40B4-BE49-F238E27FC236}">
                <a16:creationId xmlns:a16="http://schemas.microsoft.com/office/drawing/2014/main" id="{990C8461-FB6B-62A2-923F-DE4C3129A10C}"/>
              </a:ext>
            </a:extLst>
          </p:cNvPr>
          <p:cNvSpPr/>
          <p:nvPr/>
        </p:nvSpPr>
        <p:spPr>
          <a:xfrm rot="11984188">
            <a:off x="10950518" y="5505708"/>
            <a:ext cx="112630" cy="906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6457CA0-AE99-E4F7-DEE2-7D3D4A3C9888}"/>
              </a:ext>
            </a:extLst>
          </p:cNvPr>
          <p:cNvSpPr txBox="1"/>
          <p:nvPr/>
        </p:nvSpPr>
        <p:spPr>
          <a:xfrm>
            <a:off x="9997440" y="5290250"/>
            <a:ext cx="10070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IDDipendente</a:t>
            </a:r>
            <a:endParaRPr lang="it-IT" sz="1050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CD50965F-BAEB-3251-98A3-55769796C67F}"/>
              </a:ext>
            </a:extLst>
          </p:cNvPr>
          <p:cNvCxnSpPr>
            <a:cxnSpLocks/>
          </p:cNvCxnSpPr>
          <p:nvPr/>
        </p:nvCxnSpPr>
        <p:spPr>
          <a:xfrm>
            <a:off x="10989636" y="3700067"/>
            <a:ext cx="194964" cy="165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nettore 17">
            <a:extLst>
              <a:ext uri="{FF2B5EF4-FFF2-40B4-BE49-F238E27FC236}">
                <a16:creationId xmlns:a16="http://schemas.microsoft.com/office/drawing/2014/main" id="{031E0C1F-EAA2-090D-5623-AB1AAE26753F}"/>
              </a:ext>
            </a:extLst>
          </p:cNvPr>
          <p:cNvSpPr/>
          <p:nvPr/>
        </p:nvSpPr>
        <p:spPr>
          <a:xfrm rot="11984188">
            <a:off x="10911228" y="3647407"/>
            <a:ext cx="112630" cy="906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64D2FAE-E704-F725-AC2D-0FF295D78F91}"/>
              </a:ext>
            </a:extLst>
          </p:cNvPr>
          <p:cNvSpPr txBox="1"/>
          <p:nvPr/>
        </p:nvSpPr>
        <p:spPr>
          <a:xfrm>
            <a:off x="9917589" y="3529054"/>
            <a:ext cx="10070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IDDipendente</a:t>
            </a:r>
            <a:endParaRPr lang="it-IT" sz="105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3ADADED-B714-13FC-18CF-51B89AACC60E}"/>
              </a:ext>
            </a:extLst>
          </p:cNvPr>
          <p:cNvSpPr txBox="1"/>
          <p:nvPr/>
        </p:nvSpPr>
        <p:spPr>
          <a:xfrm>
            <a:off x="1042916" y="544086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(1,N)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0432D65-A25F-67F8-1989-19051068BA66}"/>
              </a:ext>
            </a:extLst>
          </p:cNvPr>
          <p:cNvSpPr txBox="1"/>
          <p:nvPr/>
        </p:nvSpPr>
        <p:spPr>
          <a:xfrm>
            <a:off x="5817542" y="3353426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(1,N)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953538E-A454-A537-0C5E-02320BF8B670}"/>
              </a:ext>
            </a:extLst>
          </p:cNvPr>
          <p:cNvSpPr txBox="1"/>
          <p:nvPr/>
        </p:nvSpPr>
        <p:spPr>
          <a:xfrm>
            <a:off x="7446387" y="5448308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(1,1)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F911103-1A47-60ED-1092-8A3306AC7DE7}"/>
              </a:ext>
            </a:extLst>
          </p:cNvPr>
          <p:cNvSpPr txBox="1"/>
          <p:nvPr/>
        </p:nvSpPr>
        <p:spPr>
          <a:xfrm>
            <a:off x="7353959" y="4253735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(1,N)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55BF20B-3006-4592-D827-9F1722547F20}"/>
              </a:ext>
            </a:extLst>
          </p:cNvPr>
          <p:cNvSpPr txBox="1"/>
          <p:nvPr/>
        </p:nvSpPr>
        <p:spPr>
          <a:xfrm>
            <a:off x="4909860" y="1487620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(0,N)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708813A-9984-A342-AC04-21AA2C5DC86E}"/>
              </a:ext>
            </a:extLst>
          </p:cNvPr>
          <p:cNvSpPr txBox="1"/>
          <p:nvPr/>
        </p:nvSpPr>
        <p:spPr>
          <a:xfrm>
            <a:off x="2227598" y="3765882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(0,N)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06CA5DB-9009-8DAE-2C95-56FDFBC4286D}"/>
              </a:ext>
            </a:extLst>
          </p:cNvPr>
          <p:cNvSpPr txBox="1"/>
          <p:nvPr/>
        </p:nvSpPr>
        <p:spPr>
          <a:xfrm>
            <a:off x="506764" y="2571384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(1,N)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E5EE73C1-281A-B46C-A78A-5632F3F45DA3}"/>
              </a:ext>
            </a:extLst>
          </p:cNvPr>
          <p:cNvSpPr txBox="1"/>
          <p:nvPr/>
        </p:nvSpPr>
        <p:spPr>
          <a:xfrm>
            <a:off x="4124149" y="2443471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(0,N)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3A664EA-F4B0-A29C-E757-22E384814B6E}"/>
              </a:ext>
            </a:extLst>
          </p:cNvPr>
          <p:cNvSpPr txBox="1"/>
          <p:nvPr/>
        </p:nvSpPr>
        <p:spPr>
          <a:xfrm>
            <a:off x="1542128" y="2088502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(1,N)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948AA6E4-5D9A-0C88-CE5C-AD3D4EF7CBBF}"/>
              </a:ext>
            </a:extLst>
          </p:cNvPr>
          <p:cNvSpPr txBox="1"/>
          <p:nvPr/>
        </p:nvSpPr>
        <p:spPr>
          <a:xfrm>
            <a:off x="10421092" y="5933686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(1,N)</a:t>
            </a:r>
            <a:endParaRPr lang="it-IT" sz="900" b="1" dirty="0">
              <a:solidFill>
                <a:schemeClr val="accent1"/>
              </a:solidFill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5209AB77-53D7-009A-F892-DE6B7DF22D3C}"/>
              </a:ext>
            </a:extLst>
          </p:cNvPr>
          <p:cNvSpPr txBox="1"/>
          <p:nvPr/>
        </p:nvSpPr>
        <p:spPr>
          <a:xfrm>
            <a:off x="8418061" y="5945464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(1,N)</a:t>
            </a:r>
            <a:endParaRPr lang="it-IT" sz="9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46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BD8830-D1CD-8258-78EB-4CB76280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8874"/>
            <a:ext cx="10353762" cy="970450"/>
          </a:xfrm>
        </p:spPr>
        <p:txBody>
          <a:bodyPr/>
          <a:lstStyle/>
          <a:p>
            <a:r>
              <a:rPr lang="en-US" dirty="0"/>
              <a:t>Modello logico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E2168C-099A-B0F1-1EF0-DC7D1152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333850"/>
            <a:ext cx="10353762" cy="5159229"/>
          </a:xfrm>
        </p:spPr>
        <p:txBody>
          <a:bodyPr>
            <a:normAutofit/>
          </a:bodyPr>
          <a:lstStyle/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kern="1200" dirty="0">
                <a:solidFill>
                  <a:srgbClr val="FF0000"/>
                </a:solidFill>
                <a:effectLst/>
                <a:latin typeface="Calisto MT" panose="02040603050505030304" pitchFamily="18" charset="0"/>
              </a:rPr>
              <a:t>Modello </a:t>
            </a:r>
            <a:r>
              <a:rPr lang="en-US" sz="1800" i="0" u="none" strike="noStrike" kern="120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(IDModello, Nome, Casa, Anno, </a:t>
            </a:r>
            <a:r>
              <a:rPr lang="it-IT" sz="1800" dirty="0">
                <a:effectLst/>
                <a:latin typeface="+mn-lt"/>
                <a:ea typeface="Calibri" panose="020F0502020204030204" pitchFamily="34" charset="0"/>
              </a:rPr>
              <a:t>Cilindrata, Cavalli, Tipo di carburante, Trazione, Num. porte, Num. posti</a:t>
            </a:r>
            <a:r>
              <a:rPr lang="en-US" sz="1800" i="0" u="none" strike="noStrike" kern="120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, Categoria , Prezzo Base)</a:t>
            </a: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0000"/>
              </a:solidFill>
              <a:effectLst/>
              <a:latin typeface="Calisto MT" panose="02040603050505030304" pitchFamily="18" charset="0"/>
            </a:endParaRP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kern="1200" dirty="0">
                <a:solidFill>
                  <a:srgbClr val="FF0000"/>
                </a:solidFill>
                <a:effectLst/>
                <a:latin typeface="Calisto MT" panose="02040603050505030304" pitchFamily="18" charset="0"/>
              </a:rPr>
              <a:t>Automobile</a:t>
            </a:r>
            <a:r>
              <a:rPr lang="en-US" sz="1800" i="0" u="none" strike="noStrike" kern="120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(</a:t>
            </a:r>
            <a:r>
              <a:rPr lang="it-IT" sz="1800" u="sng" dirty="0">
                <a:effectLst/>
                <a:latin typeface="+mn-lt"/>
                <a:ea typeface="Calibri" panose="020F0502020204030204" pitchFamily="34" charset="0"/>
              </a:rPr>
              <a:t>Num telaio</a:t>
            </a:r>
            <a:r>
              <a:rPr lang="it-IT" sz="1800" dirty="0">
                <a:effectLst/>
                <a:latin typeface="+mn-lt"/>
                <a:ea typeface="Calibri" panose="020F0502020204030204" pitchFamily="34" charset="0"/>
              </a:rPr>
              <a:t>, Colore,. Targa, Anni di garanzia, Prezzo di vendita, disponibilità’, km percorsi, anno di immatricolazione, tipo, </a:t>
            </a:r>
            <a:r>
              <a:rPr lang="it-IT" sz="1800" u="sng" dirty="0">
                <a:effectLst/>
                <a:latin typeface="+mn-lt"/>
                <a:ea typeface="Calibri" panose="020F0502020204030204" pitchFamily="34" charset="0"/>
              </a:rPr>
              <a:t>modello</a:t>
            </a:r>
            <a:r>
              <a:rPr lang="it-IT" sz="1800" dirty="0">
                <a:effectLst/>
                <a:latin typeface="+mn-lt"/>
                <a:ea typeface="Calibri" panose="020F0502020204030204" pitchFamily="34" charset="0"/>
              </a:rPr>
              <a:t>)</a:t>
            </a:r>
            <a:endParaRPr lang="it-IT" sz="1800" dirty="0">
              <a:latin typeface="+mn-lt"/>
            </a:endParaRP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endParaRPr lang="it-IT" sz="1800" dirty="0">
              <a:latin typeface="+mn-lt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kern="1200" dirty="0">
                <a:solidFill>
                  <a:srgbClr val="FF0000"/>
                </a:solidFill>
                <a:effectLst/>
                <a:latin typeface="Calisto MT" panose="02040603050505030304" pitchFamily="18" charset="0"/>
              </a:rPr>
              <a:t>Optional</a:t>
            </a:r>
            <a:r>
              <a:rPr lang="en-US" sz="1800" i="0" u="none" strike="noStrike" kern="120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(</a:t>
            </a:r>
            <a:r>
              <a:rPr lang="en-US" sz="1800" u="sng" dirty="0"/>
              <a:t>IDOptional</a:t>
            </a:r>
            <a:r>
              <a:rPr lang="en-US" sz="1800" dirty="0"/>
              <a:t>, Nome, Prezzo)</a:t>
            </a:r>
            <a:endParaRPr lang="it-IT" sz="180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1800" i="0" u="none" strike="noStrike" kern="1200" dirty="0">
              <a:solidFill>
                <a:srgbClr val="FF0000"/>
              </a:solidFill>
              <a:effectLst/>
              <a:latin typeface="Calisto MT" panose="02040603050505030304" pitchFamily="18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kern="1200" dirty="0">
                <a:solidFill>
                  <a:srgbClr val="FF0000"/>
                </a:solidFill>
                <a:effectLst/>
                <a:latin typeface="Calisto MT" panose="02040603050505030304" pitchFamily="18" charset="0"/>
              </a:rPr>
              <a:t>Cliente</a:t>
            </a:r>
            <a:r>
              <a:rPr lang="en-US" sz="1800" i="0" u="none" strike="noStrike" kern="120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(</a:t>
            </a:r>
            <a:r>
              <a:rPr lang="en-US" sz="1800" i="0" u="sng" strike="noStrike" kern="120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IDCliente</a:t>
            </a:r>
            <a:r>
              <a:rPr lang="en-US" sz="1800" u="sng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,</a:t>
            </a:r>
            <a:r>
              <a:rPr lang="en-US" sz="180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</a:t>
            </a:r>
            <a:r>
              <a:rPr lang="it-IT" sz="18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Codice fiscale, Cognome, Nome, Data di nascita, Numero di telefono, Indirizzo)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it-IT" sz="1800" i="0" u="none" strike="noStrike" dirty="0">
              <a:solidFill>
                <a:schemeClr val="tx1"/>
              </a:solidFill>
              <a:effectLst/>
              <a:cs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solidFill>
                  <a:srgbClr val="FF0000"/>
                </a:solidFill>
                <a:effectLst/>
                <a:latin typeface="+mj-lt"/>
                <a:cs typeface="Calibri" panose="020F0502020204030204" pitchFamily="34" charset="0"/>
              </a:rPr>
              <a:t>Ordine</a:t>
            </a:r>
            <a:r>
              <a:rPr lang="it-IT" sz="1800" dirty="0"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 (</a:t>
            </a:r>
            <a:r>
              <a:rPr lang="it-IT" sz="1800" u="sng" dirty="0"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IDOrdine</a:t>
            </a:r>
            <a:r>
              <a:rPr lang="it-IT" sz="1800" dirty="0"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, Data, </a:t>
            </a:r>
            <a:r>
              <a:rPr lang="it-IT" sz="1800" u="sng" dirty="0"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Fornitore, Manager)</a:t>
            </a:r>
            <a:endParaRPr lang="it-IT" sz="1800" i="0" u="sng" strike="noStrike" dirty="0">
              <a:solidFill>
                <a:schemeClr val="tx1"/>
              </a:solidFill>
              <a:effectLst/>
              <a:latin typeface="+mj-lt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it-IT" sz="180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5414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DC6C64-999A-87C0-B676-A05671CA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Modello logico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6674D6-91CD-6B17-EF2F-84203D981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6835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Dispone</a:t>
            </a:r>
            <a:r>
              <a:rPr lang="en-US" dirty="0"/>
              <a:t>(</a:t>
            </a:r>
            <a:r>
              <a:rPr lang="en-US" u="sng" dirty="0"/>
              <a:t>Modello, Optional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Dotata </a:t>
            </a:r>
            <a:r>
              <a:rPr lang="en-US" dirty="0"/>
              <a:t>(</a:t>
            </a:r>
            <a:r>
              <a:rPr lang="en-US" u="sng" dirty="0"/>
              <a:t>Automobile , Optional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Vendita</a:t>
            </a:r>
            <a:r>
              <a:rPr lang="en-US" dirty="0"/>
              <a:t> (</a:t>
            </a:r>
            <a:r>
              <a:rPr lang="en-US" u="sng" dirty="0"/>
              <a:t>Automobile, Cliente, Venditore</a:t>
            </a:r>
            <a:r>
              <a:rPr lang="en-US" dirty="0"/>
              <a:t>, data)</a:t>
            </a:r>
          </a:p>
          <a:p>
            <a:r>
              <a:rPr lang="en-US" dirty="0">
                <a:solidFill>
                  <a:srgbClr val="FF0000"/>
                </a:solidFill>
              </a:rPr>
              <a:t>Ripara</a:t>
            </a:r>
            <a:r>
              <a:rPr lang="en-US" dirty="0"/>
              <a:t> (</a:t>
            </a:r>
            <a:r>
              <a:rPr lang="en-US" u="sng" dirty="0"/>
              <a:t>Automobile ,</a:t>
            </a:r>
            <a:r>
              <a:rPr lang="en-US" u="sng" dirty="0" err="1"/>
              <a:t>Meccanico</a:t>
            </a:r>
            <a:r>
              <a:rPr lang="en-US" u="sng" dirty="0"/>
              <a:t>, data, costo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Crea</a:t>
            </a:r>
            <a:r>
              <a:rPr lang="en-US" dirty="0"/>
              <a:t> (</a:t>
            </a:r>
            <a:r>
              <a:rPr lang="en-US" u="sng" dirty="0"/>
              <a:t>Ordine, Manager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  <a:effectLst/>
              </a:rPr>
              <a:t>Fornisce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u="sng" dirty="0">
                <a:solidFill>
                  <a:schemeClr val="tx1"/>
                </a:solidFill>
                <a:effectLst/>
              </a:rPr>
              <a:t>Ordine, </a:t>
            </a:r>
            <a:r>
              <a:rPr lang="en-US" u="sng" dirty="0" err="1">
                <a:solidFill>
                  <a:schemeClr val="tx1"/>
                </a:solidFill>
                <a:effectLst/>
              </a:rPr>
              <a:t>Fornitore</a:t>
            </a:r>
            <a:r>
              <a:rPr lang="en-US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effectLst/>
              </a:rPr>
              <a:t>E’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u="sng" dirty="0">
                <a:solidFill>
                  <a:schemeClr val="tx1"/>
                </a:solidFill>
                <a:effectLst/>
              </a:rPr>
              <a:t>Modello, Automobile)</a:t>
            </a:r>
          </a:p>
          <a:p>
            <a:r>
              <a:rPr lang="en-US" dirty="0">
                <a:solidFill>
                  <a:srgbClr val="FF0000"/>
                </a:solidFill>
                <a:effectLst/>
              </a:rPr>
              <a:t>Contiene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u="sng" dirty="0" err="1">
                <a:solidFill>
                  <a:schemeClr val="tx1"/>
                </a:solidFill>
                <a:effectLst/>
              </a:rPr>
              <a:t>Ordine,Automobile</a:t>
            </a:r>
            <a:r>
              <a:rPr lang="en-US" u="sng" dirty="0">
                <a:solidFill>
                  <a:schemeClr val="tx1"/>
                </a:solidFill>
                <a:effectLst/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63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89D55BD3-56CD-586D-3E58-47932AD4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32" y="223707"/>
            <a:ext cx="10353762" cy="970450"/>
          </a:xfrm>
        </p:spPr>
        <p:txBody>
          <a:bodyPr/>
          <a:lstStyle/>
          <a:p>
            <a:r>
              <a:rPr lang="en-US" dirty="0"/>
              <a:t>LISTA QUERY(1)</a:t>
            </a: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4BCE580-45E0-AC53-01E2-F978F5FB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32" y="1850317"/>
            <a:ext cx="10353762" cy="4058751"/>
          </a:xfrm>
        </p:spPr>
        <p:txBody>
          <a:bodyPr>
            <a:normAutofit/>
          </a:bodyPr>
          <a:lstStyle/>
          <a:p>
            <a:r>
              <a:rPr lang="it-IT" dirty="0"/>
              <a:t>D</a:t>
            </a:r>
            <a:r>
              <a:rPr lang="en-US" dirty="0"/>
              <a:t>ota un’automobile di un optional :</a:t>
            </a:r>
          </a:p>
          <a:p>
            <a:pPr marL="3690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INSERT INTO DOTATA WHERE AUTOMOBILE=?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Aggiunta della disponibilità di un optional ad un modello:</a:t>
            </a:r>
          </a:p>
          <a:p>
            <a:pPr marL="3690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INSERT INTO DISPONE WHERE MODELLO=?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r>
              <a:rPr lang="it-IT" sz="2000" dirty="0"/>
              <a:t>Inventario: visualizza tutte le automobili disponibili alla vendita:</a:t>
            </a:r>
          </a:p>
          <a:p>
            <a:pPr marL="36900" indent="0">
              <a:buNone/>
            </a:pPr>
            <a:r>
              <a:rPr lang="it-IT" dirty="0"/>
              <a:t>«</a:t>
            </a:r>
            <a:r>
              <a:rPr lang="it-IT" dirty="0">
                <a:solidFill>
                  <a:srgbClr val="00B050"/>
                </a:solidFill>
              </a:rPr>
              <a:t>SELECT * FROM AUTOMOBILE WHERE disponibilità=‘disponibile’</a:t>
            </a:r>
            <a:r>
              <a:rPr lang="it-IT" dirty="0"/>
              <a:t>»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1194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89D55BD3-56CD-586D-3E58-47932AD4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32" y="223707"/>
            <a:ext cx="10353762" cy="970450"/>
          </a:xfrm>
        </p:spPr>
        <p:txBody>
          <a:bodyPr/>
          <a:lstStyle/>
          <a:p>
            <a:r>
              <a:rPr lang="en-US" dirty="0"/>
              <a:t>LISTA QUERY(2)</a:t>
            </a: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4BCE580-45E0-AC53-01E2-F978F5FB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32" y="1850317"/>
            <a:ext cx="10353762" cy="4058751"/>
          </a:xfrm>
        </p:spPr>
        <p:txBody>
          <a:bodyPr>
            <a:normAutofit fontScale="85000" lnSpcReduction="10000"/>
          </a:bodyPr>
          <a:lstStyle/>
          <a:p>
            <a:r>
              <a:rPr lang="it-IT" sz="2000" dirty="0"/>
              <a:t>Visualizza tutte le automobili disponibili alla vendita che appartengono a modelli che utilizzano un dato tipo di carburante 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SELECT * FROM AUTOMOBILE JOIN MODELLO ON </a:t>
            </a:r>
            <a:r>
              <a:rPr lang="en-US" dirty="0" err="1">
                <a:solidFill>
                  <a:srgbClr val="00B050"/>
                </a:solidFill>
              </a:rPr>
              <a:t>idmodello</a:t>
            </a:r>
            <a:r>
              <a:rPr lang="en-US" dirty="0">
                <a:solidFill>
                  <a:srgbClr val="00B050"/>
                </a:solidFill>
              </a:rPr>
              <a:t>=modello WHERE </a:t>
            </a:r>
            <a:r>
              <a:rPr lang="en-US" dirty="0" err="1">
                <a:solidFill>
                  <a:srgbClr val="00B050"/>
                </a:solidFill>
              </a:rPr>
              <a:t>tipodicarburante</a:t>
            </a:r>
            <a:r>
              <a:rPr lang="en-US" dirty="0">
                <a:solidFill>
                  <a:srgbClr val="00B050"/>
                </a:solidFill>
              </a:rPr>
              <a:t>=?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r>
              <a:rPr lang="it-IT" sz="2000" dirty="0"/>
              <a:t>Visualizza tutte le automobili disponibili alla vendita che appartengono a modelli che possiedono un dato numero di posti 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SELECT * FROM AUTOMOBILE JOIN MODELLO ON </a:t>
            </a:r>
            <a:r>
              <a:rPr lang="en-US" dirty="0" err="1">
                <a:solidFill>
                  <a:srgbClr val="00B050"/>
                </a:solidFill>
              </a:rPr>
              <a:t>idmodello</a:t>
            </a:r>
            <a:r>
              <a:rPr lang="en-US" dirty="0">
                <a:solidFill>
                  <a:srgbClr val="00B050"/>
                </a:solidFill>
              </a:rPr>
              <a:t>=modello WHERE </a:t>
            </a:r>
            <a:r>
              <a:rPr lang="en-US" dirty="0" err="1">
                <a:solidFill>
                  <a:srgbClr val="00B050"/>
                </a:solidFill>
              </a:rPr>
              <a:t>numposti</a:t>
            </a:r>
            <a:r>
              <a:rPr lang="en-US" dirty="0">
                <a:solidFill>
                  <a:srgbClr val="00B050"/>
                </a:solidFill>
              </a:rPr>
              <a:t>=?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r>
              <a:rPr lang="it-IT" sz="2000" dirty="0"/>
              <a:t>Visualizza tutte le automobili disponibili alla vendita che appartengono a modelli che possiedono una cilindrata uguale o inferiore ad un dato valore :</a:t>
            </a:r>
          </a:p>
          <a:p>
            <a:pPr marL="36900" indent="0">
              <a:buNone/>
            </a:pPr>
            <a:r>
              <a:rPr lang="it-IT" dirty="0"/>
              <a:t>«</a:t>
            </a:r>
            <a:r>
              <a:rPr lang="en-US" dirty="0">
                <a:solidFill>
                  <a:srgbClr val="00B050"/>
                </a:solidFill>
              </a:rPr>
              <a:t>SELECT * FROM AUTOMOBILE JOIN MODELLO ON </a:t>
            </a:r>
            <a:r>
              <a:rPr lang="en-US" dirty="0" err="1">
                <a:solidFill>
                  <a:srgbClr val="00B050"/>
                </a:solidFill>
              </a:rPr>
              <a:t>idmodello</a:t>
            </a:r>
            <a:r>
              <a:rPr lang="en-US" dirty="0">
                <a:solidFill>
                  <a:srgbClr val="00B050"/>
                </a:solidFill>
              </a:rPr>
              <a:t>=modello HAVING </a:t>
            </a:r>
            <a:r>
              <a:rPr lang="en-US" dirty="0" err="1">
                <a:solidFill>
                  <a:srgbClr val="00B050"/>
                </a:solidFill>
              </a:rPr>
              <a:t>cilindrata</a:t>
            </a:r>
            <a:r>
              <a:rPr lang="en-US" dirty="0">
                <a:solidFill>
                  <a:srgbClr val="00B050"/>
                </a:solidFill>
              </a:rPr>
              <a:t> &lt; ?</a:t>
            </a:r>
            <a:r>
              <a:rPr lang="it-IT" dirty="0"/>
              <a:t>»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0671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89D55BD3-56CD-586D-3E58-47932AD4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32" y="223707"/>
            <a:ext cx="10353762" cy="970450"/>
          </a:xfrm>
        </p:spPr>
        <p:txBody>
          <a:bodyPr/>
          <a:lstStyle/>
          <a:p>
            <a:r>
              <a:rPr lang="en-US" dirty="0"/>
              <a:t>LISTA QUERY(3)</a:t>
            </a: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4BCE580-45E0-AC53-01E2-F978F5FB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31" y="1850317"/>
            <a:ext cx="10455799" cy="4058751"/>
          </a:xfrm>
        </p:spPr>
        <p:txBody>
          <a:bodyPr>
            <a:normAutofit fontScale="92500"/>
          </a:bodyPr>
          <a:lstStyle/>
          <a:p>
            <a:r>
              <a:rPr lang="it-IT" sz="2000" dirty="0"/>
              <a:t>Visualizza tutte le automobili disponibili alla vendita il cui prezzo è compreso tr</a:t>
            </a:r>
            <a:r>
              <a:rPr lang="it-IT" dirty="0"/>
              <a:t>a due valori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SELECT * FROM AUTOMOBILE HAVING </a:t>
            </a:r>
            <a:r>
              <a:rPr lang="en-US" dirty="0" err="1">
                <a:solidFill>
                  <a:srgbClr val="00B050"/>
                </a:solidFill>
              </a:rPr>
              <a:t>prezzovendita</a:t>
            </a:r>
            <a:r>
              <a:rPr lang="en-US" dirty="0">
                <a:solidFill>
                  <a:srgbClr val="00B050"/>
                </a:solidFill>
              </a:rPr>
              <a:t> &lt; ? And </a:t>
            </a:r>
            <a:r>
              <a:rPr lang="en-US" dirty="0" err="1">
                <a:solidFill>
                  <a:srgbClr val="00B050"/>
                </a:solidFill>
              </a:rPr>
              <a:t>prezzovendita</a:t>
            </a:r>
            <a:r>
              <a:rPr lang="en-US" dirty="0">
                <a:solidFill>
                  <a:srgbClr val="00B050"/>
                </a:solidFill>
              </a:rPr>
              <a:t> &gt; ?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r>
              <a:rPr lang="it-IT" sz="2000" dirty="0"/>
              <a:t>Visualizza il numero di automobili per ogni modello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SELECT MODELLO, COUNT(*) FROM AUTOMOBILE GROUP BY </a:t>
            </a:r>
            <a:r>
              <a:rPr lang="en-US" dirty="0" err="1">
                <a:solidFill>
                  <a:srgbClr val="00B050"/>
                </a:solidFill>
              </a:rPr>
              <a:t>modello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r>
              <a:rPr lang="it-IT" sz="2000" dirty="0"/>
              <a:t>Visualizza i 5 modelli più venduti e il numero di automobili vendute per ognuno dei 5 modelli :</a:t>
            </a:r>
          </a:p>
          <a:p>
            <a:pPr marL="36900" indent="0">
              <a:buNone/>
            </a:pPr>
            <a:r>
              <a:rPr lang="it-IT" dirty="0"/>
              <a:t>«</a:t>
            </a:r>
            <a:r>
              <a:rPr lang="it-IT" dirty="0">
                <a:solidFill>
                  <a:srgbClr val="00B050"/>
                </a:solidFill>
              </a:rPr>
              <a:t>SELECT modello, </a:t>
            </a:r>
            <a:r>
              <a:rPr lang="it-IT" dirty="0" err="1">
                <a:solidFill>
                  <a:srgbClr val="00B050"/>
                </a:solidFill>
              </a:rPr>
              <a:t>disponibilita</a:t>
            </a:r>
            <a:r>
              <a:rPr lang="it-IT" dirty="0">
                <a:solidFill>
                  <a:srgbClr val="00B050"/>
                </a:solidFill>
              </a:rPr>
              <a:t>, COUNT(modello) AS </a:t>
            </a:r>
            <a:r>
              <a:rPr lang="it-IT" dirty="0" err="1">
                <a:solidFill>
                  <a:srgbClr val="00B050"/>
                </a:solidFill>
              </a:rPr>
              <a:t>numero_vendute</a:t>
            </a:r>
            <a:r>
              <a:rPr lang="it-IT" dirty="0">
                <a:solidFill>
                  <a:srgbClr val="00B050"/>
                </a:solidFill>
              </a:rPr>
              <a:t> FROM AUTOMOBILE WHERE </a:t>
            </a:r>
            <a:r>
              <a:rPr lang="it-IT" dirty="0" err="1">
                <a:solidFill>
                  <a:srgbClr val="00B050"/>
                </a:solidFill>
              </a:rPr>
              <a:t>disponibilita</a:t>
            </a:r>
            <a:r>
              <a:rPr lang="it-IT" dirty="0">
                <a:solidFill>
                  <a:srgbClr val="00B050"/>
                </a:solidFill>
              </a:rPr>
              <a:t>=‘Venduta’ GROUP BY modello ORDER BY COUNT(modello) DESC LIMIT 5</a:t>
            </a:r>
            <a:r>
              <a:rPr lang="it-IT" dirty="0"/>
              <a:t>»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3092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89D55BD3-56CD-586D-3E58-47932AD4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32" y="223707"/>
            <a:ext cx="10353762" cy="970450"/>
          </a:xfrm>
        </p:spPr>
        <p:txBody>
          <a:bodyPr/>
          <a:lstStyle/>
          <a:p>
            <a:r>
              <a:rPr lang="en-US" dirty="0"/>
              <a:t>LISTA QUERY(4)</a:t>
            </a: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4BCE580-45E0-AC53-01E2-F978F5FB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32" y="1850317"/>
            <a:ext cx="10353762" cy="4058751"/>
          </a:xfrm>
        </p:spPr>
        <p:txBody>
          <a:bodyPr>
            <a:normAutofit/>
          </a:bodyPr>
          <a:lstStyle/>
          <a:p>
            <a:r>
              <a:rPr lang="it-IT" sz="2000" dirty="0"/>
              <a:t>Ricerca di un’automobile per numero di telaio 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SELECT * FROM AUTOMOBILE WHERE </a:t>
            </a:r>
            <a:r>
              <a:rPr lang="en-US" dirty="0" err="1">
                <a:solidFill>
                  <a:srgbClr val="00B050"/>
                </a:solidFill>
              </a:rPr>
              <a:t>num_telaio</a:t>
            </a:r>
            <a:r>
              <a:rPr lang="en-US" dirty="0">
                <a:solidFill>
                  <a:srgbClr val="00B050"/>
                </a:solidFill>
              </a:rPr>
              <a:t>=?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r>
              <a:rPr lang="it-IT" sz="2000" dirty="0"/>
              <a:t>Ricerca di un cliente per id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SELECT * FROM CLIENTE WHERE </a:t>
            </a:r>
            <a:r>
              <a:rPr lang="en-US" dirty="0" err="1">
                <a:solidFill>
                  <a:srgbClr val="00B050"/>
                </a:solidFill>
              </a:rPr>
              <a:t>idcliente</a:t>
            </a:r>
            <a:r>
              <a:rPr lang="en-US" dirty="0">
                <a:solidFill>
                  <a:srgbClr val="00B050"/>
                </a:solidFill>
              </a:rPr>
              <a:t>=?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r>
              <a:rPr lang="it-IT" sz="2000" dirty="0"/>
              <a:t>Ricerca di un fornitore per </a:t>
            </a:r>
            <a:r>
              <a:rPr lang="it-IT" sz="2000" dirty="0" err="1"/>
              <a:t>idfornitore</a:t>
            </a:r>
            <a:r>
              <a:rPr lang="it-IT" sz="2000" dirty="0"/>
              <a:t>:</a:t>
            </a:r>
          </a:p>
          <a:p>
            <a:pPr marL="36900" indent="0">
              <a:buNone/>
            </a:pPr>
            <a:r>
              <a:rPr lang="it-IT" dirty="0"/>
              <a:t>«</a:t>
            </a:r>
            <a:r>
              <a:rPr lang="it-IT" dirty="0">
                <a:solidFill>
                  <a:srgbClr val="00B050"/>
                </a:solidFill>
              </a:rPr>
              <a:t>SELECT * FROM FORNITORE WHERE </a:t>
            </a:r>
            <a:r>
              <a:rPr lang="it-IT" dirty="0" err="1">
                <a:solidFill>
                  <a:srgbClr val="00B050"/>
                </a:solidFill>
              </a:rPr>
              <a:t>idfornitore</a:t>
            </a:r>
            <a:r>
              <a:rPr lang="it-IT" dirty="0">
                <a:solidFill>
                  <a:srgbClr val="00B050"/>
                </a:solidFill>
              </a:rPr>
              <a:t>=?’</a:t>
            </a:r>
            <a:r>
              <a:rPr lang="it-IT" dirty="0"/>
              <a:t>»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277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517F8-1B25-35A1-A655-BDC9F96C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Descrizione della realta’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4B3A58-0E63-23F7-D35C-B3D725CC8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Ogni </a:t>
            </a:r>
            <a:r>
              <a:rPr lang="it-IT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automobile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(circa 100) </a:t>
            </a:r>
            <a:r>
              <a:rPr lang="it-IT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è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identificata da un numero di telaio, inoltre si devono memorizzare il colore, la targa, gli anni di garanzia, la disponibilità e il prezzo di vendita. Un automobile puo’ essere nuova o usata. Per le </a:t>
            </a:r>
            <a:r>
              <a:rPr lang="it-IT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automobili nuove(circa 75)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non si memorizzano informazioni aggiuntive.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 ciascuna </a:t>
            </a:r>
            <a:r>
              <a:rPr lang="it-IT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automobile usata (circa 25)</a:t>
            </a:r>
            <a:r>
              <a:rPr lang="it-IT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 devono memorizzare l’anno di immatricolazione e i km percorsi.</a:t>
            </a: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2332905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89D55BD3-56CD-586D-3E58-47932AD4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32" y="223707"/>
            <a:ext cx="10353762" cy="970450"/>
          </a:xfrm>
        </p:spPr>
        <p:txBody>
          <a:bodyPr/>
          <a:lstStyle/>
          <a:p>
            <a:r>
              <a:rPr lang="en-US" dirty="0"/>
              <a:t>LISTA QUERY(5)</a:t>
            </a: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4BCE580-45E0-AC53-01E2-F978F5FB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32" y="1850317"/>
            <a:ext cx="10353762" cy="4058751"/>
          </a:xfrm>
        </p:spPr>
        <p:txBody>
          <a:bodyPr>
            <a:normAutofit/>
          </a:bodyPr>
          <a:lstStyle/>
          <a:p>
            <a:r>
              <a:rPr lang="it-IT" sz="2000" dirty="0"/>
              <a:t>Aggiornamento di una disponibilità di un’automobile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UPDATE AUTOMOBILE SET VALUE </a:t>
            </a:r>
            <a:r>
              <a:rPr lang="en-US" dirty="0" err="1">
                <a:solidFill>
                  <a:srgbClr val="00B050"/>
                </a:solidFill>
              </a:rPr>
              <a:t>disponiblita</a:t>
            </a:r>
            <a:r>
              <a:rPr lang="en-US" dirty="0">
                <a:solidFill>
                  <a:srgbClr val="00B050"/>
                </a:solidFill>
              </a:rPr>
              <a:t>=? WHERE </a:t>
            </a:r>
            <a:r>
              <a:rPr lang="en-US" dirty="0" err="1">
                <a:solidFill>
                  <a:srgbClr val="00B050"/>
                </a:solidFill>
              </a:rPr>
              <a:t>num_telaio</a:t>
            </a:r>
            <a:r>
              <a:rPr lang="en-US" dirty="0">
                <a:solidFill>
                  <a:srgbClr val="00B050"/>
                </a:solidFill>
              </a:rPr>
              <a:t>=?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r>
              <a:rPr lang="it-IT" sz="2000" dirty="0"/>
              <a:t>Calcolo dei costi totali di riparazione di un’automobile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SELECT SUM(</a:t>
            </a:r>
            <a:r>
              <a:rPr lang="en-US" dirty="0" err="1">
                <a:solidFill>
                  <a:srgbClr val="00B050"/>
                </a:solidFill>
              </a:rPr>
              <a:t>costo</a:t>
            </a:r>
            <a:r>
              <a:rPr lang="en-US" dirty="0">
                <a:solidFill>
                  <a:srgbClr val="00B050"/>
                </a:solidFill>
              </a:rPr>
              <a:t>) as </a:t>
            </a:r>
            <a:r>
              <a:rPr lang="en-US" dirty="0" err="1">
                <a:solidFill>
                  <a:srgbClr val="00B050"/>
                </a:solidFill>
              </a:rPr>
              <a:t>prezzo</a:t>
            </a:r>
            <a:r>
              <a:rPr lang="en-US" dirty="0">
                <a:solidFill>
                  <a:srgbClr val="00B050"/>
                </a:solidFill>
              </a:rPr>
              <a:t> FROM RIPARA WHERE automobile=?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r>
              <a:rPr lang="it-IT" sz="2000" dirty="0"/>
              <a:t>Calcolo dei costi totali degli optional di un’automobile:</a:t>
            </a:r>
          </a:p>
          <a:p>
            <a:pPr marL="36900" indent="0">
              <a:buNone/>
            </a:pPr>
            <a:r>
              <a:rPr lang="it-IT" dirty="0"/>
              <a:t>«</a:t>
            </a:r>
            <a:r>
              <a:rPr lang="it-IT" dirty="0">
                <a:solidFill>
                  <a:srgbClr val="00B050"/>
                </a:solidFill>
              </a:rPr>
              <a:t>SELECT SUM(prezzo) </a:t>
            </a:r>
            <a:r>
              <a:rPr lang="it-IT" dirty="0" err="1">
                <a:solidFill>
                  <a:srgbClr val="00B050"/>
                </a:solidFill>
              </a:rPr>
              <a:t>as</a:t>
            </a:r>
            <a:r>
              <a:rPr lang="it-IT" dirty="0">
                <a:solidFill>
                  <a:srgbClr val="00B050"/>
                </a:solidFill>
              </a:rPr>
              <a:t> prezzo FROM DISPONE JOIN DOTATA ON </a:t>
            </a:r>
            <a:r>
              <a:rPr lang="it-IT" dirty="0" err="1">
                <a:solidFill>
                  <a:srgbClr val="00B050"/>
                </a:solidFill>
              </a:rPr>
              <a:t>dispone.optional</a:t>
            </a:r>
            <a:r>
              <a:rPr lang="it-IT" dirty="0">
                <a:solidFill>
                  <a:srgbClr val="00B050"/>
                </a:solidFill>
              </a:rPr>
              <a:t>=</a:t>
            </a:r>
            <a:r>
              <a:rPr lang="it-IT" dirty="0" err="1">
                <a:solidFill>
                  <a:srgbClr val="00B050"/>
                </a:solidFill>
              </a:rPr>
              <a:t>dotata.optional</a:t>
            </a:r>
            <a:r>
              <a:rPr lang="it-IT" dirty="0">
                <a:solidFill>
                  <a:srgbClr val="00B050"/>
                </a:solidFill>
              </a:rPr>
              <a:t> WHERE </a:t>
            </a:r>
            <a:r>
              <a:rPr lang="it-IT" dirty="0" err="1">
                <a:solidFill>
                  <a:srgbClr val="00B050"/>
                </a:solidFill>
              </a:rPr>
              <a:t>dotata.automobile</a:t>
            </a:r>
            <a:r>
              <a:rPr lang="it-IT" dirty="0">
                <a:solidFill>
                  <a:srgbClr val="00B050"/>
                </a:solidFill>
              </a:rPr>
              <a:t>=?</a:t>
            </a:r>
            <a:r>
              <a:rPr lang="it-IT" dirty="0"/>
              <a:t>»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9295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89D55BD3-56CD-586D-3E58-47932AD4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32" y="223707"/>
            <a:ext cx="10353762" cy="970450"/>
          </a:xfrm>
        </p:spPr>
        <p:txBody>
          <a:bodyPr/>
          <a:lstStyle/>
          <a:p>
            <a:r>
              <a:rPr lang="en-US" dirty="0"/>
              <a:t>LISTA QUERY(6)</a:t>
            </a: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4BCE580-45E0-AC53-01E2-F978F5FB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32" y="1850317"/>
            <a:ext cx="10353762" cy="4058751"/>
          </a:xfrm>
        </p:spPr>
        <p:txBody>
          <a:bodyPr>
            <a:normAutofit/>
          </a:bodyPr>
          <a:lstStyle/>
          <a:p>
            <a:r>
              <a:rPr lang="it-IT" sz="2000" dirty="0"/>
              <a:t>Calcolo dei guadagni fatti in un dato giorno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INSERT INTO DOTATA WHERE AUTOMOBILE=?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r>
              <a:rPr lang="it-IT" dirty="0" err="1"/>
              <a:t>Lincenziamento</a:t>
            </a:r>
            <a:r>
              <a:rPr lang="it-IT" dirty="0"/>
              <a:t>, prevede la cancellazione di un dipendente</a:t>
            </a:r>
            <a:r>
              <a:rPr lang="it-IT" sz="2000" dirty="0"/>
              <a:t>:</a:t>
            </a:r>
          </a:p>
          <a:p>
            <a:pPr marL="36900" indent="0">
              <a:buNone/>
            </a:pPr>
            <a:r>
              <a:rPr lang="it-IT" dirty="0"/>
              <a:t>«</a:t>
            </a:r>
            <a:r>
              <a:rPr lang="it-IT" dirty="0">
                <a:solidFill>
                  <a:srgbClr val="00B050"/>
                </a:solidFill>
              </a:rPr>
              <a:t>DELETE FROM MECCANICO WHERE </a:t>
            </a:r>
            <a:r>
              <a:rPr lang="it-IT" dirty="0" err="1">
                <a:solidFill>
                  <a:srgbClr val="00B050"/>
                </a:solidFill>
              </a:rPr>
              <a:t>iddipendente</a:t>
            </a:r>
            <a:r>
              <a:rPr lang="it-IT" dirty="0">
                <a:solidFill>
                  <a:srgbClr val="00B050"/>
                </a:solidFill>
              </a:rPr>
              <a:t>=?</a:t>
            </a:r>
            <a:r>
              <a:rPr lang="it-IT" dirty="0"/>
              <a:t>»</a:t>
            </a:r>
          </a:p>
          <a:p>
            <a:pPr marL="36900" indent="0">
              <a:buNone/>
            </a:pPr>
            <a:r>
              <a:rPr lang="it-IT" dirty="0"/>
              <a:t>«</a:t>
            </a:r>
            <a:r>
              <a:rPr lang="it-IT" dirty="0">
                <a:solidFill>
                  <a:srgbClr val="00B050"/>
                </a:solidFill>
              </a:rPr>
              <a:t>DELETE FROM VENDITORE WHERE </a:t>
            </a:r>
            <a:r>
              <a:rPr lang="it-IT" dirty="0" err="1">
                <a:solidFill>
                  <a:srgbClr val="00B050"/>
                </a:solidFill>
              </a:rPr>
              <a:t>iddipendente</a:t>
            </a:r>
            <a:r>
              <a:rPr lang="it-IT" dirty="0">
                <a:solidFill>
                  <a:srgbClr val="00B050"/>
                </a:solidFill>
              </a:rPr>
              <a:t>=?</a:t>
            </a:r>
            <a:r>
              <a:rPr lang="it-IT" dirty="0"/>
              <a:t>»</a:t>
            </a:r>
          </a:p>
          <a:p>
            <a:pPr marL="36900" indent="0">
              <a:buNone/>
            </a:pPr>
            <a:r>
              <a:rPr lang="it-IT" dirty="0"/>
              <a:t>«</a:t>
            </a:r>
            <a:r>
              <a:rPr lang="it-IT" dirty="0">
                <a:solidFill>
                  <a:srgbClr val="00B050"/>
                </a:solidFill>
              </a:rPr>
              <a:t>DELECT FROM MANAGER WHERE </a:t>
            </a:r>
            <a:r>
              <a:rPr lang="it-IT" dirty="0" err="1">
                <a:solidFill>
                  <a:srgbClr val="00B050"/>
                </a:solidFill>
              </a:rPr>
              <a:t>iddipendente</a:t>
            </a:r>
            <a:r>
              <a:rPr lang="it-IT" dirty="0">
                <a:solidFill>
                  <a:srgbClr val="00B050"/>
                </a:solidFill>
              </a:rPr>
              <a:t>=?</a:t>
            </a:r>
            <a:r>
              <a:rPr lang="it-IT" dirty="0"/>
              <a:t>»</a:t>
            </a:r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70891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89D55BD3-56CD-586D-3E58-47932AD4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32" y="223707"/>
            <a:ext cx="10353762" cy="970450"/>
          </a:xfrm>
        </p:spPr>
        <p:txBody>
          <a:bodyPr/>
          <a:lstStyle/>
          <a:p>
            <a:r>
              <a:rPr lang="en-US" dirty="0"/>
              <a:t>LISTA QUERY(7)</a:t>
            </a: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4BCE580-45E0-AC53-01E2-F978F5FB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32" y="1850317"/>
            <a:ext cx="10353762" cy="4058751"/>
          </a:xfrm>
        </p:spPr>
        <p:txBody>
          <a:bodyPr>
            <a:normAutofit/>
          </a:bodyPr>
          <a:lstStyle/>
          <a:p>
            <a:r>
              <a:rPr lang="it-IT" sz="2000" dirty="0"/>
              <a:t>Calcolo dei guadagni fatti in un dato giorno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SELECT SUM(</a:t>
            </a:r>
            <a:r>
              <a:rPr lang="en-US" dirty="0" err="1">
                <a:solidFill>
                  <a:srgbClr val="00B050"/>
                </a:solidFill>
              </a:rPr>
              <a:t>guadagno</a:t>
            </a:r>
            <a:r>
              <a:rPr lang="en-US" dirty="0">
                <a:solidFill>
                  <a:srgbClr val="00B050"/>
                </a:solidFill>
              </a:rPr>
              <a:t>) FROM VENDITA WHERE data=?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err="1"/>
              <a:t>Calcolo</a:t>
            </a:r>
            <a:r>
              <a:rPr lang="en-US" dirty="0"/>
              <a:t> del </a:t>
            </a:r>
            <a:r>
              <a:rPr lang="en-US" dirty="0" err="1"/>
              <a:t>fatturato</a:t>
            </a:r>
            <a:r>
              <a:rPr lang="en-US" dirty="0"/>
              <a:t> </a:t>
            </a:r>
            <a:r>
              <a:rPr lang="en-US" dirty="0" err="1"/>
              <a:t>mensile</a:t>
            </a:r>
            <a:r>
              <a:rPr lang="en-US" dirty="0"/>
              <a:t>: </a:t>
            </a:r>
            <a:r>
              <a:rPr lang="en-US" dirty="0" err="1"/>
              <a:t>prevede</a:t>
            </a:r>
            <a:r>
              <a:rPr lang="en-US" dirty="0"/>
              <a:t> la </a:t>
            </a:r>
            <a:r>
              <a:rPr lang="en-US" dirty="0" err="1"/>
              <a:t>differenza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tutti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guadagni</a:t>
            </a:r>
            <a:r>
              <a:rPr lang="en-US" dirty="0"/>
              <a:t> </a:t>
            </a:r>
            <a:r>
              <a:rPr lang="en-US" dirty="0" err="1"/>
              <a:t>relativi</a:t>
            </a:r>
            <a:r>
              <a:rPr lang="en-US" dirty="0"/>
              <a:t> ad un </a:t>
            </a:r>
            <a:r>
              <a:rPr lang="en-US" dirty="0" err="1"/>
              <a:t>dato</a:t>
            </a:r>
            <a:r>
              <a:rPr lang="en-US" dirty="0"/>
              <a:t> mese e la somma di tutti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stipendi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dipendenti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it-IT" dirty="0"/>
              <a:t>«</a:t>
            </a:r>
            <a:r>
              <a:rPr lang="it-IT" dirty="0">
                <a:solidFill>
                  <a:srgbClr val="00B050"/>
                </a:solidFill>
              </a:rPr>
              <a:t>SELECT ((SELECT SUM(guadagno) AS guadagno FROM VENDITA WHERE MONTH(Data)=?) - (SELECT SUM(stipendio) FROM (SELECT SUM(stipendio) AS stipendio FROM MANAGER UNION SELECT SUM(stipendio) AS stipendio FROM meccanico UNION SELECT SUM(stipendio) AS stipendio FROM VENDITORE) AS somma)) AS fatturato</a:t>
            </a:r>
            <a:r>
              <a:rPr lang="it-IT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932760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89D55BD3-56CD-586D-3E58-47932AD4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32" y="223707"/>
            <a:ext cx="10353762" cy="970450"/>
          </a:xfrm>
        </p:spPr>
        <p:txBody>
          <a:bodyPr/>
          <a:lstStyle/>
          <a:p>
            <a:r>
              <a:rPr lang="en-US" dirty="0"/>
              <a:t>LISTA QUERY(8)</a:t>
            </a: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4BCE580-45E0-AC53-01E2-F978F5FB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32" y="1850317"/>
            <a:ext cx="10353762" cy="4058751"/>
          </a:xfrm>
        </p:spPr>
        <p:txBody>
          <a:bodyPr>
            <a:normAutofit lnSpcReduction="10000"/>
          </a:bodyPr>
          <a:lstStyle/>
          <a:p>
            <a:r>
              <a:rPr lang="it-IT" sz="2000" dirty="0"/>
              <a:t>Visualizza tutti gli optional di cui dispone un modello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SELECT * FROM OPTIONAL JOIN DISPONE ON </a:t>
            </a:r>
            <a:r>
              <a:rPr lang="en-US" dirty="0" err="1">
                <a:solidFill>
                  <a:srgbClr val="00B050"/>
                </a:solidFill>
              </a:rPr>
              <a:t>idoptional</a:t>
            </a:r>
            <a:r>
              <a:rPr lang="en-US" dirty="0">
                <a:solidFill>
                  <a:srgbClr val="00B050"/>
                </a:solidFill>
              </a:rPr>
              <a:t>=optional WHERE </a:t>
            </a:r>
            <a:r>
              <a:rPr lang="en-US" dirty="0" err="1">
                <a:solidFill>
                  <a:srgbClr val="00B050"/>
                </a:solidFill>
              </a:rPr>
              <a:t>modello</a:t>
            </a:r>
            <a:r>
              <a:rPr lang="en-US" dirty="0">
                <a:solidFill>
                  <a:srgbClr val="00B050"/>
                </a:solidFill>
              </a:rPr>
              <a:t>=?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r>
              <a:rPr lang="it-IT" sz="2000" dirty="0"/>
              <a:t>Visualizza tutti gli optional di cui </a:t>
            </a:r>
            <a:r>
              <a:rPr lang="it-IT" dirty="0"/>
              <a:t>è dotata </a:t>
            </a:r>
            <a:r>
              <a:rPr lang="it-IT" sz="2000" dirty="0"/>
              <a:t>un’automobile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SELECT * FROM OPTIONAL JOIN DOTATA ON </a:t>
            </a:r>
            <a:r>
              <a:rPr lang="en-US" dirty="0" err="1">
                <a:solidFill>
                  <a:srgbClr val="00B050"/>
                </a:solidFill>
              </a:rPr>
              <a:t>idoptional</a:t>
            </a:r>
            <a:r>
              <a:rPr lang="en-US" dirty="0">
                <a:solidFill>
                  <a:srgbClr val="00B050"/>
                </a:solidFill>
              </a:rPr>
              <a:t>=optional WHERE automobile=?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r>
              <a:rPr lang="it-IT" sz="2000" dirty="0"/>
              <a:t>Visualizza le riparazioni effettuate su un’automobile:</a:t>
            </a:r>
          </a:p>
          <a:p>
            <a:pPr marL="36900" indent="0">
              <a:buNone/>
            </a:pPr>
            <a:r>
              <a:rPr lang="it-IT" dirty="0"/>
              <a:t>«</a:t>
            </a:r>
            <a:r>
              <a:rPr lang="it-IT" dirty="0">
                <a:solidFill>
                  <a:srgbClr val="00B050"/>
                </a:solidFill>
              </a:rPr>
              <a:t>SELECT * FROM RIPARA WHERE automobile=?’</a:t>
            </a:r>
            <a:r>
              <a:rPr lang="it-IT" dirty="0"/>
              <a:t>»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1392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89D55BD3-56CD-586D-3E58-47932AD4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32" y="223707"/>
            <a:ext cx="10353762" cy="970450"/>
          </a:xfrm>
        </p:spPr>
        <p:txBody>
          <a:bodyPr/>
          <a:lstStyle/>
          <a:p>
            <a:r>
              <a:rPr lang="en-US" dirty="0"/>
              <a:t>LISTA QUERY(9)</a:t>
            </a: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4BCE580-45E0-AC53-01E2-F978F5FB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32" y="1850317"/>
            <a:ext cx="10353762" cy="4058751"/>
          </a:xfrm>
        </p:spPr>
        <p:txBody>
          <a:bodyPr>
            <a:normAutofit fontScale="92500" lnSpcReduction="10000"/>
          </a:bodyPr>
          <a:lstStyle/>
          <a:p>
            <a:r>
              <a:rPr lang="it-IT" sz="2000" dirty="0"/>
              <a:t>Visualizza lo storico di tutte le riparazioni effettuate da un meccanico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SELECT * FROM OPTIONAL JOIN DISPONE ON </a:t>
            </a:r>
            <a:r>
              <a:rPr lang="en-US" dirty="0" err="1">
                <a:solidFill>
                  <a:srgbClr val="00B050"/>
                </a:solidFill>
              </a:rPr>
              <a:t>idoptional</a:t>
            </a:r>
            <a:r>
              <a:rPr lang="en-US" dirty="0">
                <a:solidFill>
                  <a:srgbClr val="00B050"/>
                </a:solidFill>
              </a:rPr>
              <a:t>=optional WHERE </a:t>
            </a:r>
            <a:r>
              <a:rPr lang="en-US" dirty="0" err="1">
                <a:solidFill>
                  <a:srgbClr val="00B050"/>
                </a:solidFill>
              </a:rPr>
              <a:t>modello</a:t>
            </a:r>
            <a:r>
              <a:rPr lang="en-US" dirty="0">
                <a:solidFill>
                  <a:srgbClr val="00B050"/>
                </a:solidFill>
              </a:rPr>
              <a:t>=?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r>
              <a:rPr lang="it-IT" sz="2000" dirty="0"/>
              <a:t>Visualizza lo storico di tutte le vendite effettuate da un venditore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SELECT * FROM OPTIONAL JOIN DOTATA ON </a:t>
            </a:r>
            <a:r>
              <a:rPr lang="en-US" dirty="0" err="1">
                <a:solidFill>
                  <a:srgbClr val="00B050"/>
                </a:solidFill>
              </a:rPr>
              <a:t>idoptional</a:t>
            </a:r>
            <a:r>
              <a:rPr lang="en-US" dirty="0">
                <a:solidFill>
                  <a:srgbClr val="00B050"/>
                </a:solidFill>
              </a:rPr>
              <a:t>=optional WHERE automobile=?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r>
              <a:rPr lang="it-IT" sz="2000" dirty="0"/>
              <a:t>Visualizza il venditore che ha effettuato il maggior numero di vendite:</a:t>
            </a:r>
          </a:p>
          <a:p>
            <a:pPr marL="36900" indent="0">
              <a:buNone/>
            </a:pPr>
            <a:r>
              <a:rPr lang="it-IT" dirty="0"/>
              <a:t>«</a:t>
            </a:r>
            <a:r>
              <a:rPr lang="it-IT" dirty="0">
                <a:solidFill>
                  <a:srgbClr val="00B050"/>
                </a:solidFill>
              </a:rPr>
              <a:t>SELECT venditore FROM(SELECT </a:t>
            </a:r>
            <a:r>
              <a:rPr lang="it-IT" dirty="0" err="1">
                <a:solidFill>
                  <a:srgbClr val="00B050"/>
                </a:solidFill>
              </a:rPr>
              <a:t>Venditore,MAX</a:t>
            </a:r>
            <a:r>
              <a:rPr lang="it-IT" dirty="0">
                <a:solidFill>
                  <a:srgbClr val="00B050"/>
                </a:solidFill>
              </a:rPr>
              <a:t>(vendite) FROM (SELECT </a:t>
            </a:r>
            <a:r>
              <a:rPr lang="it-IT" dirty="0" err="1">
                <a:solidFill>
                  <a:srgbClr val="00B050"/>
                </a:solidFill>
              </a:rPr>
              <a:t>venditore,COUNT</a:t>
            </a:r>
            <a:r>
              <a:rPr lang="it-IT" dirty="0">
                <a:solidFill>
                  <a:srgbClr val="00B050"/>
                </a:solidFill>
              </a:rPr>
              <a:t>(venditore) AS vendite FROM VENDITA  GROUP BY venditore) AS migliore) AS Venditore</a:t>
            </a:r>
            <a:r>
              <a:rPr lang="it-IT" dirty="0"/>
              <a:t>»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94831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89D55BD3-56CD-586D-3E58-47932AD4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32" y="223707"/>
            <a:ext cx="10353762" cy="970450"/>
          </a:xfrm>
        </p:spPr>
        <p:txBody>
          <a:bodyPr/>
          <a:lstStyle/>
          <a:p>
            <a:r>
              <a:rPr lang="en-US" dirty="0"/>
              <a:t>LISTA QUERY(10)</a:t>
            </a: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4BCE580-45E0-AC53-01E2-F978F5FB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32" y="1850317"/>
            <a:ext cx="10353762" cy="4058751"/>
          </a:xfrm>
        </p:spPr>
        <p:txBody>
          <a:bodyPr>
            <a:normAutofit/>
          </a:bodyPr>
          <a:lstStyle/>
          <a:p>
            <a:r>
              <a:rPr lang="it-IT" sz="2000" dirty="0"/>
              <a:t>Aggiungi vendita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INSERT INTO VENDITA (automobile, </a:t>
            </a:r>
            <a:r>
              <a:rPr lang="en-US" dirty="0" err="1">
                <a:solidFill>
                  <a:srgbClr val="00B050"/>
                </a:solidFill>
              </a:rPr>
              <a:t>venditore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cliente</a:t>
            </a:r>
            <a:r>
              <a:rPr lang="en-US" dirty="0">
                <a:solidFill>
                  <a:srgbClr val="00B050"/>
                </a:solidFill>
              </a:rPr>
              <a:t>, data, </a:t>
            </a:r>
            <a:r>
              <a:rPr lang="en-US" dirty="0" err="1">
                <a:solidFill>
                  <a:srgbClr val="00B050"/>
                </a:solidFill>
              </a:rPr>
              <a:t>guadagno</a:t>
            </a:r>
            <a:r>
              <a:rPr lang="en-US" dirty="0">
                <a:solidFill>
                  <a:srgbClr val="00B050"/>
                </a:solidFill>
              </a:rPr>
              <a:t>) VALUES(?,?,?,?,?)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r>
              <a:rPr lang="it-IT" sz="2000" dirty="0"/>
              <a:t>Aggiungi riparazione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INSERT INTO RIPARA (automobile, </a:t>
            </a:r>
            <a:r>
              <a:rPr lang="en-US" dirty="0" err="1">
                <a:solidFill>
                  <a:srgbClr val="00B050"/>
                </a:solidFill>
              </a:rPr>
              <a:t>meccanico</a:t>
            </a:r>
            <a:r>
              <a:rPr lang="en-US" dirty="0">
                <a:solidFill>
                  <a:srgbClr val="00B050"/>
                </a:solidFill>
              </a:rPr>
              <a:t>, data, </a:t>
            </a:r>
            <a:r>
              <a:rPr lang="en-US" dirty="0" err="1">
                <a:solidFill>
                  <a:srgbClr val="00B050"/>
                </a:solidFill>
              </a:rPr>
              <a:t>costo</a:t>
            </a:r>
            <a:r>
              <a:rPr lang="en-US" dirty="0">
                <a:solidFill>
                  <a:srgbClr val="00B050"/>
                </a:solidFill>
              </a:rPr>
              <a:t>) VALUES (?,?,?,?)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r>
              <a:rPr lang="it-IT" sz="2000" dirty="0"/>
              <a:t>Aggiungi automobile ad un ordine:</a:t>
            </a:r>
          </a:p>
          <a:p>
            <a:pPr marL="36900" indent="0">
              <a:buNone/>
            </a:pPr>
            <a:r>
              <a:rPr lang="it-IT" dirty="0"/>
              <a:t>«</a:t>
            </a:r>
            <a:r>
              <a:rPr lang="it-IT" dirty="0">
                <a:solidFill>
                  <a:srgbClr val="00B050"/>
                </a:solidFill>
              </a:rPr>
              <a:t>INSERT INTO CONTIENE (automobile ,ordine) VALUES</a:t>
            </a:r>
            <a:r>
              <a:rPr lang="it-IT" dirty="0"/>
              <a:t> (</a:t>
            </a:r>
            <a:r>
              <a:rPr lang="it-IT" dirty="0">
                <a:solidFill>
                  <a:srgbClr val="00B050"/>
                </a:solidFill>
              </a:rPr>
              <a:t>?,?)</a:t>
            </a:r>
            <a:r>
              <a:rPr lang="it-IT" dirty="0"/>
              <a:t>»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684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89D55BD3-56CD-586D-3E58-47932AD4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32" y="223707"/>
            <a:ext cx="10353762" cy="970450"/>
          </a:xfrm>
        </p:spPr>
        <p:txBody>
          <a:bodyPr/>
          <a:lstStyle/>
          <a:p>
            <a:r>
              <a:rPr lang="en-US" dirty="0"/>
              <a:t>LISTA QUERY(11)</a:t>
            </a: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4BCE580-45E0-AC53-01E2-F978F5FB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32" y="1850317"/>
            <a:ext cx="10353762" cy="4058751"/>
          </a:xfrm>
        </p:spPr>
        <p:txBody>
          <a:bodyPr>
            <a:normAutofit/>
          </a:bodyPr>
          <a:lstStyle/>
          <a:p>
            <a:r>
              <a:rPr lang="it-IT" sz="2000" dirty="0"/>
              <a:t>Rimuovi optional dalla lista di optional disponibili per un modello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INSERT INTO VENDITA (automobile, </a:t>
            </a:r>
            <a:r>
              <a:rPr lang="en-US" dirty="0" err="1">
                <a:solidFill>
                  <a:srgbClr val="00B050"/>
                </a:solidFill>
              </a:rPr>
              <a:t>venditore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cliente</a:t>
            </a:r>
            <a:r>
              <a:rPr lang="en-US" dirty="0">
                <a:solidFill>
                  <a:srgbClr val="00B050"/>
                </a:solidFill>
              </a:rPr>
              <a:t>, data, </a:t>
            </a:r>
            <a:r>
              <a:rPr lang="en-US" dirty="0" err="1">
                <a:solidFill>
                  <a:srgbClr val="00B050"/>
                </a:solidFill>
              </a:rPr>
              <a:t>guadagno</a:t>
            </a:r>
            <a:r>
              <a:rPr lang="en-US" dirty="0">
                <a:solidFill>
                  <a:srgbClr val="00B050"/>
                </a:solidFill>
              </a:rPr>
              <a:t>) VALUES(?,?,?,?,?)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r>
              <a:rPr lang="it-IT" sz="2000" dirty="0"/>
              <a:t>Rimuovi optional dalla lista di optional di cui un’automobile è dotata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INSERT INTO RIPARA (automobile, </a:t>
            </a:r>
            <a:r>
              <a:rPr lang="en-US" dirty="0" err="1">
                <a:solidFill>
                  <a:srgbClr val="00B050"/>
                </a:solidFill>
              </a:rPr>
              <a:t>meccanico</a:t>
            </a:r>
            <a:r>
              <a:rPr lang="en-US" dirty="0">
                <a:solidFill>
                  <a:srgbClr val="00B050"/>
                </a:solidFill>
              </a:rPr>
              <a:t>, data, </a:t>
            </a:r>
            <a:r>
              <a:rPr lang="en-US" dirty="0" err="1">
                <a:solidFill>
                  <a:srgbClr val="00B050"/>
                </a:solidFill>
              </a:rPr>
              <a:t>costo</a:t>
            </a:r>
            <a:r>
              <a:rPr lang="en-US" dirty="0">
                <a:solidFill>
                  <a:srgbClr val="00B050"/>
                </a:solidFill>
              </a:rPr>
              <a:t>) VALUES (?,?,?,?)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r>
              <a:rPr lang="it-IT" sz="2000" dirty="0"/>
              <a:t>Rimuovi automobile da ordine:</a:t>
            </a:r>
          </a:p>
          <a:p>
            <a:pPr marL="36900" indent="0">
              <a:buNone/>
            </a:pPr>
            <a:r>
              <a:rPr lang="it-IT" dirty="0"/>
              <a:t>«</a:t>
            </a:r>
            <a:r>
              <a:rPr lang="it-IT" dirty="0">
                <a:solidFill>
                  <a:srgbClr val="00B050"/>
                </a:solidFill>
              </a:rPr>
              <a:t>INSERT INTO CONTIENE (automobile ,ordine) VALUES</a:t>
            </a:r>
            <a:r>
              <a:rPr lang="it-IT" dirty="0"/>
              <a:t> (</a:t>
            </a:r>
            <a:r>
              <a:rPr lang="it-IT" dirty="0">
                <a:solidFill>
                  <a:srgbClr val="00B050"/>
                </a:solidFill>
              </a:rPr>
              <a:t>?,?)</a:t>
            </a:r>
            <a:r>
              <a:rPr lang="it-IT" dirty="0"/>
              <a:t>»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7194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89D55BD3-56CD-586D-3E58-47932AD4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32" y="223707"/>
            <a:ext cx="10353762" cy="970450"/>
          </a:xfrm>
        </p:spPr>
        <p:txBody>
          <a:bodyPr/>
          <a:lstStyle/>
          <a:p>
            <a:r>
              <a:rPr lang="en-US" dirty="0"/>
              <a:t>LISTA QUERY(12)</a:t>
            </a: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4BCE580-45E0-AC53-01E2-F978F5FB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32" y="1850317"/>
            <a:ext cx="10353762" cy="4550483"/>
          </a:xfrm>
        </p:spPr>
        <p:txBody>
          <a:bodyPr>
            <a:normAutofit fontScale="92500" lnSpcReduction="20000"/>
          </a:bodyPr>
          <a:lstStyle/>
          <a:p>
            <a:r>
              <a:rPr lang="it-IT" sz="2000" dirty="0"/>
              <a:t>Visualizza tutti gli optional di cui un modello non dispone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SELECT * FROM OPTIONAL WHERE </a:t>
            </a:r>
            <a:r>
              <a:rPr lang="en-US" dirty="0" err="1">
                <a:solidFill>
                  <a:srgbClr val="00B050"/>
                </a:solidFill>
              </a:rPr>
              <a:t>idoptional</a:t>
            </a:r>
            <a:r>
              <a:rPr lang="en-US" dirty="0">
                <a:solidFill>
                  <a:srgbClr val="00B050"/>
                </a:solidFill>
              </a:rPr>
              <a:t> NOT IN(SELECT optional FROM DISPONE WHERE </a:t>
            </a:r>
            <a:r>
              <a:rPr lang="en-US" dirty="0" err="1">
                <a:solidFill>
                  <a:srgbClr val="00B050"/>
                </a:solidFill>
              </a:rPr>
              <a:t>modello</a:t>
            </a:r>
            <a:r>
              <a:rPr lang="en-US" dirty="0">
                <a:solidFill>
                  <a:srgbClr val="00B050"/>
                </a:solidFill>
              </a:rPr>
              <a:t>=?)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r>
              <a:rPr lang="it-IT" sz="2000" dirty="0"/>
              <a:t>Visualizza tutti gli optional di cui </a:t>
            </a:r>
            <a:r>
              <a:rPr lang="it-IT" dirty="0"/>
              <a:t>è dotata </a:t>
            </a:r>
            <a:r>
              <a:rPr lang="it-IT" sz="2000" dirty="0"/>
              <a:t>un’automobile non è dotata e che fanno parte di quelli disponibili al modello dell’automobile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SELECT * FROM OPTIONAL WHERE </a:t>
            </a:r>
            <a:r>
              <a:rPr lang="en-US" dirty="0" err="1">
                <a:solidFill>
                  <a:srgbClr val="00B050"/>
                </a:solidFill>
              </a:rPr>
              <a:t>idoptional</a:t>
            </a:r>
            <a:r>
              <a:rPr lang="en-US" dirty="0">
                <a:solidFill>
                  <a:srgbClr val="00B050"/>
                </a:solidFill>
              </a:rPr>
              <a:t> IN(SELECT </a:t>
            </a:r>
            <a:r>
              <a:rPr lang="en-US" dirty="0" err="1">
                <a:solidFill>
                  <a:srgbClr val="00B050"/>
                </a:solidFill>
              </a:rPr>
              <a:t>dispone.optional</a:t>
            </a:r>
            <a:r>
              <a:rPr lang="en-US" dirty="0">
                <a:solidFill>
                  <a:srgbClr val="00B050"/>
                </a:solidFill>
              </a:rPr>
              <a:t> FROM DISPONE JOIN AUTOMOBILE ON </a:t>
            </a:r>
            <a:r>
              <a:rPr lang="en-US" dirty="0" err="1">
                <a:solidFill>
                  <a:srgbClr val="00B050"/>
                </a:solidFill>
              </a:rPr>
              <a:t>dispone.modello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dirty="0" err="1">
                <a:solidFill>
                  <a:srgbClr val="00B050"/>
                </a:solidFill>
              </a:rPr>
              <a:t>automobile.modello</a:t>
            </a:r>
            <a:r>
              <a:rPr lang="en-US" dirty="0">
                <a:solidFill>
                  <a:srgbClr val="00B050"/>
                </a:solidFill>
              </a:rPr>
              <a:t> WHERE </a:t>
            </a:r>
            <a:r>
              <a:rPr lang="en-US" dirty="0" err="1">
                <a:solidFill>
                  <a:srgbClr val="00B050"/>
                </a:solidFill>
              </a:rPr>
              <a:t>num_telaio</a:t>
            </a:r>
            <a:r>
              <a:rPr lang="en-US" dirty="0">
                <a:solidFill>
                  <a:srgbClr val="00B050"/>
                </a:solidFill>
              </a:rPr>
              <a:t>=? HAVING </a:t>
            </a:r>
            <a:r>
              <a:rPr lang="en-US" dirty="0" err="1">
                <a:solidFill>
                  <a:srgbClr val="00B050"/>
                </a:solidFill>
              </a:rPr>
              <a:t>dispone.optional</a:t>
            </a:r>
            <a:r>
              <a:rPr lang="en-US" dirty="0">
                <a:solidFill>
                  <a:srgbClr val="00B050"/>
                </a:solidFill>
              </a:rPr>
              <a:t> NOT IN(SELECT </a:t>
            </a:r>
            <a:r>
              <a:rPr lang="en-US" dirty="0" err="1">
                <a:solidFill>
                  <a:srgbClr val="00B050"/>
                </a:solidFill>
              </a:rPr>
              <a:t>dotata.optional</a:t>
            </a:r>
            <a:r>
              <a:rPr lang="en-US" dirty="0">
                <a:solidFill>
                  <a:srgbClr val="00B050"/>
                </a:solidFill>
              </a:rPr>
              <a:t> FROM DOTATA JOIN AUTOMOBILE ON </a:t>
            </a:r>
            <a:r>
              <a:rPr lang="en-US" dirty="0" err="1">
                <a:solidFill>
                  <a:srgbClr val="00B050"/>
                </a:solidFill>
              </a:rPr>
              <a:t>dotata.automobile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dirty="0" err="1">
                <a:solidFill>
                  <a:srgbClr val="00B050"/>
                </a:solidFill>
              </a:rPr>
              <a:t>automobile.num_telaio</a:t>
            </a:r>
            <a:r>
              <a:rPr lang="en-US" dirty="0">
                <a:solidFill>
                  <a:srgbClr val="00B050"/>
                </a:solidFill>
              </a:rPr>
              <a:t> WHERE </a:t>
            </a:r>
            <a:r>
              <a:rPr lang="en-US" dirty="0" err="1">
                <a:solidFill>
                  <a:srgbClr val="00B050"/>
                </a:solidFill>
              </a:rPr>
              <a:t>num_telaio</a:t>
            </a:r>
            <a:r>
              <a:rPr lang="en-US" dirty="0">
                <a:solidFill>
                  <a:srgbClr val="00B050"/>
                </a:solidFill>
              </a:rPr>
              <a:t>=?))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it-IT" sz="2000" dirty="0"/>
          </a:p>
          <a:p>
            <a:r>
              <a:rPr lang="it-IT" sz="2000" dirty="0"/>
              <a:t>Visualizza tutte le automobili in consegna che non fanno parte di un dato ordine:</a:t>
            </a:r>
          </a:p>
          <a:p>
            <a:pPr marL="36900" indent="0">
              <a:buNone/>
            </a:pPr>
            <a:r>
              <a:rPr lang="it-IT" dirty="0"/>
              <a:t>«</a:t>
            </a:r>
            <a:r>
              <a:rPr lang="it-IT" dirty="0">
                <a:solidFill>
                  <a:srgbClr val="00B050"/>
                </a:solidFill>
              </a:rPr>
              <a:t>SELECT * FROM AUTOMOBILE WHERE disponibilità=‘In consegna’ HAVING </a:t>
            </a:r>
            <a:r>
              <a:rPr lang="it-IT" dirty="0" err="1">
                <a:solidFill>
                  <a:srgbClr val="00B050"/>
                </a:solidFill>
              </a:rPr>
              <a:t>num_telaio</a:t>
            </a:r>
            <a:r>
              <a:rPr lang="it-IT" dirty="0">
                <a:solidFill>
                  <a:srgbClr val="00B050"/>
                </a:solidFill>
              </a:rPr>
              <a:t> NOT IN(SELECT AUTOMOBILE FROM CONTIENE)</a:t>
            </a:r>
            <a:r>
              <a:rPr lang="it-IT" dirty="0"/>
              <a:t>»</a:t>
            </a:r>
          </a:p>
          <a:p>
            <a:pPr marL="369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600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89D55BD3-56CD-586D-3E58-47932AD4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32" y="223707"/>
            <a:ext cx="10353762" cy="970450"/>
          </a:xfrm>
        </p:spPr>
        <p:txBody>
          <a:bodyPr/>
          <a:lstStyle/>
          <a:p>
            <a:r>
              <a:rPr lang="en-US" dirty="0"/>
              <a:t>LISTA QUERY(13)</a:t>
            </a: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4BCE580-45E0-AC53-01E2-F978F5FB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32" y="1850317"/>
            <a:ext cx="10353762" cy="4058751"/>
          </a:xfrm>
        </p:spPr>
        <p:txBody>
          <a:bodyPr>
            <a:normAutofit/>
          </a:bodyPr>
          <a:lstStyle/>
          <a:p>
            <a:r>
              <a:rPr lang="it-IT" sz="2000" dirty="0"/>
              <a:t>Visualizza automobili che fanno parte di una dato ordine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SELECT * AUTOMOBILE JOIN CONTIENE ON automobile=</a:t>
            </a:r>
            <a:r>
              <a:rPr lang="en-US" dirty="0" err="1">
                <a:solidFill>
                  <a:srgbClr val="00B050"/>
                </a:solidFill>
              </a:rPr>
              <a:t>num_telaio</a:t>
            </a:r>
            <a:r>
              <a:rPr lang="en-US" dirty="0">
                <a:solidFill>
                  <a:srgbClr val="00B050"/>
                </a:solidFill>
              </a:rPr>
              <a:t> WHERE ordine=?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189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D9E086-5FAF-ECC6-6133-61E28DE4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Descrizione della realta’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F7D7DE-4E1A-1BB8-FE04-B42CA1E63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algn="just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Ogni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dipendente (circa 20)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dell’autosalone e' identificato da un ID, inoltre e' necessario memorizzare il codice fiscale , il cognome, il nome, la data di nascita, lo stipendio, le ore lavorative, un numero di telefono, l’email e l'indirizzo. Un dipendente puo' essere manager, venditore o meccanico. Il manager crea gli ordini per i fornitori. Il venditore vende le automobili ai clienti. Il meccanico ripara le automobili usate. Per il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meccanico (circa 5)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non si memorizzano informazioni aggiuntive. Per il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manager (circa 5)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 si memorizzano informazioni aggiuntive. Per il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venditore (circa 10)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 deve memorizzare il numero di automobili vendute. 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667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517F8-1B25-35A1-A655-BDC9F96C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Descrizione della realta’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4B3A58-0E63-23F7-D35C-B3D725CC8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Ad ogni riparazione effettuata da un meccanico bisogna registrare una data ed un costo. Quando un venditore vende un’automobile ad un cliente bisogna registrare una data e il guadagno ricavato. Ogni </a:t>
            </a:r>
            <a:r>
              <a:rPr lang="it-IT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cliente (circa 100)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è identificato da un id, inoltre bisogna memorizzare il nome, cognome, la data di nascita, l’indirizzo, codice fiscale e il numero di telefono.</a:t>
            </a:r>
          </a:p>
        </p:txBody>
      </p:sp>
    </p:spTree>
    <p:extLst>
      <p:ext uri="{BB962C8B-B14F-4D97-AF65-F5344CB8AC3E}">
        <p14:creationId xmlns:p14="http://schemas.microsoft.com/office/powerpoint/2010/main" val="294274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4ECA0-507B-6627-6452-553EABF4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Descrizione della realta’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2421AD-3356-8DE8-A62B-B0D39CB0C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algn="just"/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Tutti gli ordini sono forniti da </a:t>
            </a:r>
            <a:r>
              <a:rPr lang="it-IT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fornitori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Ogni </a:t>
            </a:r>
            <a:r>
              <a:rPr lang="it-IT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ordine (circa 50)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è identificato da un id, inoltre bisogna memorizzare  una data e numero di automobili. Ogni </a:t>
            </a:r>
            <a:r>
              <a:rPr lang="it-IT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fornitore (circa 50)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e’ identificato da un ID, inoltre e’ necessario memorizzare un nome, un indirizzo, un email e un numero di telefono. I fornitori possono essere aziende o privati. Per </a:t>
            </a:r>
            <a:r>
              <a:rPr lang="it-IT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aziende(circa 15)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bisogna memorizzare il numero di partita IVA. Per i </a:t>
            </a:r>
            <a:r>
              <a:rPr lang="it-IT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privati (circa 5)</a:t>
            </a:r>
            <a:r>
              <a:rPr lang="it-IT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bisogna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memorizzare il codice fiscale, il cognome e la data di nascita. 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932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7BBD3E-6A98-5CBC-ABB7-0A36535A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OPERAZIONI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8BD420-71BE-9009-E4E7-6B546800D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Operazione 1: inserimento di un modello (10 volte al mese)</a:t>
            </a:r>
          </a:p>
          <a:p>
            <a:r>
              <a:rPr lang="en-US" dirty="0"/>
              <a:t>Operazione 2: inserimento di una nuova casa automobilistica(1 volta all’anno)</a:t>
            </a:r>
          </a:p>
          <a:p>
            <a:r>
              <a:rPr lang="en-US" dirty="0"/>
              <a:t>Operazione 3: inserimento di un nuovo optional (20 volte al mese)</a:t>
            </a:r>
          </a:p>
          <a:p>
            <a:r>
              <a:rPr lang="en-US" dirty="0"/>
              <a:t>Operazione 4: inserimento di un’ automobile nuova(10 volte al giorno) </a:t>
            </a:r>
          </a:p>
          <a:p>
            <a:r>
              <a:rPr lang="en-US" dirty="0"/>
              <a:t>Operazione 5: inserimento di un’automobile </a:t>
            </a:r>
            <a:r>
              <a:rPr lang="en-US" dirty="0" err="1"/>
              <a:t>usata</a:t>
            </a:r>
            <a:r>
              <a:rPr lang="en-US" dirty="0"/>
              <a:t> (5 volte al giorno)</a:t>
            </a:r>
          </a:p>
          <a:p>
            <a:r>
              <a:rPr lang="en-US" dirty="0"/>
              <a:t>Operazione 6: inserimento di un nuovo </a:t>
            </a:r>
            <a:r>
              <a:rPr lang="en-US" dirty="0" err="1"/>
              <a:t>dipendente</a:t>
            </a:r>
            <a:r>
              <a:rPr lang="en-US" dirty="0"/>
              <a:t> </a:t>
            </a:r>
            <a:r>
              <a:rPr lang="en-US" dirty="0" err="1"/>
              <a:t>venditore</a:t>
            </a:r>
            <a:r>
              <a:rPr lang="en-US" dirty="0"/>
              <a:t> (1 volta ogni 6 </a:t>
            </a:r>
            <a:r>
              <a:rPr lang="en-US" dirty="0" err="1"/>
              <a:t>mesi</a:t>
            </a:r>
            <a:r>
              <a:rPr lang="en-US" dirty="0"/>
              <a:t>)</a:t>
            </a:r>
          </a:p>
          <a:p>
            <a:r>
              <a:rPr lang="en-US" dirty="0"/>
              <a:t>Operazione 7: inserimento di un nuovo </a:t>
            </a:r>
            <a:r>
              <a:rPr lang="en-US" dirty="0" err="1"/>
              <a:t>dipendente</a:t>
            </a:r>
            <a:r>
              <a:rPr lang="en-US" dirty="0"/>
              <a:t> manager (1 volta </a:t>
            </a:r>
            <a:r>
              <a:rPr lang="en-US" dirty="0" err="1"/>
              <a:t>all’anno</a:t>
            </a:r>
            <a:r>
              <a:rPr lang="en-US" dirty="0"/>
              <a:t>)</a:t>
            </a:r>
          </a:p>
          <a:p>
            <a:r>
              <a:rPr lang="en-US" dirty="0"/>
              <a:t>Operazione 8: inserimento di un nuovo </a:t>
            </a:r>
            <a:r>
              <a:rPr lang="en-US" dirty="0" err="1"/>
              <a:t>dipendente</a:t>
            </a:r>
            <a:r>
              <a:rPr lang="en-US" dirty="0"/>
              <a:t> </a:t>
            </a:r>
            <a:r>
              <a:rPr lang="en-US" dirty="0" err="1"/>
              <a:t>meccanico</a:t>
            </a:r>
            <a:r>
              <a:rPr lang="en-US" dirty="0"/>
              <a:t>(1 volta </a:t>
            </a:r>
            <a:r>
              <a:rPr lang="en-US" dirty="0" err="1"/>
              <a:t>all’anno</a:t>
            </a:r>
            <a:r>
              <a:rPr lang="en-US" dirty="0"/>
              <a:t>)</a:t>
            </a:r>
          </a:p>
          <a:p>
            <a:r>
              <a:rPr lang="en-US" dirty="0"/>
              <a:t>Operazione 9: inserimento di un nuovo </a:t>
            </a:r>
            <a:r>
              <a:rPr lang="en-US" dirty="0" err="1"/>
              <a:t>fornitore</a:t>
            </a:r>
            <a:r>
              <a:rPr lang="en-US" dirty="0"/>
              <a:t> </a:t>
            </a:r>
            <a:r>
              <a:rPr lang="en-US" dirty="0" err="1"/>
              <a:t>azienda</a:t>
            </a:r>
            <a:r>
              <a:rPr lang="en-US" dirty="0"/>
              <a:t> (10 volte al mese)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7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1AA820-4E41-28E4-9B99-0160B550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OPERAZIONI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024304-4570-ABB0-9333-0B4835DA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Operazione 10: </a:t>
            </a:r>
            <a:r>
              <a:rPr lang="it-IT" dirty="0"/>
              <a:t>inserimento di un nuovo fornitore privato (5 volte al mese)</a:t>
            </a:r>
            <a:endParaRPr lang="it-IT" sz="2000" dirty="0"/>
          </a:p>
          <a:p>
            <a:r>
              <a:rPr lang="en-US" dirty="0"/>
              <a:t>Operazione 11: inserimento di un nuovo cliente (10 volte al giorno)</a:t>
            </a:r>
          </a:p>
          <a:p>
            <a:r>
              <a:rPr lang="it-IT" sz="2000" dirty="0"/>
              <a:t>Operazione 12: Modifica cliente(5 volte al giorno)</a:t>
            </a:r>
          </a:p>
          <a:p>
            <a:r>
              <a:rPr lang="it-IT" sz="2000" dirty="0"/>
              <a:t> Operazione 13: Modifica casa automobilistica (1 volta al mese) </a:t>
            </a:r>
          </a:p>
          <a:p>
            <a:r>
              <a:rPr lang="it-IT" sz="2000" dirty="0"/>
              <a:t>Operazione 14: Modifica modello (1 volta al mese)</a:t>
            </a:r>
          </a:p>
          <a:p>
            <a:r>
              <a:rPr lang="it-IT" sz="2000" dirty="0"/>
              <a:t>Operazione 15: Modifica automobile (10 volta al giorno)</a:t>
            </a:r>
          </a:p>
          <a:p>
            <a:r>
              <a:rPr lang="it-IT" sz="2000" dirty="0"/>
              <a:t>Operazione 16: Modifica optional </a:t>
            </a:r>
            <a:r>
              <a:rPr lang="it-IT" dirty="0"/>
              <a:t>(5 volte al giorno)</a:t>
            </a:r>
            <a:endParaRPr lang="it-IT" sz="2000" dirty="0"/>
          </a:p>
          <a:p>
            <a:r>
              <a:rPr lang="it-IT" sz="2000" dirty="0"/>
              <a:t>Operazione 17: Modifica ordine (5 volte a settimana)</a:t>
            </a:r>
          </a:p>
          <a:p>
            <a:r>
              <a:rPr lang="it-IT" sz="2000" dirty="0"/>
              <a:t>Operazione 18: Modifica dipendente(1 volta al mese)</a:t>
            </a:r>
          </a:p>
          <a:p>
            <a:r>
              <a:rPr lang="it-IT" sz="2000" dirty="0"/>
              <a:t>Operazione 19: Modifica fornitore (1 volta al mese)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6128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4080</TotalTime>
  <Words>4312</Words>
  <Application>Microsoft Office PowerPoint</Application>
  <PresentationFormat>Widescreen</PresentationFormat>
  <Paragraphs>623</Paragraphs>
  <Slides>48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Calisto MT</vt:lpstr>
      <vt:lpstr>Wingdings 2</vt:lpstr>
      <vt:lpstr>Ardesia</vt:lpstr>
      <vt:lpstr>Base di dati : Concessionaria</vt:lpstr>
      <vt:lpstr>ANALISI DEI REQUISITI</vt:lpstr>
      <vt:lpstr>Descrizione della realta’</vt:lpstr>
      <vt:lpstr>Descrizione della realta’</vt:lpstr>
      <vt:lpstr>Descrizione della realta’</vt:lpstr>
      <vt:lpstr>Descrizione della realta’</vt:lpstr>
      <vt:lpstr>Descrizione della realta’</vt:lpstr>
      <vt:lpstr>OPERAZIONI</vt:lpstr>
      <vt:lpstr>OPERAZIONI</vt:lpstr>
      <vt:lpstr>OPERAZIONI</vt:lpstr>
      <vt:lpstr>OPERAZIONI</vt:lpstr>
      <vt:lpstr>OPERAZIONI</vt:lpstr>
      <vt:lpstr>OPERAZIONI</vt:lpstr>
      <vt:lpstr>GLOSSARIO DEI TERMINI</vt:lpstr>
      <vt:lpstr>PROGETTAZIONE CONCETTUALE</vt:lpstr>
      <vt:lpstr>DIZIONARIO DELLE ENTITA’</vt:lpstr>
      <vt:lpstr>DIZIONARIO DELLE ENTITA’</vt:lpstr>
      <vt:lpstr>DIZIONARIO DELLE RELAZIONI</vt:lpstr>
      <vt:lpstr>VINCOLI DI DOMINIO</vt:lpstr>
      <vt:lpstr>VINCOLI </vt:lpstr>
      <vt:lpstr>Presentazione standard di PowerPoint</vt:lpstr>
      <vt:lpstr>Presentazione standard di PowerPoint</vt:lpstr>
      <vt:lpstr>PROGETTAZIONE LOGICA</vt:lpstr>
      <vt:lpstr>Ristrutturazione Schema E-R</vt:lpstr>
      <vt:lpstr>Analisi delle ridodanze</vt:lpstr>
      <vt:lpstr>Eliminazione delle generalizzazioni (1)</vt:lpstr>
      <vt:lpstr>Eliminazione delle generalizzazioni (2)</vt:lpstr>
      <vt:lpstr>Eliminazione delle generalizzazioni (3)</vt:lpstr>
      <vt:lpstr>Partizionamento/accorpamento (1)</vt:lpstr>
      <vt:lpstr>Scelta degli identificatori</vt:lpstr>
      <vt:lpstr>Traduzione nel modello logico</vt:lpstr>
      <vt:lpstr>Dizionario dell’entita’ per il modello E-R ristrutturato </vt:lpstr>
      <vt:lpstr>Presentazione standard di PowerPoint</vt:lpstr>
      <vt:lpstr>Modello logico</vt:lpstr>
      <vt:lpstr>Modello logico</vt:lpstr>
      <vt:lpstr>LISTA QUERY(1)</vt:lpstr>
      <vt:lpstr>LISTA QUERY(2)</vt:lpstr>
      <vt:lpstr>LISTA QUERY(3)</vt:lpstr>
      <vt:lpstr>LISTA QUERY(4)</vt:lpstr>
      <vt:lpstr>LISTA QUERY(5)</vt:lpstr>
      <vt:lpstr>LISTA QUERY(6)</vt:lpstr>
      <vt:lpstr>LISTA QUERY(7)</vt:lpstr>
      <vt:lpstr>LISTA QUERY(8)</vt:lpstr>
      <vt:lpstr>LISTA QUERY(9)</vt:lpstr>
      <vt:lpstr>LISTA QUERY(10)</vt:lpstr>
      <vt:lpstr>LISTA QUERY(11)</vt:lpstr>
      <vt:lpstr>LISTA QUERY(12)</vt:lpstr>
      <vt:lpstr>LISTA QUERY(13)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di dati : Concessionaria</dc:title>
  <dc:creator>Alex Puntorieri</dc:creator>
  <cp:lastModifiedBy>PASQUALE ALESSIO PUNTORIERI</cp:lastModifiedBy>
  <cp:revision>230</cp:revision>
  <dcterms:created xsi:type="dcterms:W3CDTF">2022-05-05T17:07:26Z</dcterms:created>
  <dcterms:modified xsi:type="dcterms:W3CDTF">2023-02-28T16:40:54Z</dcterms:modified>
</cp:coreProperties>
</file>