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1"/>
  </p:sldMasterIdLst>
  <p:sldIdLst>
    <p:sldId id="450" r:id="rId2"/>
    <p:sldId id="441" r:id="rId3"/>
    <p:sldId id="261" r:id="rId4"/>
    <p:sldId id="263" r:id="rId5"/>
    <p:sldId id="265" r:id="rId6"/>
    <p:sldId id="455" r:id="rId7"/>
    <p:sldId id="350" r:id="rId8"/>
    <p:sldId id="267" r:id="rId9"/>
    <p:sldId id="270" r:id="rId10"/>
    <p:sldId id="451" r:id="rId11"/>
    <p:sldId id="431" r:id="rId12"/>
    <p:sldId id="278" r:id="rId13"/>
    <p:sldId id="385" r:id="rId14"/>
    <p:sldId id="447" r:id="rId15"/>
    <p:sldId id="311" r:id="rId16"/>
    <p:sldId id="312" r:id="rId17"/>
    <p:sldId id="345" r:id="rId18"/>
    <p:sldId id="271" r:id="rId19"/>
    <p:sldId id="392" r:id="rId20"/>
    <p:sldId id="440" r:id="rId21"/>
    <p:sldId id="404" r:id="rId22"/>
    <p:sldId id="398" r:id="rId23"/>
    <p:sldId id="454" r:id="rId24"/>
    <p:sldId id="453" r:id="rId25"/>
    <p:sldId id="438" r:id="rId26"/>
    <p:sldId id="401" r:id="rId27"/>
    <p:sldId id="405" r:id="rId28"/>
    <p:sldId id="407" r:id="rId29"/>
    <p:sldId id="411" r:id="rId30"/>
    <p:sldId id="413" r:id="rId31"/>
    <p:sldId id="415" r:id="rId32"/>
    <p:sldId id="452" r:id="rId33"/>
    <p:sldId id="417" r:id="rId34"/>
    <p:sldId id="418" r:id="rId35"/>
    <p:sldId id="422" r:id="rId36"/>
    <p:sldId id="445" r:id="rId37"/>
    <p:sldId id="444" r:id="rId38"/>
    <p:sldId id="423" r:id="rId39"/>
    <p:sldId id="424" r:id="rId40"/>
    <p:sldId id="425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 Samalot" initials="AS" lastIdx="148" clrIdx="0">
    <p:extLst>
      <p:ext uri="{19B8F6BF-5375-455C-9EA6-DF929625EA0E}">
        <p15:presenceInfo xmlns:p15="http://schemas.microsoft.com/office/powerpoint/2012/main" userId="f728939e918cdec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265" autoAdjust="0"/>
    <p:restoredTop sz="94660"/>
  </p:normalViewPr>
  <p:slideViewPr>
    <p:cSldViewPr snapToGrid="0">
      <p:cViewPr varScale="1">
        <p:scale>
          <a:sx n="80" d="100"/>
          <a:sy n="80" d="100"/>
        </p:scale>
        <p:origin x="40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Danbury Municipal Airport</a:t>
            </a:r>
            <a:r>
              <a:rPr lang="en-US" baseline="0"/>
              <a:t> Kalman Filter Wind Speed </a:t>
            </a:r>
            <a:endParaRPr lang="en-US"/>
          </a:p>
        </c:rich>
      </c:tx>
      <c:layout>
        <c:manualLayout>
          <c:xMode val="edge"/>
          <c:yMode val="edge"/>
          <c:x val="0.21672791114435508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2406680976431346"/>
          <c:y val="0.28456789321343995"/>
          <c:w val="0.84223020026741247"/>
          <c:h val="0.30488517975889212"/>
        </c:manualLayout>
      </c:layout>
      <c:lineChart>
        <c:grouping val="standard"/>
        <c:varyColors val="0"/>
        <c:ser>
          <c:idx val="0"/>
          <c:order val="0"/>
          <c:tx>
            <c:strRef>
              <c:f>'[KDXRtwodaydata (1).xlsx]Sheet1'!$B$1</c:f>
              <c:strCache>
                <c:ptCount val="1"/>
                <c:pt idx="0">
                  <c:v>Observed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'[KDXRtwodaydata (1).xlsx]Sheet1'!$A$2:$A$193</c:f>
              <c:strCache>
                <c:ptCount val="192"/>
                <c:pt idx="0">
                  <c:v>20031206_000000</c:v>
                </c:pt>
                <c:pt idx="1">
                  <c:v>20031206_010000</c:v>
                </c:pt>
                <c:pt idx="2">
                  <c:v>20031206_020000</c:v>
                </c:pt>
                <c:pt idx="3">
                  <c:v>20031206_030000</c:v>
                </c:pt>
                <c:pt idx="4">
                  <c:v>20031206_040000</c:v>
                </c:pt>
                <c:pt idx="5">
                  <c:v>20031206_050000</c:v>
                </c:pt>
                <c:pt idx="6">
                  <c:v>20031206_060000</c:v>
                </c:pt>
                <c:pt idx="7">
                  <c:v>20031206_070000</c:v>
                </c:pt>
                <c:pt idx="8">
                  <c:v>20031206_080000</c:v>
                </c:pt>
                <c:pt idx="9">
                  <c:v>20031206_090000</c:v>
                </c:pt>
                <c:pt idx="10">
                  <c:v>20031206_100000</c:v>
                </c:pt>
                <c:pt idx="11">
                  <c:v>20031206_110000</c:v>
                </c:pt>
                <c:pt idx="12">
                  <c:v>20031206_120000</c:v>
                </c:pt>
                <c:pt idx="13">
                  <c:v>20031206_130000</c:v>
                </c:pt>
                <c:pt idx="14">
                  <c:v>20031206_140000</c:v>
                </c:pt>
                <c:pt idx="15">
                  <c:v>20031206_150000</c:v>
                </c:pt>
                <c:pt idx="16">
                  <c:v>20031206_160000</c:v>
                </c:pt>
                <c:pt idx="17">
                  <c:v>20031206_170000</c:v>
                </c:pt>
                <c:pt idx="18">
                  <c:v>20031206_180000</c:v>
                </c:pt>
                <c:pt idx="19">
                  <c:v>20031206_190000</c:v>
                </c:pt>
                <c:pt idx="20">
                  <c:v>20031206_200000</c:v>
                </c:pt>
                <c:pt idx="21">
                  <c:v>20031206_210000</c:v>
                </c:pt>
                <c:pt idx="22">
                  <c:v>20031206_220000</c:v>
                </c:pt>
                <c:pt idx="23">
                  <c:v>20031206_230000</c:v>
                </c:pt>
                <c:pt idx="24">
                  <c:v>20041106_000000</c:v>
                </c:pt>
                <c:pt idx="25">
                  <c:v>20041106_010000</c:v>
                </c:pt>
                <c:pt idx="26">
                  <c:v>20041106_020000</c:v>
                </c:pt>
                <c:pt idx="27">
                  <c:v>20041106_030000</c:v>
                </c:pt>
                <c:pt idx="28">
                  <c:v>20041106_040000</c:v>
                </c:pt>
                <c:pt idx="29">
                  <c:v>20041106_050000</c:v>
                </c:pt>
                <c:pt idx="30">
                  <c:v>20041106_060000</c:v>
                </c:pt>
                <c:pt idx="31">
                  <c:v>20041106_070000</c:v>
                </c:pt>
                <c:pt idx="32">
                  <c:v>20041106_080000</c:v>
                </c:pt>
                <c:pt idx="33">
                  <c:v>20041106_090000</c:v>
                </c:pt>
                <c:pt idx="34">
                  <c:v>20041106_100000</c:v>
                </c:pt>
                <c:pt idx="35">
                  <c:v>20041106_110000</c:v>
                </c:pt>
                <c:pt idx="36">
                  <c:v>20041106_120000</c:v>
                </c:pt>
                <c:pt idx="37">
                  <c:v>20041106_130000</c:v>
                </c:pt>
                <c:pt idx="38">
                  <c:v>20041106_140000</c:v>
                </c:pt>
                <c:pt idx="39">
                  <c:v>20041106_150000</c:v>
                </c:pt>
                <c:pt idx="40">
                  <c:v>20041106_160000</c:v>
                </c:pt>
                <c:pt idx="41">
                  <c:v>20041106_170000</c:v>
                </c:pt>
                <c:pt idx="42">
                  <c:v>20041106_180000</c:v>
                </c:pt>
                <c:pt idx="43">
                  <c:v>20041106_190000</c:v>
                </c:pt>
                <c:pt idx="44">
                  <c:v>20041106_200000</c:v>
                </c:pt>
                <c:pt idx="45">
                  <c:v>20041106_210000</c:v>
                </c:pt>
                <c:pt idx="46">
                  <c:v>20041106_220000</c:v>
                </c:pt>
                <c:pt idx="47">
                  <c:v>20041106_230000</c:v>
                </c:pt>
                <c:pt idx="48">
                  <c:v>20051016_000000</c:v>
                </c:pt>
                <c:pt idx="49">
                  <c:v>20051016_010000</c:v>
                </c:pt>
                <c:pt idx="50">
                  <c:v>20051016_020000</c:v>
                </c:pt>
                <c:pt idx="51">
                  <c:v>20051016_030000</c:v>
                </c:pt>
                <c:pt idx="52">
                  <c:v>20051016_040000</c:v>
                </c:pt>
                <c:pt idx="53">
                  <c:v>20051016_050000</c:v>
                </c:pt>
                <c:pt idx="54">
                  <c:v>20051016_060000</c:v>
                </c:pt>
                <c:pt idx="55">
                  <c:v>20051016_070000</c:v>
                </c:pt>
                <c:pt idx="56">
                  <c:v>20051016_080000</c:v>
                </c:pt>
                <c:pt idx="57">
                  <c:v>20051016_090000</c:v>
                </c:pt>
                <c:pt idx="58">
                  <c:v>20051016_100000</c:v>
                </c:pt>
                <c:pt idx="59">
                  <c:v>20051016_110000</c:v>
                </c:pt>
                <c:pt idx="60">
                  <c:v>20051016_120000</c:v>
                </c:pt>
                <c:pt idx="61">
                  <c:v>20051016_130000</c:v>
                </c:pt>
                <c:pt idx="62">
                  <c:v>20051016_140000</c:v>
                </c:pt>
                <c:pt idx="63">
                  <c:v>20051016_150000</c:v>
                </c:pt>
                <c:pt idx="64">
                  <c:v>20051016_160000</c:v>
                </c:pt>
                <c:pt idx="65">
                  <c:v>20051016_170000</c:v>
                </c:pt>
                <c:pt idx="66">
                  <c:v>20051016_180000</c:v>
                </c:pt>
                <c:pt idx="67">
                  <c:v>20051016_190000</c:v>
                </c:pt>
                <c:pt idx="68">
                  <c:v>20051016_200000</c:v>
                </c:pt>
                <c:pt idx="69">
                  <c:v>20051016_210000</c:v>
                </c:pt>
                <c:pt idx="70">
                  <c:v>20051016_220000</c:v>
                </c:pt>
                <c:pt idx="71">
                  <c:v>20051016_230000</c:v>
                </c:pt>
                <c:pt idx="72">
                  <c:v>20051017_000000</c:v>
                </c:pt>
                <c:pt idx="73">
                  <c:v>20051017_010000</c:v>
                </c:pt>
                <c:pt idx="74">
                  <c:v>20051017_020000</c:v>
                </c:pt>
                <c:pt idx="75">
                  <c:v>20051017_030000</c:v>
                </c:pt>
                <c:pt idx="76">
                  <c:v>20051017_040000</c:v>
                </c:pt>
                <c:pt idx="77">
                  <c:v>20051017_050000</c:v>
                </c:pt>
                <c:pt idx="78">
                  <c:v>20051017_060000</c:v>
                </c:pt>
                <c:pt idx="79">
                  <c:v>20051017_070000</c:v>
                </c:pt>
                <c:pt idx="80">
                  <c:v>20051017_080000</c:v>
                </c:pt>
                <c:pt idx="81">
                  <c:v>20051017_090000</c:v>
                </c:pt>
                <c:pt idx="82">
                  <c:v>20051017_100000</c:v>
                </c:pt>
                <c:pt idx="83">
                  <c:v>20051017_110000</c:v>
                </c:pt>
                <c:pt idx="84">
                  <c:v>20051017_120000</c:v>
                </c:pt>
                <c:pt idx="85">
                  <c:v>20051017_130000</c:v>
                </c:pt>
                <c:pt idx="86">
                  <c:v>20051017_140000</c:v>
                </c:pt>
                <c:pt idx="87">
                  <c:v>20051017_150000</c:v>
                </c:pt>
                <c:pt idx="88">
                  <c:v>20051017_160000</c:v>
                </c:pt>
                <c:pt idx="89">
                  <c:v>20051017_170000</c:v>
                </c:pt>
                <c:pt idx="90">
                  <c:v>20051017_180000</c:v>
                </c:pt>
                <c:pt idx="91">
                  <c:v>20051017_190000</c:v>
                </c:pt>
                <c:pt idx="92">
                  <c:v>20051017_200000</c:v>
                </c:pt>
                <c:pt idx="93">
                  <c:v>20051017_210000</c:v>
                </c:pt>
                <c:pt idx="94">
                  <c:v>20051017_220000</c:v>
                </c:pt>
                <c:pt idx="95">
                  <c:v>20051017_230000</c:v>
                </c:pt>
                <c:pt idx="96">
                  <c:v>20101227_000000</c:v>
                </c:pt>
                <c:pt idx="97">
                  <c:v>20101227_010000</c:v>
                </c:pt>
                <c:pt idx="98">
                  <c:v>20101227_020000</c:v>
                </c:pt>
                <c:pt idx="99">
                  <c:v>20101227_030000</c:v>
                </c:pt>
                <c:pt idx="100">
                  <c:v>20101227_040000</c:v>
                </c:pt>
                <c:pt idx="101">
                  <c:v>20101227_050000</c:v>
                </c:pt>
                <c:pt idx="102">
                  <c:v>20101227_060000</c:v>
                </c:pt>
                <c:pt idx="103">
                  <c:v>20101227_070000</c:v>
                </c:pt>
                <c:pt idx="104">
                  <c:v>20101227_080000</c:v>
                </c:pt>
                <c:pt idx="105">
                  <c:v>20101227_090000</c:v>
                </c:pt>
                <c:pt idx="106">
                  <c:v>20101227_100000</c:v>
                </c:pt>
                <c:pt idx="107">
                  <c:v>20101227_110000</c:v>
                </c:pt>
                <c:pt idx="108">
                  <c:v>20101227_120000</c:v>
                </c:pt>
                <c:pt idx="109">
                  <c:v>20101227_130000</c:v>
                </c:pt>
                <c:pt idx="110">
                  <c:v>20101227_140000</c:v>
                </c:pt>
                <c:pt idx="111">
                  <c:v>20101227_150000</c:v>
                </c:pt>
                <c:pt idx="112">
                  <c:v>20101227_160000</c:v>
                </c:pt>
                <c:pt idx="113">
                  <c:v>20101227_170000</c:v>
                </c:pt>
                <c:pt idx="114">
                  <c:v>20101227_180000</c:v>
                </c:pt>
                <c:pt idx="115">
                  <c:v>20101227_190000</c:v>
                </c:pt>
                <c:pt idx="116">
                  <c:v>20101227_200000</c:v>
                </c:pt>
                <c:pt idx="117">
                  <c:v>20101227_210000</c:v>
                </c:pt>
                <c:pt idx="118">
                  <c:v>20101227_220000</c:v>
                </c:pt>
                <c:pt idx="119">
                  <c:v>20101227_230000</c:v>
                </c:pt>
                <c:pt idx="120">
                  <c:v>20101228_000000</c:v>
                </c:pt>
                <c:pt idx="121">
                  <c:v>20101228_010000</c:v>
                </c:pt>
                <c:pt idx="122">
                  <c:v>20101228_020000</c:v>
                </c:pt>
                <c:pt idx="123">
                  <c:v>20101228_030000</c:v>
                </c:pt>
                <c:pt idx="124">
                  <c:v>20101228_040000</c:v>
                </c:pt>
                <c:pt idx="125">
                  <c:v>20101228_050000</c:v>
                </c:pt>
                <c:pt idx="126">
                  <c:v>20121107_060000</c:v>
                </c:pt>
                <c:pt idx="127">
                  <c:v>20121107_070000</c:v>
                </c:pt>
                <c:pt idx="128">
                  <c:v>20121107_080000</c:v>
                </c:pt>
                <c:pt idx="129">
                  <c:v>20121107_090000</c:v>
                </c:pt>
                <c:pt idx="130">
                  <c:v>20121107_100000</c:v>
                </c:pt>
                <c:pt idx="131">
                  <c:v>20121107_110000</c:v>
                </c:pt>
                <c:pt idx="132">
                  <c:v>20121107_120000</c:v>
                </c:pt>
                <c:pt idx="133">
                  <c:v>20121107_130000</c:v>
                </c:pt>
                <c:pt idx="134">
                  <c:v>20121107_140000</c:v>
                </c:pt>
                <c:pt idx="135">
                  <c:v>20121107_150000</c:v>
                </c:pt>
                <c:pt idx="136">
                  <c:v>20121107_160000</c:v>
                </c:pt>
                <c:pt idx="137">
                  <c:v>20121107_170000</c:v>
                </c:pt>
                <c:pt idx="138">
                  <c:v>20121107_180000</c:v>
                </c:pt>
                <c:pt idx="139">
                  <c:v>20121107_190000</c:v>
                </c:pt>
                <c:pt idx="140">
                  <c:v>20121107_200000</c:v>
                </c:pt>
                <c:pt idx="141">
                  <c:v>20121107_210000</c:v>
                </c:pt>
                <c:pt idx="142">
                  <c:v>20121107_220000</c:v>
                </c:pt>
                <c:pt idx="143">
                  <c:v>20121107_230000</c:v>
                </c:pt>
                <c:pt idx="144">
                  <c:v>20121108_000000</c:v>
                </c:pt>
                <c:pt idx="145">
                  <c:v>20121108_010000</c:v>
                </c:pt>
                <c:pt idx="146">
                  <c:v>20121108_020000</c:v>
                </c:pt>
                <c:pt idx="147">
                  <c:v>20121108_030000</c:v>
                </c:pt>
                <c:pt idx="148">
                  <c:v>20121108_040000</c:v>
                </c:pt>
                <c:pt idx="149">
                  <c:v>20121108_050000</c:v>
                </c:pt>
                <c:pt idx="150">
                  <c:v>20121108_060000</c:v>
                </c:pt>
                <c:pt idx="151">
                  <c:v>20121108_070000</c:v>
                </c:pt>
                <c:pt idx="152">
                  <c:v>20121108_080000</c:v>
                </c:pt>
                <c:pt idx="153">
                  <c:v>20121108_090000</c:v>
                </c:pt>
                <c:pt idx="154">
                  <c:v>20121108_100000</c:v>
                </c:pt>
                <c:pt idx="155">
                  <c:v>20121108_110000</c:v>
                </c:pt>
                <c:pt idx="156">
                  <c:v>20121108_120000</c:v>
                </c:pt>
                <c:pt idx="157">
                  <c:v>20121108_130000</c:v>
                </c:pt>
                <c:pt idx="158">
                  <c:v>20121108_140000</c:v>
                </c:pt>
                <c:pt idx="159">
                  <c:v>20121108_150000</c:v>
                </c:pt>
                <c:pt idx="160">
                  <c:v>20121108_160000</c:v>
                </c:pt>
                <c:pt idx="161">
                  <c:v>20121108_170000</c:v>
                </c:pt>
                <c:pt idx="162">
                  <c:v>20121108_180000</c:v>
                </c:pt>
                <c:pt idx="163">
                  <c:v>20121108_190000</c:v>
                </c:pt>
                <c:pt idx="164">
                  <c:v>20121108_200000</c:v>
                </c:pt>
                <c:pt idx="165">
                  <c:v>20121108_210000</c:v>
                </c:pt>
                <c:pt idx="166">
                  <c:v>20121108_220000</c:v>
                </c:pt>
                <c:pt idx="167">
                  <c:v>20121108_230000</c:v>
                </c:pt>
                <c:pt idx="168">
                  <c:v>20130209_000000</c:v>
                </c:pt>
                <c:pt idx="169">
                  <c:v>20130209_010000</c:v>
                </c:pt>
                <c:pt idx="170">
                  <c:v>20130209_020000</c:v>
                </c:pt>
                <c:pt idx="171">
                  <c:v>20130209_030000</c:v>
                </c:pt>
                <c:pt idx="172">
                  <c:v>20130209_040000</c:v>
                </c:pt>
                <c:pt idx="173">
                  <c:v>20130209_050000</c:v>
                </c:pt>
                <c:pt idx="174">
                  <c:v>20130209_060000</c:v>
                </c:pt>
                <c:pt idx="175">
                  <c:v>20130209_070000</c:v>
                </c:pt>
                <c:pt idx="176">
                  <c:v>20130209_080000</c:v>
                </c:pt>
                <c:pt idx="177">
                  <c:v>20130209_090000</c:v>
                </c:pt>
                <c:pt idx="178">
                  <c:v>20130209_100000</c:v>
                </c:pt>
                <c:pt idx="179">
                  <c:v>20130209_110000</c:v>
                </c:pt>
                <c:pt idx="180">
                  <c:v>20130209_120000</c:v>
                </c:pt>
                <c:pt idx="181">
                  <c:v>20130209_130000</c:v>
                </c:pt>
                <c:pt idx="182">
                  <c:v>20130209_140000</c:v>
                </c:pt>
                <c:pt idx="183">
                  <c:v>20130209_150000</c:v>
                </c:pt>
                <c:pt idx="184">
                  <c:v>20130209_160000</c:v>
                </c:pt>
                <c:pt idx="185">
                  <c:v>20130209_170000</c:v>
                </c:pt>
                <c:pt idx="186">
                  <c:v>20130209_180000</c:v>
                </c:pt>
                <c:pt idx="187">
                  <c:v>20130209_190000</c:v>
                </c:pt>
                <c:pt idx="188">
                  <c:v>20130209_200000</c:v>
                </c:pt>
                <c:pt idx="189">
                  <c:v>20130209_210000</c:v>
                </c:pt>
                <c:pt idx="190">
                  <c:v>20130209_220000</c:v>
                </c:pt>
                <c:pt idx="191">
                  <c:v>20130209_230000</c:v>
                </c:pt>
              </c:strCache>
            </c:strRef>
          </c:cat>
          <c:val>
            <c:numRef>
              <c:f>'[KDXRtwodaydata (1).xlsx]Sheet1'!$B$2:$B$193</c:f>
              <c:numCache>
                <c:formatCode>General</c:formatCode>
                <c:ptCount val="192"/>
                <c:pt idx="0">
                  <c:v>5.0606</c:v>
                </c:pt>
                <c:pt idx="1">
                  <c:v>4.6097000000000001</c:v>
                </c:pt>
                <c:pt idx="2">
                  <c:v>4.0458999999999996</c:v>
                </c:pt>
                <c:pt idx="3">
                  <c:v>4.6097000000000001</c:v>
                </c:pt>
                <c:pt idx="4">
                  <c:v>3.0886</c:v>
                </c:pt>
                <c:pt idx="5">
                  <c:v>4.0458999999999996</c:v>
                </c:pt>
                <c:pt idx="6">
                  <c:v>6.6707999999999998</c:v>
                </c:pt>
                <c:pt idx="7">
                  <c:v>5.7488999999999999</c:v>
                </c:pt>
                <c:pt idx="8">
                  <c:v>5.1087999999999996</c:v>
                </c:pt>
                <c:pt idx="9">
                  <c:v>5.7488999999999999</c:v>
                </c:pt>
                <c:pt idx="10">
                  <c:v>4.6097000000000001</c:v>
                </c:pt>
                <c:pt idx="11">
                  <c:v>4.0458999999999996</c:v>
                </c:pt>
                <c:pt idx="12">
                  <c:v>4.0311000000000003</c:v>
                </c:pt>
                <c:pt idx="13">
                  <c:v>4.5880000000000001</c:v>
                </c:pt>
                <c:pt idx="14">
                  <c:v>6.1684000000000001</c:v>
                </c:pt>
                <c:pt idx="15">
                  <c:v>7.1692999999999998</c:v>
                </c:pt>
                <c:pt idx="16">
                  <c:v>6.7081999999999997</c:v>
                </c:pt>
                <c:pt idx="17">
                  <c:v>7.2</c:v>
                </c:pt>
                <c:pt idx="18">
                  <c:v>6.7</c:v>
                </c:pt>
                <c:pt idx="19">
                  <c:v>4.0999999999999996</c:v>
                </c:pt>
                <c:pt idx="20">
                  <c:v>5.0921000000000003</c:v>
                </c:pt>
                <c:pt idx="21">
                  <c:v>6.7081999999999997</c:v>
                </c:pt>
                <c:pt idx="22">
                  <c:v>7.218</c:v>
                </c:pt>
                <c:pt idx="23">
                  <c:v>5.0999999999999996</c:v>
                </c:pt>
                <c:pt idx="24">
                  <c:v>4.0999999999999996</c:v>
                </c:pt>
                <c:pt idx="25">
                  <c:v>4.5999999999999996</c:v>
                </c:pt>
                <c:pt idx="26">
                  <c:v>6.2</c:v>
                </c:pt>
                <c:pt idx="27">
                  <c:v>3.6496</c:v>
                </c:pt>
                <c:pt idx="28">
                  <c:v>3.6</c:v>
                </c:pt>
                <c:pt idx="29">
                  <c:v>4.6140999999999996</c:v>
                </c:pt>
                <c:pt idx="30">
                  <c:v>4.6140999999999996</c:v>
                </c:pt>
                <c:pt idx="31">
                  <c:v>2.5632000000000001</c:v>
                </c:pt>
                <c:pt idx="32">
                  <c:v>3.5846</c:v>
                </c:pt>
                <c:pt idx="33">
                  <c:v>3.1015999999999999</c:v>
                </c:pt>
                <c:pt idx="34">
                  <c:v>3.6055000000000001</c:v>
                </c:pt>
                <c:pt idx="35">
                  <c:v>3.6496</c:v>
                </c:pt>
                <c:pt idx="36">
                  <c:v>5.7584</c:v>
                </c:pt>
                <c:pt idx="37">
                  <c:v>5.6938000000000004</c:v>
                </c:pt>
                <c:pt idx="38">
                  <c:v>5.7584</c:v>
                </c:pt>
                <c:pt idx="39">
                  <c:v>5.7</c:v>
                </c:pt>
                <c:pt idx="40">
                  <c:v>5.1106999999999996</c:v>
                </c:pt>
                <c:pt idx="41">
                  <c:v>5.1087999999999996</c:v>
                </c:pt>
                <c:pt idx="42">
                  <c:v>7.17</c:v>
                </c:pt>
                <c:pt idx="43">
                  <c:v>6.2481999999999998</c:v>
                </c:pt>
                <c:pt idx="44">
                  <c:v>5.7488999999999999</c:v>
                </c:pt>
                <c:pt idx="45">
                  <c:v>5.1106999999999996</c:v>
                </c:pt>
                <c:pt idx="46">
                  <c:v>4.0458999999999996</c:v>
                </c:pt>
                <c:pt idx="47">
                  <c:v>3.6234999999999999</c:v>
                </c:pt>
                <c:pt idx="48">
                  <c:v>2.6305900000000002</c:v>
                </c:pt>
                <c:pt idx="49">
                  <c:v>4.5705600000000004</c:v>
                </c:pt>
                <c:pt idx="50">
                  <c:v>4.5705600000000004</c:v>
                </c:pt>
                <c:pt idx="51">
                  <c:v>5.7</c:v>
                </c:pt>
                <c:pt idx="52">
                  <c:v>5.0999999999999996</c:v>
                </c:pt>
                <c:pt idx="53">
                  <c:v>6.7</c:v>
                </c:pt>
                <c:pt idx="54">
                  <c:v>4.0999999999999996</c:v>
                </c:pt>
                <c:pt idx="55">
                  <c:v>5.0803500000000001</c:v>
                </c:pt>
                <c:pt idx="56">
                  <c:v>3.0413800000000002</c:v>
                </c:pt>
                <c:pt idx="57">
                  <c:v>4.0607899999999999</c:v>
                </c:pt>
                <c:pt idx="58">
                  <c:v>4.0999999999999996</c:v>
                </c:pt>
                <c:pt idx="59">
                  <c:v>4.5880299999999998</c:v>
                </c:pt>
                <c:pt idx="60">
                  <c:v>4.5999999999999996</c:v>
                </c:pt>
                <c:pt idx="61">
                  <c:v>6.1983899999999998</c:v>
                </c:pt>
                <c:pt idx="62">
                  <c:v>5.7245100000000004</c:v>
                </c:pt>
                <c:pt idx="63">
                  <c:v>4.0607899999999999</c:v>
                </c:pt>
                <c:pt idx="64">
                  <c:v>6.6730799999999997</c:v>
                </c:pt>
                <c:pt idx="65">
                  <c:v>6.7081999999999997</c:v>
                </c:pt>
                <c:pt idx="66">
                  <c:v>8.8000000000000007</c:v>
                </c:pt>
                <c:pt idx="67">
                  <c:v>5.68858</c:v>
                </c:pt>
                <c:pt idx="68">
                  <c:v>7.7103799999999998</c:v>
                </c:pt>
                <c:pt idx="69">
                  <c:v>8.8000000000000007</c:v>
                </c:pt>
                <c:pt idx="70">
                  <c:v>5.7245100000000004</c:v>
                </c:pt>
                <c:pt idx="71">
                  <c:v>7.6550599999999998</c:v>
                </c:pt>
                <c:pt idx="72">
                  <c:v>9.3648299999999995</c:v>
                </c:pt>
                <c:pt idx="73">
                  <c:v>6.7067100000000002</c:v>
                </c:pt>
                <c:pt idx="74">
                  <c:v>4.5705600000000004</c:v>
                </c:pt>
                <c:pt idx="75">
                  <c:v>6.7</c:v>
                </c:pt>
                <c:pt idx="76">
                  <c:v>4.5880299999999998</c:v>
                </c:pt>
                <c:pt idx="77">
                  <c:v>6.1983899999999998</c:v>
                </c:pt>
                <c:pt idx="78">
                  <c:v>4.5705600000000004</c:v>
                </c:pt>
                <c:pt idx="79">
                  <c:v>3.5510600000000001</c:v>
                </c:pt>
                <c:pt idx="80">
                  <c:v>4.0607899999999999</c:v>
                </c:pt>
                <c:pt idx="81">
                  <c:v>3.0413800000000002</c:v>
                </c:pt>
                <c:pt idx="82">
                  <c:v>4.0999999999999996</c:v>
                </c:pt>
                <c:pt idx="83">
                  <c:v>3.10161</c:v>
                </c:pt>
                <c:pt idx="84">
                  <c:v>3.1</c:v>
                </c:pt>
                <c:pt idx="85">
                  <c:v>4.0311300000000001</c:v>
                </c:pt>
                <c:pt idx="86">
                  <c:v>4.0311300000000001</c:v>
                </c:pt>
                <c:pt idx="87">
                  <c:v>5.7489100000000004</c:v>
                </c:pt>
                <c:pt idx="88">
                  <c:v>3.5510600000000001</c:v>
                </c:pt>
                <c:pt idx="89">
                  <c:v>3.60555</c:v>
                </c:pt>
                <c:pt idx="90">
                  <c:v>6.7067100000000002</c:v>
                </c:pt>
                <c:pt idx="91">
                  <c:v>5.0921500000000002</c:v>
                </c:pt>
                <c:pt idx="92">
                  <c:v>4.0311300000000001</c:v>
                </c:pt>
                <c:pt idx="93">
                  <c:v>5.0803500000000001</c:v>
                </c:pt>
                <c:pt idx="94">
                  <c:v>5.68858</c:v>
                </c:pt>
                <c:pt idx="95">
                  <c:v>4.5880299999999998</c:v>
                </c:pt>
                <c:pt idx="96">
                  <c:v>8.1999999999999993</c:v>
                </c:pt>
                <c:pt idx="97">
                  <c:v>7.7103000000000002</c:v>
                </c:pt>
                <c:pt idx="98">
                  <c:v>8.8000000000000007</c:v>
                </c:pt>
                <c:pt idx="99">
                  <c:v>7.2450000000000001</c:v>
                </c:pt>
                <c:pt idx="100">
                  <c:v>8.1932899999999993</c:v>
                </c:pt>
                <c:pt idx="101">
                  <c:v>7.6550599999999998</c:v>
                </c:pt>
                <c:pt idx="102">
                  <c:v>8.82836</c:v>
                </c:pt>
                <c:pt idx="103">
                  <c:v>8.1932899999999993</c:v>
                </c:pt>
                <c:pt idx="104">
                  <c:v>8.8255300000000005</c:v>
                </c:pt>
                <c:pt idx="105">
                  <c:v>7.6550599999999998</c:v>
                </c:pt>
                <c:pt idx="106">
                  <c:v>8.7965900000000001</c:v>
                </c:pt>
                <c:pt idx="107">
                  <c:v>5.7489100000000004</c:v>
                </c:pt>
                <c:pt idx="108">
                  <c:v>9.7739399999999996</c:v>
                </c:pt>
                <c:pt idx="109">
                  <c:v>8.8255300000000005</c:v>
                </c:pt>
                <c:pt idx="110">
                  <c:v>11.337</c:v>
                </c:pt>
                <c:pt idx="111">
                  <c:v>10.754</c:v>
                </c:pt>
                <c:pt idx="112">
                  <c:v>11.782999999999999</c:v>
                </c:pt>
                <c:pt idx="113">
                  <c:v>12.336</c:v>
                </c:pt>
                <c:pt idx="114">
                  <c:v>7.7026000000000003</c:v>
                </c:pt>
                <c:pt idx="115">
                  <c:v>11.294</c:v>
                </c:pt>
                <c:pt idx="116">
                  <c:v>6.6707999999999998</c:v>
                </c:pt>
                <c:pt idx="117">
                  <c:v>7.6694000000000004</c:v>
                </c:pt>
                <c:pt idx="118">
                  <c:v>5.6435000000000004</c:v>
                </c:pt>
                <c:pt idx="119">
                  <c:v>8.1987000000000005</c:v>
                </c:pt>
                <c:pt idx="120">
                  <c:v>5.0606</c:v>
                </c:pt>
                <c:pt idx="121">
                  <c:v>5.0606</c:v>
                </c:pt>
                <c:pt idx="122">
                  <c:v>4.6097000000000001</c:v>
                </c:pt>
                <c:pt idx="123">
                  <c:v>4.6140999999999996</c:v>
                </c:pt>
                <c:pt idx="124">
                  <c:v>5.1087999999999996</c:v>
                </c:pt>
                <c:pt idx="125">
                  <c:v>6.6707999999999998</c:v>
                </c:pt>
                <c:pt idx="126">
                  <c:v>2.1</c:v>
                </c:pt>
                <c:pt idx="127">
                  <c:v>2.0591300000000001</c:v>
                </c:pt>
                <c:pt idx="128">
                  <c:v>4.0459899999999998</c:v>
                </c:pt>
                <c:pt idx="129">
                  <c:v>3.1240999999999999</c:v>
                </c:pt>
                <c:pt idx="130">
                  <c:v>2.6248800000000001</c:v>
                </c:pt>
                <c:pt idx="131">
                  <c:v>3.5846900000000002</c:v>
                </c:pt>
                <c:pt idx="132">
                  <c:v>2.6248800000000001</c:v>
                </c:pt>
                <c:pt idx="133">
                  <c:v>3.6235300000000001</c:v>
                </c:pt>
                <c:pt idx="134">
                  <c:v>4.6097700000000001</c:v>
                </c:pt>
                <c:pt idx="135">
                  <c:v>6.17171</c:v>
                </c:pt>
                <c:pt idx="136">
                  <c:v>4.0311300000000001</c:v>
                </c:pt>
                <c:pt idx="137">
                  <c:v>7.6694199999999997</c:v>
                </c:pt>
                <c:pt idx="138">
                  <c:v>4.5880299999999998</c:v>
                </c:pt>
                <c:pt idx="139">
                  <c:v>5.7245100000000004</c:v>
                </c:pt>
                <c:pt idx="140">
                  <c:v>6.1983899999999998</c:v>
                </c:pt>
                <c:pt idx="141">
                  <c:v>6.7081999999999997</c:v>
                </c:pt>
                <c:pt idx="142">
                  <c:v>5.7</c:v>
                </c:pt>
                <c:pt idx="143">
                  <c:v>6.2</c:v>
                </c:pt>
                <c:pt idx="144">
                  <c:v>6.2</c:v>
                </c:pt>
                <c:pt idx="145">
                  <c:v>6.7081999999999997</c:v>
                </c:pt>
                <c:pt idx="146">
                  <c:v>6.1983899999999998</c:v>
                </c:pt>
                <c:pt idx="147">
                  <c:v>6.7081999999999997</c:v>
                </c:pt>
                <c:pt idx="148">
                  <c:v>8.2201000000000004</c:v>
                </c:pt>
                <c:pt idx="149">
                  <c:v>5.68858</c:v>
                </c:pt>
                <c:pt idx="150">
                  <c:v>5.7245100000000004</c:v>
                </c:pt>
                <c:pt idx="151">
                  <c:v>6.7081999999999997</c:v>
                </c:pt>
                <c:pt idx="152">
                  <c:v>5.0921500000000002</c:v>
                </c:pt>
                <c:pt idx="153">
                  <c:v>5.0803500000000001</c:v>
                </c:pt>
                <c:pt idx="154">
                  <c:v>5.0803500000000001</c:v>
                </c:pt>
                <c:pt idx="155">
                  <c:v>5.0921500000000002</c:v>
                </c:pt>
                <c:pt idx="156">
                  <c:v>5.68858</c:v>
                </c:pt>
                <c:pt idx="157">
                  <c:v>4.5880299999999998</c:v>
                </c:pt>
                <c:pt idx="158">
                  <c:v>6.7081999999999997</c:v>
                </c:pt>
                <c:pt idx="159">
                  <c:v>4.6141100000000002</c:v>
                </c:pt>
                <c:pt idx="160">
                  <c:v>4.0311300000000001</c:v>
                </c:pt>
                <c:pt idx="161">
                  <c:v>6.2265600000000001</c:v>
                </c:pt>
                <c:pt idx="162">
                  <c:v>8.8255300000000005</c:v>
                </c:pt>
                <c:pt idx="163">
                  <c:v>8.82836</c:v>
                </c:pt>
                <c:pt idx="164">
                  <c:v>5.0921500000000002</c:v>
                </c:pt>
                <c:pt idx="165">
                  <c:v>5.0921500000000002</c:v>
                </c:pt>
                <c:pt idx="166">
                  <c:v>4.0607899999999999</c:v>
                </c:pt>
                <c:pt idx="167">
                  <c:v>5.7245100000000004</c:v>
                </c:pt>
                <c:pt idx="168">
                  <c:v>7.6694000000000004</c:v>
                </c:pt>
                <c:pt idx="169">
                  <c:v>7.6694000000000004</c:v>
                </c:pt>
                <c:pt idx="170">
                  <c:v>8.8283000000000005</c:v>
                </c:pt>
                <c:pt idx="171">
                  <c:v>8.1931999999999992</c:v>
                </c:pt>
                <c:pt idx="172">
                  <c:v>7.218</c:v>
                </c:pt>
                <c:pt idx="173">
                  <c:v>7.2</c:v>
                </c:pt>
                <c:pt idx="174">
                  <c:v>6.7066999999999997</c:v>
                </c:pt>
                <c:pt idx="175">
                  <c:v>5.6435000000000004</c:v>
                </c:pt>
                <c:pt idx="176">
                  <c:v>6.2264999999999997</c:v>
                </c:pt>
                <c:pt idx="177">
                  <c:v>4.6140999999999996</c:v>
                </c:pt>
                <c:pt idx="178">
                  <c:v>4.6140999999999996</c:v>
                </c:pt>
                <c:pt idx="179">
                  <c:v>9.7738999999999994</c:v>
                </c:pt>
                <c:pt idx="180">
                  <c:v>8.7818000000000005</c:v>
                </c:pt>
                <c:pt idx="181">
                  <c:v>6.1684000000000001</c:v>
                </c:pt>
                <c:pt idx="182">
                  <c:v>10.311999999999999</c:v>
                </c:pt>
                <c:pt idx="183">
                  <c:v>7.1692999999999998</c:v>
                </c:pt>
                <c:pt idx="184">
                  <c:v>10.756</c:v>
                </c:pt>
                <c:pt idx="185">
                  <c:v>5.0606</c:v>
                </c:pt>
                <c:pt idx="186">
                  <c:v>11.294</c:v>
                </c:pt>
                <c:pt idx="187">
                  <c:v>8.7818000000000005</c:v>
                </c:pt>
                <c:pt idx="188">
                  <c:v>7.1692999999999998</c:v>
                </c:pt>
                <c:pt idx="189">
                  <c:v>6.673</c:v>
                </c:pt>
                <c:pt idx="190">
                  <c:v>8.1987000000000005</c:v>
                </c:pt>
                <c:pt idx="191">
                  <c:v>6.673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'[KDXRtwodaydata (1).xlsx]Sheet1'!$C$1</c:f>
              <c:strCache>
                <c:ptCount val="1"/>
                <c:pt idx="0">
                  <c:v>WRF Prediction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'[KDXRtwodaydata (1).xlsx]Sheet1'!$A$2:$A$193</c:f>
              <c:strCache>
                <c:ptCount val="192"/>
                <c:pt idx="0">
                  <c:v>20031206_000000</c:v>
                </c:pt>
                <c:pt idx="1">
                  <c:v>20031206_010000</c:v>
                </c:pt>
                <c:pt idx="2">
                  <c:v>20031206_020000</c:v>
                </c:pt>
                <c:pt idx="3">
                  <c:v>20031206_030000</c:v>
                </c:pt>
                <c:pt idx="4">
                  <c:v>20031206_040000</c:v>
                </c:pt>
                <c:pt idx="5">
                  <c:v>20031206_050000</c:v>
                </c:pt>
                <c:pt idx="6">
                  <c:v>20031206_060000</c:v>
                </c:pt>
                <c:pt idx="7">
                  <c:v>20031206_070000</c:v>
                </c:pt>
                <c:pt idx="8">
                  <c:v>20031206_080000</c:v>
                </c:pt>
                <c:pt idx="9">
                  <c:v>20031206_090000</c:v>
                </c:pt>
                <c:pt idx="10">
                  <c:v>20031206_100000</c:v>
                </c:pt>
                <c:pt idx="11">
                  <c:v>20031206_110000</c:v>
                </c:pt>
                <c:pt idx="12">
                  <c:v>20031206_120000</c:v>
                </c:pt>
                <c:pt idx="13">
                  <c:v>20031206_130000</c:v>
                </c:pt>
                <c:pt idx="14">
                  <c:v>20031206_140000</c:v>
                </c:pt>
                <c:pt idx="15">
                  <c:v>20031206_150000</c:v>
                </c:pt>
                <c:pt idx="16">
                  <c:v>20031206_160000</c:v>
                </c:pt>
                <c:pt idx="17">
                  <c:v>20031206_170000</c:v>
                </c:pt>
                <c:pt idx="18">
                  <c:v>20031206_180000</c:v>
                </c:pt>
                <c:pt idx="19">
                  <c:v>20031206_190000</c:v>
                </c:pt>
                <c:pt idx="20">
                  <c:v>20031206_200000</c:v>
                </c:pt>
                <c:pt idx="21">
                  <c:v>20031206_210000</c:v>
                </c:pt>
                <c:pt idx="22">
                  <c:v>20031206_220000</c:v>
                </c:pt>
                <c:pt idx="23">
                  <c:v>20031206_230000</c:v>
                </c:pt>
                <c:pt idx="24">
                  <c:v>20041106_000000</c:v>
                </c:pt>
                <c:pt idx="25">
                  <c:v>20041106_010000</c:v>
                </c:pt>
                <c:pt idx="26">
                  <c:v>20041106_020000</c:v>
                </c:pt>
                <c:pt idx="27">
                  <c:v>20041106_030000</c:v>
                </c:pt>
                <c:pt idx="28">
                  <c:v>20041106_040000</c:v>
                </c:pt>
                <c:pt idx="29">
                  <c:v>20041106_050000</c:v>
                </c:pt>
                <c:pt idx="30">
                  <c:v>20041106_060000</c:v>
                </c:pt>
                <c:pt idx="31">
                  <c:v>20041106_070000</c:v>
                </c:pt>
                <c:pt idx="32">
                  <c:v>20041106_080000</c:v>
                </c:pt>
                <c:pt idx="33">
                  <c:v>20041106_090000</c:v>
                </c:pt>
                <c:pt idx="34">
                  <c:v>20041106_100000</c:v>
                </c:pt>
                <c:pt idx="35">
                  <c:v>20041106_110000</c:v>
                </c:pt>
                <c:pt idx="36">
                  <c:v>20041106_120000</c:v>
                </c:pt>
                <c:pt idx="37">
                  <c:v>20041106_130000</c:v>
                </c:pt>
                <c:pt idx="38">
                  <c:v>20041106_140000</c:v>
                </c:pt>
                <c:pt idx="39">
                  <c:v>20041106_150000</c:v>
                </c:pt>
                <c:pt idx="40">
                  <c:v>20041106_160000</c:v>
                </c:pt>
                <c:pt idx="41">
                  <c:v>20041106_170000</c:v>
                </c:pt>
                <c:pt idx="42">
                  <c:v>20041106_180000</c:v>
                </c:pt>
                <c:pt idx="43">
                  <c:v>20041106_190000</c:v>
                </c:pt>
                <c:pt idx="44">
                  <c:v>20041106_200000</c:v>
                </c:pt>
                <c:pt idx="45">
                  <c:v>20041106_210000</c:v>
                </c:pt>
                <c:pt idx="46">
                  <c:v>20041106_220000</c:v>
                </c:pt>
                <c:pt idx="47">
                  <c:v>20041106_230000</c:v>
                </c:pt>
                <c:pt idx="48">
                  <c:v>20051016_000000</c:v>
                </c:pt>
                <c:pt idx="49">
                  <c:v>20051016_010000</c:v>
                </c:pt>
                <c:pt idx="50">
                  <c:v>20051016_020000</c:v>
                </c:pt>
                <c:pt idx="51">
                  <c:v>20051016_030000</c:v>
                </c:pt>
                <c:pt idx="52">
                  <c:v>20051016_040000</c:v>
                </c:pt>
                <c:pt idx="53">
                  <c:v>20051016_050000</c:v>
                </c:pt>
                <c:pt idx="54">
                  <c:v>20051016_060000</c:v>
                </c:pt>
                <c:pt idx="55">
                  <c:v>20051016_070000</c:v>
                </c:pt>
                <c:pt idx="56">
                  <c:v>20051016_080000</c:v>
                </c:pt>
                <c:pt idx="57">
                  <c:v>20051016_090000</c:v>
                </c:pt>
                <c:pt idx="58">
                  <c:v>20051016_100000</c:v>
                </c:pt>
                <c:pt idx="59">
                  <c:v>20051016_110000</c:v>
                </c:pt>
                <c:pt idx="60">
                  <c:v>20051016_120000</c:v>
                </c:pt>
                <c:pt idx="61">
                  <c:v>20051016_130000</c:v>
                </c:pt>
                <c:pt idx="62">
                  <c:v>20051016_140000</c:v>
                </c:pt>
                <c:pt idx="63">
                  <c:v>20051016_150000</c:v>
                </c:pt>
                <c:pt idx="64">
                  <c:v>20051016_160000</c:v>
                </c:pt>
                <c:pt idx="65">
                  <c:v>20051016_170000</c:v>
                </c:pt>
                <c:pt idx="66">
                  <c:v>20051016_180000</c:v>
                </c:pt>
                <c:pt idx="67">
                  <c:v>20051016_190000</c:v>
                </c:pt>
                <c:pt idx="68">
                  <c:v>20051016_200000</c:v>
                </c:pt>
                <c:pt idx="69">
                  <c:v>20051016_210000</c:v>
                </c:pt>
                <c:pt idx="70">
                  <c:v>20051016_220000</c:v>
                </c:pt>
                <c:pt idx="71">
                  <c:v>20051016_230000</c:v>
                </c:pt>
                <c:pt idx="72">
                  <c:v>20051017_000000</c:v>
                </c:pt>
                <c:pt idx="73">
                  <c:v>20051017_010000</c:v>
                </c:pt>
                <c:pt idx="74">
                  <c:v>20051017_020000</c:v>
                </c:pt>
                <c:pt idx="75">
                  <c:v>20051017_030000</c:v>
                </c:pt>
                <c:pt idx="76">
                  <c:v>20051017_040000</c:v>
                </c:pt>
                <c:pt idx="77">
                  <c:v>20051017_050000</c:v>
                </c:pt>
                <c:pt idx="78">
                  <c:v>20051017_060000</c:v>
                </c:pt>
                <c:pt idx="79">
                  <c:v>20051017_070000</c:v>
                </c:pt>
                <c:pt idx="80">
                  <c:v>20051017_080000</c:v>
                </c:pt>
                <c:pt idx="81">
                  <c:v>20051017_090000</c:v>
                </c:pt>
                <c:pt idx="82">
                  <c:v>20051017_100000</c:v>
                </c:pt>
                <c:pt idx="83">
                  <c:v>20051017_110000</c:v>
                </c:pt>
                <c:pt idx="84">
                  <c:v>20051017_120000</c:v>
                </c:pt>
                <c:pt idx="85">
                  <c:v>20051017_130000</c:v>
                </c:pt>
                <c:pt idx="86">
                  <c:v>20051017_140000</c:v>
                </c:pt>
                <c:pt idx="87">
                  <c:v>20051017_150000</c:v>
                </c:pt>
                <c:pt idx="88">
                  <c:v>20051017_160000</c:v>
                </c:pt>
                <c:pt idx="89">
                  <c:v>20051017_170000</c:v>
                </c:pt>
                <c:pt idx="90">
                  <c:v>20051017_180000</c:v>
                </c:pt>
                <c:pt idx="91">
                  <c:v>20051017_190000</c:v>
                </c:pt>
                <c:pt idx="92">
                  <c:v>20051017_200000</c:v>
                </c:pt>
                <c:pt idx="93">
                  <c:v>20051017_210000</c:v>
                </c:pt>
                <c:pt idx="94">
                  <c:v>20051017_220000</c:v>
                </c:pt>
                <c:pt idx="95">
                  <c:v>20051017_230000</c:v>
                </c:pt>
                <c:pt idx="96">
                  <c:v>20101227_000000</c:v>
                </c:pt>
                <c:pt idx="97">
                  <c:v>20101227_010000</c:v>
                </c:pt>
                <c:pt idx="98">
                  <c:v>20101227_020000</c:v>
                </c:pt>
                <c:pt idx="99">
                  <c:v>20101227_030000</c:v>
                </c:pt>
                <c:pt idx="100">
                  <c:v>20101227_040000</c:v>
                </c:pt>
                <c:pt idx="101">
                  <c:v>20101227_050000</c:v>
                </c:pt>
                <c:pt idx="102">
                  <c:v>20101227_060000</c:v>
                </c:pt>
                <c:pt idx="103">
                  <c:v>20101227_070000</c:v>
                </c:pt>
                <c:pt idx="104">
                  <c:v>20101227_080000</c:v>
                </c:pt>
                <c:pt idx="105">
                  <c:v>20101227_090000</c:v>
                </c:pt>
                <c:pt idx="106">
                  <c:v>20101227_100000</c:v>
                </c:pt>
                <c:pt idx="107">
                  <c:v>20101227_110000</c:v>
                </c:pt>
                <c:pt idx="108">
                  <c:v>20101227_120000</c:v>
                </c:pt>
                <c:pt idx="109">
                  <c:v>20101227_130000</c:v>
                </c:pt>
                <c:pt idx="110">
                  <c:v>20101227_140000</c:v>
                </c:pt>
                <c:pt idx="111">
                  <c:v>20101227_150000</c:v>
                </c:pt>
                <c:pt idx="112">
                  <c:v>20101227_160000</c:v>
                </c:pt>
                <c:pt idx="113">
                  <c:v>20101227_170000</c:v>
                </c:pt>
                <c:pt idx="114">
                  <c:v>20101227_180000</c:v>
                </c:pt>
                <c:pt idx="115">
                  <c:v>20101227_190000</c:v>
                </c:pt>
                <c:pt idx="116">
                  <c:v>20101227_200000</c:v>
                </c:pt>
                <c:pt idx="117">
                  <c:v>20101227_210000</c:v>
                </c:pt>
                <c:pt idx="118">
                  <c:v>20101227_220000</c:v>
                </c:pt>
                <c:pt idx="119">
                  <c:v>20101227_230000</c:v>
                </c:pt>
                <c:pt idx="120">
                  <c:v>20101228_000000</c:v>
                </c:pt>
                <c:pt idx="121">
                  <c:v>20101228_010000</c:v>
                </c:pt>
                <c:pt idx="122">
                  <c:v>20101228_020000</c:v>
                </c:pt>
                <c:pt idx="123">
                  <c:v>20101228_030000</c:v>
                </c:pt>
                <c:pt idx="124">
                  <c:v>20101228_040000</c:v>
                </c:pt>
                <c:pt idx="125">
                  <c:v>20101228_050000</c:v>
                </c:pt>
                <c:pt idx="126">
                  <c:v>20121107_060000</c:v>
                </c:pt>
                <c:pt idx="127">
                  <c:v>20121107_070000</c:v>
                </c:pt>
                <c:pt idx="128">
                  <c:v>20121107_080000</c:v>
                </c:pt>
                <c:pt idx="129">
                  <c:v>20121107_090000</c:v>
                </c:pt>
                <c:pt idx="130">
                  <c:v>20121107_100000</c:v>
                </c:pt>
                <c:pt idx="131">
                  <c:v>20121107_110000</c:v>
                </c:pt>
                <c:pt idx="132">
                  <c:v>20121107_120000</c:v>
                </c:pt>
                <c:pt idx="133">
                  <c:v>20121107_130000</c:v>
                </c:pt>
                <c:pt idx="134">
                  <c:v>20121107_140000</c:v>
                </c:pt>
                <c:pt idx="135">
                  <c:v>20121107_150000</c:v>
                </c:pt>
                <c:pt idx="136">
                  <c:v>20121107_160000</c:v>
                </c:pt>
                <c:pt idx="137">
                  <c:v>20121107_170000</c:v>
                </c:pt>
                <c:pt idx="138">
                  <c:v>20121107_180000</c:v>
                </c:pt>
                <c:pt idx="139">
                  <c:v>20121107_190000</c:v>
                </c:pt>
                <c:pt idx="140">
                  <c:v>20121107_200000</c:v>
                </c:pt>
                <c:pt idx="141">
                  <c:v>20121107_210000</c:v>
                </c:pt>
                <c:pt idx="142">
                  <c:v>20121107_220000</c:v>
                </c:pt>
                <c:pt idx="143">
                  <c:v>20121107_230000</c:v>
                </c:pt>
                <c:pt idx="144">
                  <c:v>20121108_000000</c:v>
                </c:pt>
                <c:pt idx="145">
                  <c:v>20121108_010000</c:v>
                </c:pt>
                <c:pt idx="146">
                  <c:v>20121108_020000</c:v>
                </c:pt>
                <c:pt idx="147">
                  <c:v>20121108_030000</c:v>
                </c:pt>
                <c:pt idx="148">
                  <c:v>20121108_040000</c:v>
                </c:pt>
                <c:pt idx="149">
                  <c:v>20121108_050000</c:v>
                </c:pt>
                <c:pt idx="150">
                  <c:v>20121108_060000</c:v>
                </c:pt>
                <c:pt idx="151">
                  <c:v>20121108_070000</c:v>
                </c:pt>
                <c:pt idx="152">
                  <c:v>20121108_080000</c:v>
                </c:pt>
                <c:pt idx="153">
                  <c:v>20121108_090000</c:v>
                </c:pt>
                <c:pt idx="154">
                  <c:v>20121108_100000</c:v>
                </c:pt>
                <c:pt idx="155">
                  <c:v>20121108_110000</c:v>
                </c:pt>
                <c:pt idx="156">
                  <c:v>20121108_120000</c:v>
                </c:pt>
                <c:pt idx="157">
                  <c:v>20121108_130000</c:v>
                </c:pt>
                <c:pt idx="158">
                  <c:v>20121108_140000</c:v>
                </c:pt>
                <c:pt idx="159">
                  <c:v>20121108_150000</c:v>
                </c:pt>
                <c:pt idx="160">
                  <c:v>20121108_160000</c:v>
                </c:pt>
                <c:pt idx="161">
                  <c:v>20121108_170000</c:v>
                </c:pt>
                <c:pt idx="162">
                  <c:v>20121108_180000</c:v>
                </c:pt>
                <c:pt idx="163">
                  <c:v>20121108_190000</c:v>
                </c:pt>
                <c:pt idx="164">
                  <c:v>20121108_200000</c:v>
                </c:pt>
                <c:pt idx="165">
                  <c:v>20121108_210000</c:v>
                </c:pt>
                <c:pt idx="166">
                  <c:v>20121108_220000</c:v>
                </c:pt>
                <c:pt idx="167">
                  <c:v>20121108_230000</c:v>
                </c:pt>
                <c:pt idx="168">
                  <c:v>20130209_000000</c:v>
                </c:pt>
                <c:pt idx="169">
                  <c:v>20130209_010000</c:v>
                </c:pt>
                <c:pt idx="170">
                  <c:v>20130209_020000</c:v>
                </c:pt>
                <c:pt idx="171">
                  <c:v>20130209_030000</c:v>
                </c:pt>
                <c:pt idx="172">
                  <c:v>20130209_040000</c:v>
                </c:pt>
                <c:pt idx="173">
                  <c:v>20130209_050000</c:v>
                </c:pt>
                <c:pt idx="174">
                  <c:v>20130209_060000</c:v>
                </c:pt>
                <c:pt idx="175">
                  <c:v>20130209_070000</c:v>
                </c:pt>
                <c:pt idx="176">
                  <c:v>20130209_080000</c:v>
                </c:pt>
                <c:pt idx="177">
                  <c:v>20130209_090000</c:v>
                </c:pt>
                <c:pt idx="178">
                  <c:v>20130209_100000</c:v>
                </c:pt>
                <c:pt idx="179">
                  <c:v>20130209_110000</c:v>
                </c:pt>
                <c:pt idx="180">
                  <c:v>20130209_120000</c:v>
                </c:pt>
                <c:pt idx="181">
                  <c:v>20130209_130000</c:v>
                </c:pt>
                <c:pt idx="182">
                  <c:v>20130209_140000</c:v>
                </c:pt>
                <c:pt idx="183">
                  <c:v>20130209_150000</c:v>
                </c:pt>
                <c:pt idx="184">
                  <c:v>20130209_160000</c:v>
                </c:pt>
                <c:pt idx="185">
                  <c:v>20130209_170000</c:v>
                </c:pt>
                <c:pt idx="186">
                  <c:v>20130209_180000</c:v>
                </c:pt>
                <c:pt idx="187">
                  <c:v>20130209_190000</c:v>
                </c:pt>
                <c:pt idx="188">
                  <c:v>20130209_200000</c:v>
                </c:pt>
                <c:pt idx="189">
                  <c:v>20130209_210000</c:v>
                </c:pt>
                <c:pt idx="190">
                  <c:v>20130209_220000</c:v>
                </c:pt>
                <c:pt idx="191">
                  <c:v>20130209_230000</c:v>
                </c:pt>
              </c:strCache>
            </c:strRef>
          </c:cat>
          <c:val>
            <c:numRef>
              <c:f>'[KDXRtwodaydata (1).xlsx]Sheet1'!$C$2:$C$193</c:f>
              <c:numCache>
                <c:formatCode>General</c:formatCode>
                <c:ptCount val="192"/>
                <c:pt idx="0">
                  <c:v>6.2076399999999996</c:v>
                </c:pt>
                <c:pt idx="1">
                  <c:v>6.0497800000000002</c:v>
                </c:pt>
                <c:pt idx="2">
                  <c:v>6.8279500000000004</c:v>
                </c:pt>
                <c:pt idx="3">
                  <c:v>6.6187899999999997</c:v>
                </c:pt>
                <c:pt idx="4">
                  <c:v>6.7364100000000002</c:v>
                </c:pt>
                <c:pt idx="5">
                  <c:v>6.0382199999999999</c:v>
                </c:pt>
                <c:pt idx="6">
                  <c:v>6.0228700000000002</c:v>
                </c:pt>
                <c:pt idx="7">
                  <c:v>6.2572099999999997</c:v>
                </c:pt>
                <c:pt idx="8">
                  <c:v>6.96957</c:v>
                </c:pt>
                <c:pt idx="9">
                  <c:v>6.7314800000000004</c:v>
                </c:pt>
                <c:pt idx="10">
                  <c:v>6.6608999999999998</c:v>
                </c:pt>
                <c:pt idx="11">
                  <c:v>6.0595499999999998</c:v>
                </c:pt>
                <c:pt idx="12">
                  <c:v>5.9662600000000001</c:v>
                </c:pt>
                <c:pt idx="13">
                  <c:v>6.6199599999999998</c:v>
                </c:pt>
                <c:pt idx="14">
                  <c:v>7.2667799999999998</c:v>
                </c:pt>
                <c:pt idx="15">
                  <c:v>8.1816300000000002</c:v>
                </c:pt>
                <c:pt idx="16">
                  <c:v>8.2660499999999999</c:v>
                </c:pt>
                <c:pt idx="17">
                  <c:v>8.4544200000000007</c:v>
                </c:pt>
                <c:pt idx="18">
                  <c:v>8.4217399999999998</c:v>
                </c:pt>
                <c:pt idx="19">
                  <c:v>7.8258200000000002</c:v>
                </c:pt>
                <c:pt idx="20">
                  <c:v>7.2813999999999997</c:v>
                </c:pt>
                <c:pt idx="21">
                  <c:v>7.1394900000000003</c:v>
                </c:pt>
                <c:pt idx="22">
                  <c:v>8.1648599999999991</c:v>
                </c:pt>
                <c:pt idx="23">
                  <c:v>8.0072399999999995</c:v>
                </c:pt>
                <c:pt idx="24">
                  <c:v>8.2485199999999992</c:v>
                </c:pt>
                <c:pt idx="25">
                  <c:v>8.75014</c:v>
                </c:pt>
                <c:pt idx="26">
                  <c:v>7.7739799999999999</c:v>
                </c:pt>
                <c:pt idx="27">
                  <c:v>8.4222400000000004</c:v>
                </c:pt>
                <c:pt idx="28">
                  <c:v>7.5720700000000001</c:v>
                </c:pt>
                <c:pt idx="29">
                  <c:v>5.7077499999999999</c:v>
                </c:pt>
                <c:pt idx="30">
                  <c:v>4.8739299999999997</c:v>
                </c:pt>
                <c:pt idx="31">
                  <c:v>4.2322800000000003</c:v>
                </c:pt>
                <c:pt idx="32">
                  <c:v>3.4288599999999998</c:v>
                </c:pt>
                <c:pt idx="33">
                  <c:v>1.7765299999999999</c:v>
                </c:pt>
                <c:pt idx="34">
                  <c:v>1.85395</c:v>
                </c:pt>
                <c:pt idx="35">
                  <c:v>4.2265600000000001</c:v>
                </c:pt>
                <c:pt idx="36">
                  <c:v>6.1512700000000002</c:v>
                </c:pt>
                <c:pt idx="37">
                  <c:v>5.2590000000000003</c:v>
                </c:pt>
                <c:pt idx="38">
                  <c:v>6.6192799999999998</c:v>
                </c:pt>
                <c:pt idx="39">
                  <c:v>6.8611300000000002</c:v>
                </c:pt>
                <c:pt idx="40">
                  <c:v>7.4045800000000002</c:v>
                </c:pt>
                <c:pt idx="41">
                  <c:v>7.8019499999999997</c:v>
                </c:pt>
                <c:pt idx="42">
                  <c:v>7.8651999999999997</c:v>
                </c:pt>
                <c:pt idx="43">
                  <c:v>7.7625799999999998</c:v>
                </c:pt>
                <c:pt idx="44">
                  <c:v>7.1229100000000001</c:v>
                </c:pt>
                <c:pt idx="45">
                  <c:v>6.0481400000000001</c:v>
                </c:pt>
                <c:pt idx="46">
                  <c:v>5.50678</c:v>
                </c:pt>
                <c:pt idx="47">
                  <c:v>5.1682699999999997</c:v>
                </c:pt>
                <c:pt idx="48">
                  <c:v>7.0382100000000003</c:v>
                </c:pt>
                <c:pt idx="49">
                  <c:v>7.7445599999999999</c:v>
                </c:pt>
                <c:pt idx="50">
                  <c:v>8.1163900000000009</c:v>
                </c:pt>
                <c:pt idx="51">
                  <c:v>8.0313599999999994</c:v>
                </c:pt>
                <c:pt idx="52">
                  <c:v>7.9356799999999996</c:v>
                </c:pt>
                <c:pt idx="53">
                  <c:v>7.88964</c:v>
                </c:pt>
                <c:pt idx="54">
                  <c:v>7.7868700000000004</c:v>
                </c:pt>
                <c:pt idx="55">
                  <c:v>7.89933</c:v>
                </c:pt>
                <c:pt idx="56">
                  <c:v>8.2145600000000005</c:v>
                </c:pt>
                <c:pt idx="57">
                  <c:v>8.5569199999999999</c:v>
                </c:pt>
                <c:pt idx="58">
                  <c:v>8.1313399999999998</c:v>
                </c:pt>
                <c:pt idx="59">
                  <c:v>7.2943899999999999</c:v>
                </c:pt>
                <c:pt idx="60">
                  <c:v>7.5720700000000001</c:v>
                </c:pt>
                <c:pt idx="61">
                  <c:v>7.52379</c:v>
                </c:pt>
                <c:pt idx="62">
                  <c:v>8.1756100000000007</c:v>
                </c:pt>
                <c:pt idx="63">
                  <c:v>8.7172999999999998</c:v>
                </c:pt>
                <c:pt idx="64">
                  <c:v>8.9933399999999999</c:v>
                </c:pt>
                <c:pt idx="65">
                  <c:v>9.6759400000000007</c:v>
                </c:pt>
                <c:pt idx="66">
                  <c:v>9.0831</c:v>
                </c:pt>
                <c:pt idx="67">
                  <c:v>10.21034</c:v>
                </c:pt>
                <c:pt idx="68">
                  <c:v>9.9311799999999995</c:v>
                </c:pt>
                <c:pt idx="69">
                  <c:v>9.5402199999999997</c:v>
                </c:pt>
                <c:pt idx="70">
                  <c:v>9.6277299999999997</c:v>
                </c:pt>
                <c:pt idx="71">
                  <c:v>8.9397900000000003</c:v>
                </c:pt>
                <c:pt idx="72">
                  <c:v>8.3168199999999999</c:v>
                </c:pt>
                <c:pt idx="73">
                  <c:v>7.7149599999999996</c:v>
                </c:pt>
                <c:pt idx="74">
                  <c:v>7.2925500000000003</c:v>
                </c:pt>
                <c:pt idx="75">
                  <c:v>7.1354800000000003</c:v>
                </c:pt>
                <c:pt idx="76">
                  <c:v>7.7904600000000004</c:v>
                </c:pt>
                <c:pt idx="77">
                  <c:v>8.3631100000000007</c:v>
                </c:pt>
                <c:pt idx="78">
                  <c:v>8.1247000000000007</c:v>
                </c:pt>
                <c:pt idx="79">
                  <c:v>8.2332599999999996</c:v>
                </c:pt>
                <c:pt idx="80">
                  <c:v>8.0054499999999997</c:v>
                </c:pt>
                <c:pt idx="81">
                  <c:v>8.7654899999999998</c:v>
                </c:pt>
                <c:pt idx="82">
                  <c:v>8.7881499999999999</c:v>
                </c:pt>
                <c:pt idx="83">
                  <c:v>8.4809400000000004</c:v>
                </c:pt>
                <c:pt idx="84">
                  <c:v>8.4746799999999993</c:v>
                </c:pt>
                <c:pt idx="85">
                  <c:v>6.9786099999999998</c:v>
                </c:pt>
                <c:pt idx="86">
                  <c:v>6.3618499999999996</c:v>
                </c:pt>
                <c:pt idx="87">
                  <c:v>6.8262400000000003</c:v>
                </c:pt>
                <c:pt idx="88">
                  <c:v>6.6835399999999998</c:v>
                </c:pt>
                <c:pt idx="89">
                  <c:v>6.6629300000000002</c:v>
                </c:pt>
                <c:pt idx="90">
                  <c:v>6.6174600000000003</c:v>
                </c:pt>
                <c:pt idx="91">
                  <c:v>6.8014900000000003</c:v>
                </c:pt>
                <c:pt idx="92">
                  <c:v>7.0292899999999996</c:v>
                </c:pt>
                <c:pt idx="93">
                  <c:v>6.4141899999999996</c:v>
                </c:pt>
                <c:pt idx="94">
                  <c:v>4.8402500000000002</c:v>
                </c:pt>
                <c:pt idx="95">
                  <c:v>4.0248799999999996</c:v>
                </c:pt>
                <c:pt idx="96">
                  <c:v>7.8289099999999996</c:v>
                </c:pt>
                <c:pt idx="97">
                  <c:v>9.8154800000000009</c:v>
                </c:pt>
                <c:pt idx="98">
                  <c:v>12.59254</c:v>
                </c:pt>
                <c:pt idx="99">
                  <c:v>12.09892</c:v>
                </c:pt>
                <c:pt idx="100">
                  <c:v>11.85642</c:v>
                </c:pt>
                <c:pt idx="101">
                  <c:v>11.126720000000001</c:v>
                </c:pt>
                <c:pt idx="102">
                  <c:v>11.98817</c:v>
                </c:pt>
                <c:pt idx="103">
                  <c:v>11.941179999999999</c:v>
                </c:pt>
                <c:pt idx="104">
                  <c:v>12.52389</c:v>
                </c:pt>
                <c:pt idx="105">
                  <c:v>12.172549999999999</c:v>
                </c:pt>
                <c:pt idx="106">
                  <c:v>11.83929</c:v>
                </c:pt>
                <c:pt idx="107">
                  <c:v>12.08897</c:v>
                </c:pt>
                <c:pt idx="108">
                  <c:v>12.55842</c:v>
                </c:pt>
                <c:pt idx="109">
                  <c:v>12.515779999999999</c:v>
                </c:pt>
                <c:pt idx="110">
                  <c:v>12.07869</c:v>
                </c:pt>
                <c:pt idx="111">
                  <c:v>11.171379999999999</c:v>
                </c:pt>
                <c:pt idx="112">
                  <c:v>11.85041</c:v>
                </c:pt>
                <c:pt idx="113">
                  <c:v>12.71041</c:v>
                </c:pt>
                <c:pt idx="114">
                  <c:v>11.482519999999999</c:v>
                </c:pt>
                <c:pt idx="115">
                  <c:v>9.4398700000000009</c:v>
                </c:pt>
                <c:pt idx="116">
                  <c:v>9.97546</c:v>
                </c:pt>
                <c:pt idx="117">
                  <c:v>10.796290000000001</c:v>
                </c:pt>
                <c:pt idx="118">
                  <c:v>10.846640000000001</c:v>
                </c:pt>
                <c:pt idx="119">
                  <c:v>10.30292</c:v>
                </c:pt>
                <c:pt idx="120">
                  <c:v>10.33677</c:v>
                </c:pt>
                <c:pt idx="121">
                  <c:v>8.9358799999999992</c:v>
                </c:pt>
                <c:pt idx="122">
                  <c:v>9.0719999999999992</c:v>
                </c:pt>
                <c:pt idx="123">
                  <c:v>8.3674400000000002</c:v>
                </c:pt>
                <c:pt idx="124">
                  <c:v>7.9223600000000003</c:v>
                </c:pt>
                <c:pt idx="125">
                  <c:v>9.5947999999999993</c:v>
                </c:pt>
                <c:pt idx="126">
                  <c:v>4.05654</c:v>
                </c:pt>
                <c:pt idx="127">
                  <c:v>5.4853100000000001</c:v>
                </c:pt>
                <c:pt idx="128">
                  <c:v>6.2966800000000003</c:v>
                </c:pt>
                <c:pt idx="129">
                  <c:v>5.8788499999999999</c:v>
                </c:pt>
                <c:pt idx="130">
                  <c:v>6.7783300000000004</c:v>
                </c:pt>
                <c:pt idx="131">
                  <c:v>7.1297899999999998</c:v>
                </c:pt>
                <c:pt idx="132">
                  <c:v>7.8185500000000001</c:v>
                </c:pt>
                <c:pt idx="133">
                  <c:v>8.4038900000000005</c:v>
                </c:pt>
                <c:pt idx="134">
                  <c:v>8.1264199999999995</c:v>
                </c:pt>
                <c:pt idx="135">
                  <c:v>9.1052499999999998</c:v>
                </c:pt>
                <c:pt idx="136">
                  <c:v>8.5465599999999995</c:v>
                </c:pt>
                <c:pt idx="137">
                  <c:v>9.4982000000000006</c:v>
                </c:pt>
                <c:pt idx="138">
                  <c:v>9.4659899999999997</c:v>
                </c:pt>
                <c:pt idx="139">
                  <c:v>9.6957900000000006</c:v>
                </c:pt>
                <c:pt idx="140">
                  <c:v>8.9605399999999999</c:v>
                </c:pt>
                <c:pt idx="141">
                  <c:v>9.2963199999999997</c:v>
                </c:pt>
                <c:pt idx="142">
                  <c:v>8.7775599999999994</c:v>
                </c:pt>
                <c:pt idx="143">
                  <c:v>8.1559799999999996</c:v>
                </c:pt>
                <c:pt idx="144">
                  <c:v>8.3231199999999994</c:v>
                </c:pt>
                <c:pt idx="145">
                  <c:v>10.170780000000001</c:v>
                </c:pt>
                <c:pt idx="146">
                  <c:v>10.05992</c:v>
                </c:pt>
                <c:pt idx="147">
                  <c:v>10.211349999999999</c:v>
                </c:pt>
                <c:pt idx="148">
                  <c:v>10.06218</c:v>
                </c:pt>
                <c:pt idx="149">
                  <c:v>9.8920499999999993</c:v>
                </c:pt>
                <c:pt idx="150">
                  <c:v>9.4623200000000001</c:v>
                </c:pt>
                <c:pt idx="151">
                  <c:v>9.7149000000000001</c:v>
                </c:pt>
                <c:pt idx="152">
                  <c:v>9.2698599999999995</c:v>
                </c:pt>
                <c:pt idx="153">
                  <c:v>8.8127099999999992</c:v>
                </c:pt>
                <c:pt idx="154">
                  <c:v>8.4500600000000006</c:v>
                </c:pt>
                <c:pt idx="155">
                  <c:v>7.92021</c:v>
                </c:pt>
                <c:pt idx="156">
                  <c:v>7.4151300000000004</c:v>
                </c:pt>
                <c:pt idx="157">
                  <c:v>7.46279</c:v>
                </c:pt>
                <c:pt idx="158">
                  <c:v>7.2359799999999996</c:v>
                </c:pt>
                <c:pt idx="159">
                  <c:v>7.3925099999999997</c:v>
                </c:pt>
                <c:pt idx="160">
                  <c:v>7.45343</c:v>
                </c:pt>
                <c:pt idx="161">
                  <c:v>7.4806299999999997</c:v>
                </c:pt>
                <c:pt idx="162">
                  <c:v>7.3499499999999998</c:v>
                </c:pt>
                <c:pt idx="163">
                  <c:v>6.9736200000000004</c:v>
                </c:pt>
                <c:pt idx="164">
                  <c:v>8.3677799999999998</c:v>
                </c:pt>
                <c:pt idx="165">
                  <c:v>8.8227799999999998</c:v>
                </c:pt>
                <c:pt idx="166">
                  <c:v>7.52006</c:v>
                </c:pt>
                <c:pt idx="167">
                  <c:v>7.70289</c:v>
                </c:pt>
                <c:pt idx="168">
                  <c:v>8.4293999999999993</c:v>
                </c:pt>
                <c:pt idx="169">
                  <c:v>8.4994599999999991</c:v>
                </c:pt>
                <c:pt idx="170">
                  <c:v>8.1404200000000007</c:v>
                </c:pt>
                <c:pt idx="171">
                  <c:v>7.8566599999999998</c:v>
                </c:pt>
                <c:pt idx="172">
                  <c:v>8.2042999999999999</c:v>
                </c:pt>
                <c:pt idx="173">
                  <c:v>8.0982500000000002</c:v>
                </c:pt>
                <c:pt idx="174">
                  <c:v>7.4146999999999998</c:v>
                </c:pt>
                <c:pt idx="175">
                  <c:v>6.8208099999999998</c:v>
                </c:pt>
                <c:pt idx="176">
                  <c:v>6.6372499999999999</c:v>
                </c:pt>
                <c:pt idx="177">
                  <c:v>6.8711000000000002</c:v>
                </c:pt>
                <c:pt idx="178">
                  <c:v>6.5670500000000001</c:v>
                </c:pt>
                <c:pt idx="179">
                  <c:v>5.3939899999999996</c:v>
                </c:pt>
                <c:pt idx="180">
                  <c:v>7.4297500000000003</c:v>
                </c:pt>
                <c:pt idx="181">
                  <c:v>8.10548</c:v>
                </c:pt>
                <c:pt idx="182">
                  <c:v>8.7119599999999995</c:v>
                </c:pt>
                <c:pt idx="183">
                  <c:v>9.5479299999999991</c:v>
                </c:pt>
                <c:pt idx="184">
                  <c:v>9.8588100000000001</c:v>
                </c:pt>
                <c:pt idx="185">
                  <c:v>9.1837800000000005</c:v>
                </c:pt>
                <c:pt idx="186">
                  <c:v>8.5246300000000002</c:v>
                </c:pt>
                <c:pt idx="187">
                  <c:v>8.1034900000000007</c:v>
                </c:pt>
                <c:pt idx="188">
                  <c:v>8.2456300000000002</c:v>
                </c:pt>
                <c:pt idx="189">
                  <c:v>5.4478200000000001</c:v>
                </c:pt>
                <c:pt idx="190">
                  <c:v>5.7109199999999998</c:v>
                </c:pt>
                <c:pt idx="191">
                  <c:v>4.7754000000000003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'[KDXRtwodaydata (1).xlsx]Sheet1'!$D$1</c:f>
              <c:strCache>
                <c:ptCount val="1"/>
                <c:pt idx="0">
                  <c:v>Kalman Filter Results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'[KDXRtwodaydata (1).xlsx]Sheet1'!$A$2:$A$193</c:f>
              <c:strCache>
                <c:ptCount val="192"/>
                <c:pt idx="0">
                  <c:v>20031206_000000</c:v>
                </c:pt>
                <c:pt idx="1">
                  <c:v>20031206_010000</c:v>
                </c:pt>
                <c:pt idx="2">
                  <c:v>20031206_020000</c:v>
                </c:pt>
                <c:pt idx="3">
                  <c:v>20031206_030000</c:v>
                </c:pt>
                <c:pt idx="4">
                  <c:v>20031206_040000</c:v>
                </c:pt>
                <c:pt idx="5">
                  <c:v>20031206_050000</c:v>
                </c:pt>
                <c:pt idx="6">
                  <c:v>20031206_060000</c:v>
                </c:pt>
                <c:pt idx="7">
                  <c:v>20031206_070000</c:v>
                </c:pt>
                <c:pt idx="8">
                  <c:v>20031206_080000</c:v>
                </c:pt>
                <c:pt idx="9">
                  <c:v>20031206_090000</c:v>
                </c:pt>
                <c:pt idx="10">
                  <c:v>20031206_100000</c:v>
                </c:pt>
                <c:pt idx="11">
                  <c:v>20031206_110000</c:v>
                </c:pt>
                <c:pt idx="12">
                  <c:v>20031206_120000</c:v>
                </c:pt>
                <c:pt idx="13">
                  <c:v>20031206_130000</c:v>
                </c:pt>
                <c:pt idx="14">
                  <c:v>20031206_140000</c:v>
                </c:pt>
                <c:pt idx="15">
                  <c:v>20031206_150000</c:v>
                </c:pt>
                <c:pt idx="16">
                  <c:v>20031206_160000</c:v>
                </c:pt>
                <c:pt idx="17">
                  <c:v>20031206_170000</c:v>
                </c:pt>
                <c:pt idx="18">
                  <c:v>20031206_180000</c:v>
                </c:pt>
                <c:pt idx="19">
                  <c:v>20031206_190000</c:v>
                </c:pt>
                <c:pt idx="20">
                  <c:v>20031206_200000</c:v>
                </c:pt>
                <c:pt idx="21">
                  <c:v>20031206_210000</c:v>
                </c:pt>
                <c:pt idx="22">
                  <c:v>20031206_220000</c:v>
                </c:pt>
                <c:pt idx="23">
                  <c:v>20031206_230000</c:v>
                </c:pt>
                <c:pt idx="24">
                  <c:v>20041106_000000</c:v>
                </c:pt>
                <c:pt idx="25">
                  <c:v>20041106_010000</c:v>
                </c:pt>
                <c:pt idx="26">
                  <c:v>20041106_020000</c:v>
                </c:pt>
                <c:pt idx="27">
                  <c:v>20041106_030000</c:v>
                </c:pt>
                <c:pt idx="28">
                  <c:v>20041106_040000</c:v>
                </c:pt>
                <c:pt idx="29">
                  <c:v>20041106_050000</c:v>
                </c:pt>
                <c:pt idx="30">
                  <c:v>20041106_060000</c:v>
                </c:pt>
                <c:pt idx="31">
                  <c:v>20041106_070000</c:v>
                </c:pt>
                <c:pt idx="32">
                  <c:v>20041106_080000</c:v>
                </c:pt>
                <c:pt idx="33">
                  <c:v>20041106_090000</c:v>
                </c:pt>
                <c:pt idx="34">
                  <c:v>20041106_100000</c:v>
                </c:pt>
                <c:pt idx="35">
                  <c:v>20041106_110000</c:v>
                </c:pt>
                <c:pt idx="36">
                  <c:v>20041106_120000</c:v>
                </c:pt>
                <c:pt idx="37">
                  <c:v>20041106_130000</c:v>
                </c:pt>
                <c:pt idx="38">
                  <c:v>20041106_140000</c:v>
                </c:pt>
                <c:pt idx="39">
                  <c:v>20041106_150000</c:v>
                </c:pt>
                <c:pt idx="40">
                  <c:v>20041106_160000</c:v>
                </c:pt>
                <c:pt idx="41">
                  <c:v>20041106_170000</c:v>
                </c:pt>
                <c:pt idx="42">
                  <c:v>20041106_180000</c:v>
                </c:pt>
                <c:pt idx="43">
                  <c:v>20041106_190000</c:v>
                </c:pt>
                <c:pt idx="44">
                  <c:v>20041106_200000</c:v>
                </c:pt>
                <c:pt idx="45">
                  <c:v>20041106_210000</c:v>
                </c:pt>
                <c:pt idx="46">
                  <c:v>20041106_220000</c:v>
                </c:pt>
                <c:pt idx="47">
                  <c:v>20041106_230000</c:v>
                </c:pt>
                <c:pt idx="48">
                  <c:v>20051016_000000</c:v>
                </c:pt>
                <c:pt idx="49">
                  <c:v>20051016_010000</c:v>
                </c:pt>
                <c:pt idx="50">
                  <c:v>20051016_020000</c:v>
                </c:pt>
                <c:pt idx="51">
                  <c:v>20051016_030000</c:v>
                </c:pt>
                <c:pt idx="52">
                  <c:v>20051016_040000</c:v>
                </c:pt>
                <c:pt idx="53">
                  <c:v>20051016_050000</c:v>
                </c:pt>
                <c:pt idx="54">
                  <c:v>20051016_060000</c:v>
                </c:pt>
                <c:pt idx="55">
                  <c:v>20051016_070000</c:v>
                </c:pt>
                <c:pt idx="56">
                  <c:v>20051016_080000</c:v>
                </c:pt>
                <c:pt idx="57">
                  <c:v>20051016_090000</c:v>
                </c:pt>
                <c:pt idx="58">
                  <c:v>20051016_100000</c:v>
                </c:pt>
                <c:pt idx="59">
                  <c:v>20051016_110000</c:v>
                </c:pt>
                <c:pt idx="60">
                  <c:v>20051016_120000</c:v>
                </c:pt>
                <c:pt idx="61">
                  <c:v>20051016_130000</c:v>
                </c:pt>
                <c:pt idx="62">
                  <c:v>20051016_140000</c:v>
                </c:pt>
                <c:pt idx="63">
                  <c:v>20051016_150000</c:v>
                </c:pt>
                <c:pt idx="64">
                  <c:v>20051016_160000</c:v>
                </c:pt>
                <c:pt idx="65">
                  <c:v>20051016_170000</c:v>
                </c:pt>
                <c:pt idx="66">
                  <c:v>20051016_180000</c:v>
                </c:pt>
                <c:pt idx="67">
                  <c:v>20051016_190000</c:v>
                </c:pt>
                <c:pt idx="68">
                  <c:v>20051016_200000</c:v>
                </c:pt>
                <c:pt idx="69">
                  <c:v>20051016_210000</c:v>
                </c:pt>
                <c:pt idx="70">
                  <c:v>20051016_220000</c:v>
                </c:pt>
                <c:pt idx="71">
                  <c:v>20051016_230000</c:v>
                </c:pt>
                <c:pt idx="72">
                  <c:v>20051017_000000</c:v>
                </c:pt>
                <c:pt idx="73">
                  <c:v>20051017_010000</c:v>
                </c:pt>
                <c:pt idx="74">
                  <c:v>20051017_020000</c:v>
                </c:pt>
                <c:pt idx="75">
                  <c:v>20051017_030000</c:v>
                </c:pt>
                <c:pt idx="76">
                  <c:v>20051017_040000</c:v>
                </c:pt>
                <c:pt idx="77">
                  <c:v>20051017_050000</c:v>
                </c:pt>
                <c:pt idx="78">
                  <c:v>20051017_060000</c:v>
                </c:pt>
                <c:pt idx="79">
                  <c:v>20051017_070000</c:v>
                </c:pt>
                <c:pt idx="80">
                  <c:v>20051017_080000</c:v>
                </c:pt>
                <c:pt idx="81">
                  <c:v>20051017_090000</c:v>
                </c:pt>
                <c:pt idx="82">
                  <c:v>20051017_100000</c:v>
                </c:pt>
                <c:pt idx="83">
                  <c:v>20051017_110000</c:v>
                </c:pt>
                <c:pt idx="84">
                  <c:v>20051017_120000</c:v>
                </c:pt>
                <c:pt idx="85">
                  <c:v>20051017_130000</c:v>
                </c:pt>
                <c:pt idx="86">
                  <c:v>20051017_140000</c:v>
                </c:pt>
                <c:pt idx="87">
                  <c:v>20051017_150000</c:v>
                </c:pt>
                <c:pt idx="88">
                  <c:v>20051017_160000</c:v>
                </c:pt>
                <c:pt idx="89">
                  <c:v>20051017_170000</c:v>
                </c:pt>
                <c:pt idx="90">
                  <c:v>20051017_180000</c:v>
                </c:pt>
                <c:pt idx="91">
                  <c:v>20051017_190000</c:v>
                </c:pt>
                <c:pt idx="92">
                  <c:v>20051017_200000</c:v>
                </c:pt>
                <c:pt idx="93">
                  <c:v>20051017_210000</c:v>
                </c:pt>
                <c:pt idx="94">
                  <c:v>20051017_220000</c:v>
                </c:pt>
                <c:pt idx="95">
                  <c:v>20051017_230000</c:v>
                </c:pt>
                <c:pt idx="96">
                  <c:v>20101227_000000</c:v>
                </c:pt>
                <c:pt idx="97">
                  <c:v>20101227_010000</c:v>
                </c:pt>
                <c:pt idx="98">
                  <c:v>20101227_020000</c:v>
                </c:pt>
                <c:pt idx="99">
                  <c:v>20101227_030000</c:v>
                </c:pt>
                <c:pt idx="100">
                  <c:v>20101227_040000</c:v>
                </c:pt>
                <c:pt idx="101">
                  <c:v>20101227_050000</c:v>
                </c:pt>
                <c:pt idx="102">
                  <c:v>20101227_060000</c:v>
                </c:pt>
                <c:pt idx="103">
                  <c:v>20101227_070000</c:v>
                </c:pt>
                <c:pt idx="104">
                  <c:v>20101227_080000</c:v>
                </c:pt>
                <c:pt idx="105">
                  <c:v>20101227_090000</c:v>
                </c:pt>
                <c:pt idx="106">
                  <c:v>20101227_100000</c:v>
                </c:pt>
                <c:pt idx="107">
                  <c:v>20101227_110000</c:v>
                </c:pt>
                <c:pt idx="108">
                  <c:v>20101227_120000</c:v>
                </c:pt>
                <c:pt idx="109">
                  <c:v>20101227_130000</c:v>
                </c:pt>
                <c:pt idx="110">
                  <c:v>20101227_140000</c:v>
                </c:pt>
                <c:pt idx="111">
                  <c:v>20101227_150000</c:v>
                </c:pt>
                <c:pt idx="112">
                  <c:v>20101227_160000</c:v>
                </c:pt>
                <c:pt idx="113">
                  <c:v>20101227_170000</c:v>
                </c:pt>
                <c:pt idx="114">
                  <c:v>20101227_180000</c:v>
                </c:pt>
                <c:pt idx="115">
                  <c:v>20101227_190000</c:v>
                </c:pt>
                <c:pt idx="116">
                  <c:v>20101227_200000</c:v>
                </c:pt>
                <c:pt idx="117">
                  <c:v>20101227_210000</c:v>
                </c:pt>
                <c:pt idx="118">
                  <c:v>20101227_220000</c:v>
                </c:pt>
                <c:pt idx="119">
                  <c:v>20101227_230000</c:v>
                </c:pt>
                <c:pt idx="120">
                  <c:v>20101228_000000</c:v>
                </c:pt>
                <c:pt idx="121">
                  <c:v>20101228_010000</c:v>
                </c:pt>
                <c:pt idx="122">
                  <c:v>20101228_020000</c:v>
                </c:pt>
                <c:pt idx="123">
                  <c:v>20101228_030000</c:v>
                </c:pt>
                <c:pt idx="124">
                  <c:v>20101228_040000</c:v>
                </c:pt>
                <c:pt idx="125">
                  <c:v>20101228_050000</c:v>
                </c:pt>
                <c:pt idx="126">
                  <c:v>20121107_060000</c:v>
                </c:pt>
                <c:pt idx="127">
                  <c:v>20121107_070000</c:v>
                </c:pt>
                <c:pt idx="128">
                  <c:v>20121107_080000</c:v>
                </c:pt>
                <c:pt idx="129">
                  <c:v>20121107_090000</c:v>
                </c:pt>
                <c:pt idx="130">
                  <c:v>20121107_100000</c:v>
                </c:pt>
                <c:pt idx="131">
                  <c:v>20121107_110000</c:v>
                </c:pt>
                <c:pt idx="132">
                  <c:v>20121107_120000</c:v>
                </c:pt>
                <c:pt idx="133">
                  <c:v>20121107_130000</c:v>
                </c:pt>
                <c:pt idx="134">
                  <c:v>20121107_140000</c:v>
                </c:pt>
                <c:pt idx="135">
                  <c:v>20121107_150000</c:v>
                </c:pt>
                <c:pt idx="136">
                  <c:v>20121107_160000</c:v>
                </c:pt>
                <c:pt idx="137">
                  <c:v>20121107_170000</c:v>
                </c:pt>
                <c:pt idx="138">
                  <c:v>20121107_180000</c:v>
                </c:pt>
                <c:pt idx="139">
                  <c:v>20121107_190000</c:v>
                </c:pt>
                <c:pt idx="140">
                  <c:v>20121107_200000</c:v>
                </c:pt>
                <c:pt idx="141">
                  <c:v>20121107_210000</c:v>
                </c:pt>
                <c:pt idx="142">
                  <c:v>20121107_220000</c:v>
                </c:pt>
                <c:pt idx="143">
                  <c:v>20121107_230000</c:v>
                </c:pt>
                <c:pt idx="144">
                  <c:v>20121108_000000</c:v>
                </c:pt>
                <c:pt idx="145">
                  <c:v>20121108_010000</c:v>
                </c:pt>
                <c:pt idx="146">
                  <c:v>20121108_020000</c:v>
                </c:pt>
                <c:pt idx="147">
                  <c:v>20121108_030000</c:v>
                </c:pt>
                <c:pt idx="148">
                  <c:v>20121108_040000</c:v>
                </c:pt>
                <c:pt idx="149">
                  <c:v>20121108_050000</c:v>
                </c:pt>
                <c:pt idx="150">
                  <c:v>20121108_060000</c:v>
                </c:pt>
                <c:pt idx="151">
                  <c:v>20121108_070000</c:v>
                </c:pt>
                <c:pt idx="152">
                  <c:v>20121108_080000</c:v>
                </c:pt>
                <c:pt idx="153">
                  <c:v>20121108_090000</c:v>
                </c:pt>
                <c:pt idx="154">
                  <c:v>20121108_100000</c:v>
                </c:pt>
                <c:pt idx="155">
                  <c:v>20121108_110000</c:v>
                </c:pt>
                <c:pt idx="156">
                  <c:v>20121108_120000</c:v>
                </c:pt>
                <c:pt idx="157">
                  <c:v>20121108_130000</c:v>
                </c:pt>
                <c:pt idx="158">
                  <c:v>20121108_140000</c:v>
                </c:pt>
                <c:pt idx="159">
                  <c:v>20121108_150000</c:v>
                </c:pt>
                <c:pt idx="160">
                  <c:v>20121108_160000</c:v>
                </c:pt>
                <c:pt idx="161">
                  <c:v>20121108_170000</c:v>
                </c:pt>
                <c:pt idx="162">
                  <c:v>20121108_180000</c:v>
                </c:pt>
                <c:pt idx="163">
                  <c:v>20121108_190000</c:v>
                </c:pt>
                <c:pt idx="164">
                  <c:v>20121108_200000</c:v>
                </c:pt>
                <c:pt idx="165">
                  <c:v>20121108_210000</c:v>
                </c:pt>
                <c:pt idx="166">
                  <c:v>20121108_220000</c:v>
                </c:pt>
                <c:pt idx="167">
                  <c:v>20121108_230000</c:v>
                </c:pt>
                <c:pt idx="168">
                  <c:v>20130209_000000</c:v>
                </c:pt>
                <c:pt idx="169">
                  <c:v>20130209_010000</c:v>
                </c:pt>
                <c:pt idx="170">
                  <c:v>20130209_020000</c:v>
                </c:pt>
                <c:pt idx="171">
                  <c:v>20130209_030000</c:v>
                </c:pt>
                <c:pt idx="172">
                  <c:v>20130209_040000</c:v>
                </c:pt>
                <c:pt idx="173">
                  <c:v>20130209_050000</c:v>
                </c:pt>
                <c:pt idx="174">
                  <c:v>20130209_060000</c:v>
                </c:pt>
                <c:pt idx="175">
                  <c:v>20130209_070000</c:v>
                </c:pt>
                <c:pt idx="176">
                  <c:v>20130209_080000</c:v>
                </c:pt>
                <c:pt idx="177">
                  <c:v>20130209_090000</c:v>
                </c:pt>
                <c:pt idx="178">
                  <c:v>20130209_100000</c:v>
                </c:pt>
                <c:pt idx="179">
                  <c:v>20130209_110000</c:v>
                </c:pt>
                <c:pt idx="180">
                  <c:v>20130209_120000</c:v>
                </c:pt>
                <c:pt idx="181">
                  <c:v>20130209_130000</c:v>
                </c:pt>
                <c:pt idx="182">
                  <c:v>20130209_140000</c:v>
                </c:pt>
                <c:pt idx="183">
                  <c:v>20130209_150000</c:v>
                </c:pt>
                <c:pt idx="184">
                  <c:v>20130209_160000</c:v>
                </c:pt>
                <c:pt idx="185">
                  <c:v>20130209_170000</c:v>
                </c:pt>
                <c:pt idx="186">
                  <c:v>20130209_180000</c:v>
                </c:pt>
                <c:pt idx="187">
                  <c:v>20130209_190000</c:v>
                </c:pt>
                <c:pt idx="188">
                  <c:v>20130209_200000</c:v>
                </c:pt>
                <c:pt idx="189">
                  <c:v>20130209_210000</c:v>
                </c:pt>
                <c:pt idx="190">
                  <c:v>20130209_220000</c:v>
                </c:pt>
                <c:pt idx="191">
                  <c:v>20130209_230000</c:v>
                </c:pt>
              </c:strCache>
            </c:strRef>
          </c:cat>
          <c:val>
            <c:numRef>
              <c:f>'[KDXRtwodaydata (1).xlsx]Sheet1'!$D$2:$D$193</c:f>
              <c:numCache>
                <c:formatCode>General</c:formatCode>
                <c:ptCount val="192"/>
                <c:pt idx="48">
                  <c:v>5.8911700000000007</c:v>
                </c:pt>
                <c:pt idx="49">
                  <c:v>6.3046133135198517</c:v>
                </c:pt>
                <c:pt idx="50">
                  <c:v>5.335105688508043</c:v>
                </c:pt>
                <c:pt idx="51">
                  <c:v>6.0215888897524632</c:v>
                </c:pt>
                <c:pt idx="52">
                  <c:v>4.2897990948523272</c:v>
                </c:pt>
                <c:pt idx="53">
                  <c:v>5.8950344041840577</c:v>
                </c:pt>
                <c:pt idx="54">
                  <c:v>8.4295899118515987</c:v>
                </c:pt>
                <c:pt idx="55">
                  <c:v>7.393418925481595</c:v>
                </c:pt>
                <c:pt idx="56">
                  <c:v>6.3561895145822032</c:v>
                </c:pt>
                <c:pt idx="57">
                  <c:v>7.5726318740300478</c:v>
                </c:pt>
                <c:pt idx="58">
                  <c:v>6.0825394645614681</c:v>
                </c:pt>
                <c:pt idx="59">
                  <c:v>5.2810836219440658</c:v>
                </c:pt>
                <c:pt idx="60">
                  <c:v>5.6367606853969878</c:v>
                </c:pt>
                <c:pt idx="61">
                  <c:v>5.4916191964023424</c:v>
                </c:pt>
                <c:pt idx="62">
                  <c:v>7.0748535240933492</c:v>
                </c:pt>
                <c:pt idx="63">
                  <c:v>7.7045989175359946</c:v>
                </c:pt>
                <c:pt idx="64">
                  <c:v>7.4364266807792365</c:v>
                </c:pt>
                <c:pt idx="65">
                  <c:v>8.420956388951053</c:v>
                </c:pt>
                <c:pt idx="66">
                  <c:v>7.3621604259270157</c:v>
                </c:pt>
                <c:pt idx="67">
                  <c:v>6.4885987151066375</c:v>
                </c:pt>
                <c:pt idx="68">
                  <c:v>7.7390439501231345</c:v>
                </c:pt>
                <c:pt idx="69">
                  <c:v>9.1050908878809267</c:v>
                </c:pt>
                <c:pt idx="70">
                  <c:v>8.6816613077560589</c:v>
                </c:pt>
                <c:pt idx="71">
                  <c:v>6.0360328488797883</c:v>
                </c:pt>
                <c:pt idx="72">
                  <c:v>4.1702099728752184</c:v>
                </c:pt>
                <c:pt idx="73">
                  <c:v>3.5645016982889555</c:v>
                </c:pt>
                <c:pt idx="74">
                  <c:v>5.7148370993379363</c:v>
                </c:pt>
                <c:pt idx="75">
                  <c:v>2.3673122194966121</c:v>
                </c:pt>
                <c:pt idx="76">
                  <c:v>3.81776941484148</c:v>
                </c:pt>
                <c:pt idx="77">
                  <c:v>7.2640959376617662</c:v>
                </c:pt>
                <c:pt idx="78">
                  <c:v>7.862536754136352</c:v>
                </c:pt>
                <c:pt idx="79">
                  <c:v>6.5698983082051576</c:v>
                </c:pt>
                <c:pt idx="80">
                  <c:v>8.1529571897861537</c:v>
                </c:pt>
                <c:pt idx="81">
                  <c:v>10.075126845644562</c:v>
                </c:pt>
                <c:pt idx="82">
                  <c:v>10.535230656514724</c:v>
                </c:pt>
                <c:pt idx="83">
                  <c:v>7.9155464216825306</c:v>
                </c:pt>
                <c:pt idx="84">
                  <c:v>8.0812319853003025</c:v>
                </c:pt>
                <c:pt idx="85">
                  <c:v>7.4119946055040256</c:v>
                </c:pt>
                <c:pt idx="86">
                  <c:v>5.5025180637132021</c:v>
                </c:pt>
                <c:pt idx="87">
                  <c:v>5.6653689391804605</c:v>
                </c:pt>
                <c:pt idx="88">
                  <c:v>4.3904326007888921</c:v>
                </c:pt>
                <c:pt idx="89">
                  <c:v>3.9699508490701865</c:v>
                </c:pt>
                <c:pt idx="90">
                  <c:v>5.9212608814793981</c:v>
                </c:pt>
                <c:pt idx="91">
                  <c:v>5.2874592826607554</c:v>
                </c:pt>
                <c:pt idx="92">
                  <c:v>5.6552683891865883</c:v>
                </c:pt>
                <c:pt idx="93">
                  <c:v>5.4766500745932625</c:v>
                </c:pt>
                <c:pt idx="94">
                  <c:v>3.3795527010713697</c:v>
                </c:pt>
                <c:pt idx="95">
                  <c:v>2.4801373475029171</c:v>
                </c:pt>
                <c:pt idx="96">
                  <c:v>3.4212901646157459</c:v>
                </c:pt>
                <c:pt idx="97">
                  <c:v>6.6414799069670529</c:v>
                </c:pt>
                <c:pt idx="98">
                  <c:v>9.0467100123525697</c:v>
                </c:pt>
                <c:pt idx="99">
                  <c:v>9.7675599380958236</c:v>
                </c:pt>
                <c:pt idx="100">
                  <c:v>9.0207400279764389</c:v>
                </c:pt>
                <c:pt idx="101">
                  <c:v>9.9370799145010871</c:v>
                </c:pt>
                <c:pt idx="102">
                  <c:v>8.3013001324487341</c:v>
                </c:pt>
                <c:pt idx="103">
                  <c:v>9.1221999551187167</c:v>
                </c:pt>
                <c:pt idx="104">
                  <c:v>7.3507101009133162</c:v>
                </c:pt>
                <c:pt idx="105">
                  <c:v>7.6764199646156497</c:v>
                </c:pt>
                <c:pt idx="106">
                  <c:v>7.8079499883645473</c:v>
                </c:pt>
                <c:pt idx="107">
                  <c:v>9.3826099501948335</c:v>
                </c:pt>
                <c:pt idx="108">
                  <c:v>9.5863500084508004</c:v>
                </c:pt>
                <c:pt idx="109">
                  <c:v>11.1903799212704</c:v>
                </c:pt>
                <c:pt idx="110">
                  <c:v>9.6275900422609144</c:v>
                </c:pt>
                <c:pt idx="111">
                  <c:v>6.5148700745196786</c:v>
                </c:pt>
                <c:pt idx="112">
                  <c:v>9.5301499164593171</c:v>
                </c:pt>
                <c:pt idx="113">
                  <c:v>9.7426700143154275</c:v>
                </c:pt>
                <c:pt idx="114">
                  <c:v>11.19941991818051</c:v>
                </c:pt>
                <c:pt idx="115">
                  <c:v>4.9181101091470589</c:v>
                </c:pt>
                <c:pt idx="116">
                  <c:v>7.7546599427765059</c:v>
                </c:pt>
                <c:pt idx="117">
                  <c:v>10.056069961411577</c:v>
                </c:pt>
                <c:pt idx="118">
                  <c:v>6.9434200828163961</c:v>
                </c:pt>
                <c:pt idx="119">
                  <c:v>9.0181899299365682</c:v>
                </c:pt>
                <c:pt idx="120">
                  <c:v>11.384779926756952</c:v>
                </c:pt>
                <c:pt idx="121">
                  <c:v>7.9276300724506079</c:v>
                </c:pt>
                <c:pt idx="122">
                  <c:v>6.3500100701618791</c:v>
                </c:pt>
                <c:pt idx="123">
                  <c:v>7.9319599104339753</c:v>
                </c:pt>
                <c:pt idx="124">
                  <c:v>4.7199300888827995</c:v>
                </c:pt>
                <c:pt idx="125">
                  <c:v>7.4300799646354179</c:v>
                </c:pt>
                <c:pt idx="126">
                  <c:v>0.50240004064812993</c:v>
                </c:pt>
                <c:pt idx="127">
                  <c:v>0.80311002927039432</c:v>
                </c:pt>
                <c:pt idx="128">
                  <c:v>2.3520199838145728</c:v>
                </c:pt>
                <c:pt idx="129">
                  <c:v>0.15474002732656267</c:v>
                </c:pt>
                <c:pt idx="130">
                  <c:v>2.0901799921579487</c:v>
                </c:pt>
                <c:pt idx="131">
                  <c:v>1.7504600057167918</c:v>
                </c:pt>
                <c:pt idx="132">
                  <c:v>2.4438699999996425</c:v>
                </c:pt>
                <c:pt idx="133">
                  <c:v>5.4564099993184048</c:v>
                </c:pt>
                <c:pt idx="134">
                  <c:v>5.7956999998696306</c:v>
                </c:pt>
                <c:pt idx="135">
                  <c:v>8.0279199998162607</c:v>
                </c:pt>
                <c:pt idx="136">
                  <c:v>5.4140800002713405</c:v>
                </c:pt>
                <c:pt idx="137">
                  <c:v>6.4408199999941953</c:v>
                </c:pt>
                <c:pt idx="138">
                  <c:v>9.5552399997337147</c:v>
                </c:pt>
                <c:pt idx="139">
                  <c:v>7.9864500000203211</c:v>
                </c:pt>
                <c:pt idx="140">
                  <c:v>5.9623800000035629</c:v>
                </c:pt>
                <c:pt idx="141">
                  <c:v>7.9624799999952165</c:v>
                </c:pt>
                <c:pt idx="142">
                  <c:v>9.625889999992328</c:v>
                </c:pt>
                <c:pt idx="143">
                  <c:v>8.7191300000000194</c:v>
                </c:pt>
                <c:pt idx="144">
                  <c:v>8.6942099999999982</c:v>
                </c:pt>
                <c:pt idx="145">
                  <c:v>8.0655999999999999</c:v>
                </c:pt>
                <c:pt idx="146">
                  <c:v>6.2673800000000011</c:v>
                </c:pt>
                <c:pt idx="147">
                  <c:v>5.3574300000000008</c:v>
                </c:pt>
                <c:pt idx="148">
                  <c:v>6.399049999999999</c:v>
                </c:pt>
                <c:pt idx="149">
                  <c:v>6.4203899999999994</c:v>
                </c:pt>
                <c:pt idx="150">
                  <c:v>6.3025099999999998</c:v>
                </c:pt>
                <c:pt idx="151">
                  <c:v>5.9670100000000001</c:v>
                </c:pt>
                <c:pt idx="152">
                  <c:v>5.5715000000000003</c:v>
                </c:pt>
                <c:pt idx="153">
                  <c:v>4.2952200000000005</c:v>
                </c:pt>
                <c:pt idx="154">
                  <c:v>5.4073600000000006</c:v>
                </c:pt>
                <c:pt idx="155">
                  <c:v>1.5801500000000015</c:v>
                </c:pt>
                <c:pt idx="156">
                  <c:v>4.6306500000000002</c:v>
                </c:pt>
                <c:pt idx="157">
                  <c:v>3.7725400000000016</c:v>
                </c:pt>
                <c:pt idx="158">
                  <c:v>6.4942899999999995</c:v>
                </c:pt>
                <c:pt idx="159">
                  <c:v>6.9751300000000001</c:v>
                </c:pt>
                <c:pt idx="160">
                  <c:v>7.3860199999999994</c:v>
                </c:pt>
                <c:pt idx="161">
                  <c:v>7.1062200000000004</c:v>
                </c:pt>
                <c:pt idx="162">
                  <c:v>3.5700300000000009</c:v>
                </c:pt>
                <c:pt idx="163">
                  <c:v>8.82775</c:v>
                </c:pt>
                <c:pt idx="164">
                  <c:v>5.0631199999999996</c:v>
                </c:pt>
                <c:pt idx="165">
                  <c:v>5.6958899999999995</c:v>
                </c:pt>
                <c:pt idx="166">
                  <c:v>2.3169199999999996</c:v>
                </c:pt>
                <c:pt idx="167">
                  <c:v>5.5986699999999994</c:v>
                </c:pt>
                <c:pt idx="168">
                  <c:v>3.1532299999999989</c:v>
                </c:pt>
                <c:pt idx="169">
                  <c:v>4.62418</c:v>
                </c:pt>
                <c:pt idx="170">
                  <c:v>3.6781200000000016</c:v>
                </c:pt>
                <c:pt idx="171">
                  <c:v>4.1033200000000001</c:v>
                </c:pt>
                <c:pt idx="172">
                  <c:v>5.3907399999999992</c:v>
                </c:pt>
                <c:pt idx="173">
                  <c:v>5.1742500000000007</c:v>
                </c:pt>
                <c:pt idx="174">
                  <c:v>5.4581599999999995</c:v>
                </c:pt>
                <c:pt idx="175">
                  <c:v>3.3946299999999998</c:v>
                </c:pt>
                <c:pt idx="176">
                  <c:v>4.3865599999999993</c:v>
                </c:pt>
                <c:pt idx="177">
                  <c:v>4.1163500000000006</c:v>
                </c:pt>
                <c:pt idx="178">
                  <c:v>2.4135999999999997</c:v>
                </c:pt>
                <c:pt idx="179">
                  <c:v>1.8488899999999999</c:v>
                </c:pt>
                <c:pt idx="180">
                  <c:v>2.2360800000000003</c:v>
                </c:pt>
                <c:pt idx="181">
                  <c:v>3.3251199999999992</c:v>
                </c:pt>
                <c:pt idx="182">
                  <c:v>5.1953099999999992</c:v>
                </c:pt>
                <c:pt idx="183">
                  <c:v>6.6143899999999993</c:v>
                </c:pt>
                <c:pt idx="184">
                  <c:v>5.3433800000000016</c:v>
                </c:pt>
                <c:pt idx="185">
                  <c:v>7.3549999999999995</c:v>
                </c:pt>
                <c:pt idx="186">
                  <c:v>3.6466699999999994</c:v>
                </c:pt>
                <c:pt idx="187">
                  <c:v>4.1322100000000006</c:v>
                </c:pt>
                <c:pt idx="188">
                  <c:v>5.4834800000000001</c:v>
                </c:pt>
                <c:pt idx="189">
                  <c:v>2.8597000000000001</c:v>
                </c:pt>
                <c:pt idx="190">
                  <c:v>2.6333600000000001</c:v>
                </c:pt>
                <c:pt idx="191">
                  <c:v>2.8194200000000009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52644744"/>
        <c:axId val="352646704"/>
      </c:lineChart>
      <c:catAx>
        <c:axId val="3526447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2646704"/>
        <c:crosses val="autoZero"/>
        <c:auto val="1"/>
        <c:lblAlgn val="ctr"/>
        <c:lblOffset val="100"/>
        <c:noMultiLvlLbl val="0"/>
      </c:catAx>
      <c:valAx>
        <c:axId val="3526467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Wind</a:t>
                </a:r>
                <a:r>
                  <a:rPr lang="en-US" baseline="0"/>
                  <a:t> Speed (m/s)</a:t>
                </a:r>
                <a:endParaRPr lang="en-US"/>
              </a:p>
            </c:rich>
          </c:tx>
          <c:layout>
            <c:manualLayout>
              <c:xMode val="edge"/>
              <c:yMode val="edge"/>
              <c:x val="2.1411192214111922E-2"/>
              <c:y val="0.3248625488808031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26447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58FA5-3EB2-4B66-8C55-672925A62A7A}" type="datetimeFigureOut">
              <a:rPr lang="en-US" smtClean="0"/>
              <a:t>4/22/2017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FF8CA-DF3B-48A7-B0FC-70EF6712B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854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58FA5-3EB2-4B66-8C55-672925A62A7A}" type="datetimeFigureOut">
              <a:rPr lang="en-US" smtClean="0"/>
              <a:t>4/22/2017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FF8CA-DF3B-48A7-B0FC-70EF6712B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029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58FA5-3EB2-4B66-8C55-672925A62A7A}" type="datetimeFigureOut">
              <a:rPr lang="en-US" smtClean="0"/>
              <a:t>4/22/2017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FF8CA-DF3B-48A7-B0FC-70EF6712B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658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58FA5-3EB2-4B66-8C55-672925A62A7A}" type="datetimeFigureOut">
              <a:rPr lang="en-US" smtClean="0"/>
              <a:t>4/22/2017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FF8CA-DF3B-48A7-B0FC-70EF6712B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364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58FA5-3EB2-4B66-8C55-672925A62A7A}" type="datetimeFigureOut">
              <a:rPr lang="en-US" smtClean="0"/>
              <a:t>4/22/2017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FF8CA-DF3B-48A7-B0FC-70EF6712B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741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58FA5-3EB2-4B66-8C55-672925A62A7A}" type="datetimeFigureOut">
              <a:rPr lang="en-US" smtClean="0"/>
              <a:t>4/22/2017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FF8CA-DF3B-48A7-B0FC-70EF6712B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709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58FA5-3EB2-4B66-8C55-672925A62A7A}" type="datetimeFigureOut">
              <a:rPr lang="en-US" smtClean="0"/>
              <a:t>4/22/2017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FF8CA-DF3B-48A7-B0FC-70EF6712B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837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58FA5-3EB2-4B66-8C55-672925A62A7A}" type="datetimeFigureOut">
              <a:rPr lang="en-US" smtClean="0"/>
              <a:t>4/22/2017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FF8CA-DF3B-48A7-B0FC-70EF6712B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646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58FA5-3EB2-4B66-8C55-672925A62A7A}" type="datetimeFigureOut">
              <a:rPr lang="en-US" smtClean="0"/>
              <a:t>4/22/2017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FF8CA-DF3B-48A7-B0FC-70EF6712B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946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58FA5-3EB2-4B66-8C55-672925A62A7A}" type="datetimeFigureOut">
              <a:rPr lang="en-US" smtClean="0"/>
              <a:t>4/22/2017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FF8CA-DF3B-48A7-B0FC-70EF6712B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93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58FA5-3EB2-4B66-8C55-672925A62A7A}" type="datetimeFigureOut">
              <a:rPr lang="en-US" smtClean="0"/>
              <a:t>4/22/2017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FF8CA-DF3B-48A7-B0FC-70EF6712B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271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458FA5-3EB2-4B66-8C55-672925A62A7A}" type="datetimeFigureOut">
              <a:rPr lang="en-US" smtClean="0"/>
              <a:t>4/22/2017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8FF8CA-DF3B-48A7-B0FC-70EF6712B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406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hyperlink" Target="file:///C:\Users\alex\Desktop\_anchor_3','_com_3" TargetMode="External"/><Relationship Id="rId3" Type="http://schemas.openxmlformats.org/officeDocument/2006/relationships/hyperlink" Target="#_msocom_1"/><Relationship Id="rId7" Type="http://schemas.openxmlformats.org/officeDocument/2006/relationships/hyperlink" Target="#_msocom_3"/><Relationship Id="rId2" Type="http://schemas.openxmlformats.org/officeDocument/2006/relationships/hyperlink" Target="http://dx.doi.org/10.1175/2007WAF2006107.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file:///C:\Users\alex\Desktop\_anchor_2','_com_2" TargetMode="External"/><Relationship Id="rId5" Type="http://schemas.openxmlformats.org/officeDocument/2006/relationships/hyperlink" Target="#_msocom_2"/><Relationship Id="rId4" Type="http://schemas.openxmlformats.org/officeDocument/2006/relationships/hyperlink" Target="file:///C:\Users\alex\Desktop\_anchor_1','_com_1" TargetMode="External"/><Relationship Id="rId9" Type="http://schemas.openxmlformats.org/officeDocument/2006/relationships/hyperlink" Target="http://dx.doi.org/10.1007/s00703-013-0281-5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312066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Combined Universal Kriging and Kalman Filter Techniques to Improve Wind Speed Prediction for Northeastern U.S.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202238"/>
            <a:ext cx="9144000" cy="1655762"/>
          </a:xfrm>
        </p:spPr>
        <p:txBody>
          <a:bodyPr/>
          <a:lstStyle/>
          <a:p>
            <a:r>
              <a:rPr lang="en-US" dirty="0" smtClean="0"/>
              <a:t>Alex Samalot </a:t>
            </a:r>
          </a:p>
          <a:p>
            <a:r>
              <a:rPr lang="en-US" dirty="0" smtClean="0"/>
              <a:t>UConn Environmental Engineering M.S. Candidate</a:t>
            </a:r>
          </a:p>
          <a:p>
            <a:r>
              <a:rPr lang="en-US" dirty="0" smtClean="0"/>
              <a:t>4/24/16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917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Methodology</a:t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27906"/>
                <a:ext cx="11117239" cy="527736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 Kriging is a popular choice of interpolation method for wind speed </a:t>
                </a:r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</a:rPr>
                  <a:t>(Luo et al. 2008; Sliz-Szkliniarz and Vogt 2011; Joyner et al., 2015;  Cellura et al., 2008; Zlatev et al. 2009; Zlatev et al. 2010; Qian et al., 2014). </a:t>
                </a:r>
              </a:p>
              <a:p>
                <a:r>
                  <a:rPr lang="en-US" dirty="0" smtClean="0"/>
                  <a:t>The </a:t>
                </a:r>
                <a:r>
                  <a:rPr lang="en-US" dirty="0"/>
                  <a:t>spatial correlation can be represented by the semivariance function</a:t>
                </a:r>
                <a:r>
                  <a:rPr lang="en-US" dirty="0" smtClean="0"/>
                  <a:t>: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0" i="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 smtClean="0"/>
                  <a:t> The semivariance: ɣ(ℎ</a:t>
                </a:r>
                <a:r>
                  <a:rPr lang="en-US" dirty="0"/>
                  <a:t>) </a:t>
                </a:r>
                <a:endParaRPr lang="en-US" dirty="0" smtClean="0"/>
              </a:p>
              <a:p>
                <a:r>
                  <a:rPr lang="en-US" dirty="0" smtClean="0"/>
                  <a:t>distance h</a:t>
                </a:r>
              </a:p>
              <a:p>
                <a:r>
                  <a:rPr lang="en-US" dirty="0" smtClean="0"/>
                  <a:t>Pair combinations </a:t>
                </a:r>
                <a:r>
                  <a:rPr lang="en-US" dirty="0"/>
                  <a:t>N(h) </a:t>
                </a:r>
                <a:endParaRPr lang="en-US" dirty="0" smtClean="0"/>
              </a:p>
              <a:p>
                <a:r>
                  <a:rPr lang="en-US" dirty="0" smtClean="0"/>
                  <a:t>Observed wind </a:t>
                </a:r>
                <a:r>
                  <a:rPr lang="en-US" dirty="0"/>
                  <a:t>speed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𝑍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dirty="0" smtClean="0"/>
                  <a:t>Observations at </a:t>
                </a:r>
                <a:r>
                  <a:rPr lang="en-US" dirty="0"/>
                  <a:t>distance h,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𝑍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27906"/>
                <a:ext cx="11117239" cy="5277360"/>
              </a:xfrm>
              <a:blipFill rotWithShape="0">
                <a:blip r:embed="rId2"/>
                <a:stretch>
                  <a:fillRect l="-987" t="-19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2806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Methodology: Universal Kriging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US" dirty="0"/>
                              <m:t>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)+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2"/>
                <a:r>
                  <a:rPr lang="en-US" dirty="0" smtClean="0"/>
                  <a:t>Ordinary </a:t>
                </a:r>
                <a:r>
                  <a:rPr lang="en-US" dirty="0"/>
                  <a:t>Kriging (and coKriging) require 𝜇(𝑥) to be </a:t>
                </a:r>
                <a:r>
                  <a:rPr lang="en-US" dirty="0" smtClean="0"/>
                  <a:t>constant</a:t>
                </a:r>
                <a:endParaRPr lang="en-US" dirty="0"/>
              </a:p>
              <a:p>
                <a:pPr lvl="2"/>
                <a:r>
                  <a:rPr lang="en-US" dirty="0"/>
                  <a:t>Universal </a:t>
                </a:r>
                <a:r>
                  <a:rPr lang="en-US" dirty="0" smtClean="0"/>
                  <a:t>Kriging </a:t>
                </a:r>
                <a:r>
                  <a:rPr lang="en-US" dirty="0"/>
                  <a:t>allows for trends in 𝜇(</a:t>
                </a:r>
                <a:r>
                  <a:rPr lang="en-US" dirty="0" smtClean="0"/>
                  <a:t>𝑥) representing the global regression behavior</a:t>
                </a:r>
              </a:p>
              <a:p>
                <a:r>
                  <a:rPr lang="en-US" dirty="0" smtClean="0"/>
                  <a:t>The </a:t>
                </a:r>
                <a:r>
                  <a:rPr lang="en-US" dirty="0"/>
                  <a:t>Universal Kriging model used in this study is DACE MATLAB Kriging Toolbox </a:t>
                </a:r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</a:rPr>
                  <a:t>(</a:t>
                </a:r>
                <a:r>
                  <a:rPr lang="en-US" dirty="0" err="1">
                    <a:solidFill>
                      <a:schemeClr val="bg1">
                        <a:lumMod val="75000"/>
                      </a:schemeClr>
                    </a:solidFill>
                  </a:rPr>
                  <a:t>Ryu</a:t>
                </a:r>
                <a:r>
                  <a:rPr lang="en-US" dirty="0">
                    <a:solidFill>
                      <a:schemeClr val="bg1">
                        <a:lumMod val="75000"/>
                      </a:schemeClr>
                    </a:solidFill>
                  </a:rPr>
                  <a:t> et al., </a:t>
                </a:r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</a:rPr>
                  <a:t>2002; Coakley </a:t>
                </a:r>
                <a:r>
                  <a:rPr lang="en-US" dirty="0">
                    <a:solidFill>
                      <a:schemeClr val="bg1">
                        <a:lumMod val="75000"/>
                      </a:schemeClr>
                    </a:solidFill>
                  </a:rPr>
                  <a:t>et al., 2008</a:t>
                </a:r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</a:rPr>
                  <a:t>) </a:t>
                </a:r>
                <a:endParaRPr lang="en-US" dirty="0">
                  <a:solidFill>
                    <a:schemeClr val="bg1">
                      <a:lumMod val="75000"/>
                    </a:schemeClr>
                  </a:solidFill>
                </a:endParaRPr>
              </a:p>
              <a:p>
                <a:pPr lvl="1"/>
                <a:r>
                  <a:rPr lang="en-US" dirty="0"/>
                  <a:t>Exponential variogram (Qian et al., 2014)</a:t>
                </a:r>
              </a:p>
              <a:p>
                <a:pPr lvl="1"/>
                <a:r>
                  <a:rPr lang="en-US" dirty="0"/>
                  <a:t>Second order anisotropic regression is used to calculate the underlying trend </a:t>
                </a:r>
                <a:r>
                  <a:rPr lang="en-US" dirty="0" smtClean="0"/>
                  <a:t>behavior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2861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Methodology: Kalman Filter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Effective </a:t>
                </a:r>
                <a:r>
                  <a:rPr lang="en-US" dirty="0"/>
                  <a:t>tools for bias reduction of NWP wind speed predictions </a:t>
                </a:r>
                <a:r>
                  <a:rPr lang="en-US" dirty="0">
                    <a:solidFill>
                      <a:schemeClr val="bg1">
                        <a:lumMod val="75000"/>
                      </a:schemeClr>
                    </a:solidFill>
                  </a:rPr>
                  <a:t>(Louka et al., 2008; Delle Monache et al., 2011; Galanis et al., 2006</a:t>
                </a:r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</a:rPr>
                  <a:t>)</a:t>
                </a:r>
                <a:endParaRPr lang="en-US" dirty="0">
                  <a:solidFill>
                    <a:schemeClr val="bg1">
                      <a:lumMod val="75000"/>
                    </a:schemeClr>
                  </a:solidFill>
                </a:endParaRPr>
              </a:p>
              <a:p>
                <a:r>
                  <a:rPr lang="en-US" dirty="0" smtClean="0"/>
                  <a:t>The following is a unified notation suggested by</a:t>
                </a:r>
                <a:r>
                  <a:rPr lang="da-DK" dirty="0" smtClean="0"/>
                  <a:t> </a:t>
                </a:r>
                <a:r>
                  <a:rPr lang="da-DK" dirty="0"/>
                  <a:t>(Ide et al., 1997) </a:t>
                </a:r>
                <a:r>
                  <a:rPr lang="da-DK" dirty="0">
                    <a:solidFill>
                      <a:schemeClr val="bg1">
                        <a:lumMod val="75000"/>
                      </a:schemeClr>
                    </a:solidFill>
                  </a:rPr>
                  <a:t>and used in (Galanis et al., 2009; Galanis et al., 2006; Emmanouil et al., 2012). </a:t>
                </a:r>
                <a:endParaRPr lang="en-US" dirty="0" smtClean="0">
                  <a:solidFill>
                    <a:schemeClr val="bg1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𝜂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𝑂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 r="-2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6347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Methodology: Kalman Filter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Forecast step (f)</a:t>
                </a:r>
              </a:p>
              <a:p>
                <a:r>
                  <a:rPr lang="en-US" dirty="0" smtClean="0"/>
                  <a:t>Analysis step (a) </a:t>
                </a:r>
              </a:p>
              <a:p>
                <a:pPr lvl="1"/>
                <a:r>
                  <a:rPr lang="en-US" dirty="0" smtClean="0"/>
                  <a:t>Observation </a:t>
                </a:r>
                <a:r>
                  <a:rPr lang="en-US" dirty="0"/>
                  <a:t>available at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blended with the previous information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sup>
                    </m:sSup>
                  </m:oMath>
                </a14:m>
                <a:r>
                  <a:rPr lang="en-US" dirty="0"/>
                  <a:t> update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sup>
                    </m:sSup>
                  </m:oMath>
                </a14:m>
                <a:r>
                  <a:rPr lang="en-US" dirty="0"/>
                  <a:t> update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p>
                        </m:s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𝑂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p>
                        </m:s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Expected residual=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9959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TextBox 842"/>
          <p:cNvSpPr txBox="1"/>
          <p:nvPr/>
        </p:nvSpPr>
        <p:spPr>
          <a:xfrm>
            <a:off x="3165678" y="2115494"/>
            <a:ext cx="1084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T1=1-24</a:t>
            </a:r>
            <a:endParaRPr lang="en-US" dirty="0"/>
          </a:p>
        </p:txBody>
      </p:sp>
      <p:sp>
        <p:nvSpPr>
          <p:cNvPr id="844" name="TextBox 843"/>
          <p:cNvSpPr txBox="1"/>
          <p:nvPr/>
        </p:nvSpPr>
        <p:spPr>
          <a:xfrm>
            <a:off x="3165678" y="3915602"/>
            <a:ext cx="1197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T2=25-48</a:t>
            </a:r>
            <a:endParaRPr lang="en-US" dirty="0"/>
          </a:p>
        </p:txBody>
      </p:sp>
      <p:sp>
        <p:nvSpPr>
          <p:cNvPr id="845" name="TextBox 844"/>
          <p:cNvSpPr txBox="1"/>
          <p:nvPr/>
        </p:nvSpPr>
        <p:spPr>
          <a:xfrm>
            <a:off x="3047385" y="5746470"/>
            <a:ext cx="1075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T3=49-72</a:t>
            </a:r>
            <a:endParaRPr lang="en-US" dirty="0"/>
          </a:p>
        </p:txBody>
      </p:sp>
      <p:sp>
        <p:nvSpPr>
          <p:cNvPr id="846" name="TextBox 845"/>
          <p:cNvSpPr txBox="1"/>
          <p:nvPr/>
        </p:nvSpPr>
        <p:spPr>
          <a:xfrm>
            <a:off x="4153859" y="1159263"/>
            <a:ext cx="977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WRF</a:t>
            </a:r>
            <a:endParaRPr lang="en-US" dirty="0"/>
          </a:p>
        </p:txBody>
      </p:sp>
      <p:sp>
        <p:nvSpPr>
          <p:cNvPr id="847" name="TextBox 846"/>
          <p:cNvSpPr txBox="1"/>
          <p:nvPr/>
        </p:nvSpPr>
        <p:spPr>
          <a:xfrm>
            <a:off x="6108945" y="1176576"/>
            <a:ext cx="977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OBS</a:t>
            </a:r>
            <a:endParaRPr lang="en-US" dirty="0"/>
          </a:p>
        </p:txBody>
      </p:sp>
      <p:sp>
        <p:nvSpPr>
          <p:cNvPr id="848" name="TextBox 847"/>
          <p:cNvSpPr txBox="1"/>
          <p:nvPr/>
        </p:nvSpPr>
        <p:spPr>
          <a:xfrm>
            <a:off x="10458422" y="1111950"/>
            <a:ext cx="977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KGOBS</a:t>
            </a:r>
            <a:endParaRPr lang="en-US" dirty="0"/>
          </a:p>
        </p:txBody>
      </p:sp>
      <p:sp>
        <p:nvSpPr>
          <p:cNvPr id="1072" name="Right Arrow 1071"/>
          <p:cNvSpPr/>
          <p:nvPr/>
        </p:nvSpPr>
        <p:spPr>
          <a:xfrm>
            <a:off x="8081935" y="2330461"/>
            <a:ext cx="2155371" cy="344155"/>
          </a:xfrm>
          <a:prstGeom prst="rightArrow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1" name="TextBox 1090"/>
          <p:cNvSpPr txBox="1"/>
          <p:nvPr/>
        </p:nvSpPr>
        <p:spPr>
          <a:xfrm>
            <a:off x="4122593" y="3049646"/>
            <a:ext cx="977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KFWRF</a:t>
            </a:r>
            <a:endParaRPr lang="en-US" dirty="0"/>
          </a:p>
        </p:txBody>
      </p:sp>
      <p:graphicFrame>
        <p:nvGraphicFramePr>
          <p:cNvPr id="230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4675532"/>
              </p:ext>
            </p:extLst>
          </p:nvPr>
        </p:nvGraphicFramePr>
        <p:xfrm>
          <a:off x="4170538" y="1561491"/>
          <a:ext cx="1400504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0126"/>
                <a:gridCol w="350126"/>
                <a:gridCol w="350126"/>
                <a:gridCol w="350126"/>
              </a:tblGrid>
              <a:tr h="355518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W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W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W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W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55518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W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W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W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W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55518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W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W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W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W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55518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W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W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W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W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31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98075723"/>
              </p:ext>
            </p:extLst>
          </p:nvPr>
        </p:nvGraphicFramePr>
        <p:xfrm>
          <a:off x="10521699" y="1539742"/>
          <a:ext cx="1400504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0126"/>
                <a:gridCol w="350126"/>
                <a:gridCol w="350126"/>
                <a:gridCol w="350126"/>
              </a:tblGrid>
              <a:tr h="355518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m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m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m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m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55518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m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m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m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m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55518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m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m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m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m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55518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m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m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m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m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33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63761072"/>
              </p:ext>
            </p:extLst>
          </p:nvPr>
        </p:nvGraphicFramePr>
        <p:xfrm>
          <a:off x="4170538" y="3368748"/>
          <a:ext cx="1400504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0126"/>
                <a:gridCol w="350126"/>
                <a:gridCol w="350126"/>
                <a:gridCol w="350126"/>
              </a:tblGrid>
              <a:tr h="355518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C00CC"/>
                          </a:solidFill>
                        </a:rPr>
                        <a:t>K</a:t>
                      </a:r>
                      <a:endParaRPr lang="en-US" dirty="0">
                        <a:solidFill>
                          <a:srgbClr val="CC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C00CC"/>
                          </a:solidFill>
                        </a:rPr>
                        <a:t>K</a:t>
                      </a:r>
                      <a:endParaRPr lang="en-US" dirty="0">
                        <a:solidFill>
                          <a:srgbClr val="CC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C00CC"/>
                          </a:solidFill>
                        </a:rPr>
                        <a:t>K</a:t>
                      </a:r>
                      <a:endParaRPr lang="en-US" dirty="0">
                        <a:solidFill>
                          <a:srgbClr val="CC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C00CC"/>
                          </a:solidFill>
                        </a:rPr>
                        <a:t>K</a:t>
                      </a:r>
                      <a:endParaRPr lang="en-US" dirty="0">
                        <a:solidFill>
                          <a:srgbClr val="CC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55518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C00CC"/>
                          </a:solidFill>
                        </a:rPr>
                        <a:t>K</a:t>
                      </a:r>
                      <a:endParaRPr lang="en-US" dirty="0">
                        <a:solidFill>
                          <a:srgbClr val="CC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C00CC"/>
                          </a:solidFill>
                        </a:rPr>
                        <a:t>K</a:t>
                      </a:r>
                      <a:endParaRPr lang="en-US" dirty="0">
                        <a:solidFill>
                          <a:srgbClr val="CC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C00CC"/>
                          </a:solidFill>
                        </a:rPr>
                        <a:t>K</a:t>
                      </a:r>
                      <a:endParaRPr lang="en-US" dirty="0">
                        <a:solidFill>
                          <a:srgbClr val="CC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C00CC"/>
                          </a:solidFill>
                        </a:rPr>
                        <a:t>K</a:t>
                      </a:r>
                      <a:endParaRPr lang="en-US" dirty="0">
                        <a:solidFill>
                          <a:srgbClr val="CC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55518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C00CC"/>
                          </a:solidFill>
                        </a:rPr>
                        <a:t>K</a:t>
                      </a:r>
                      <a:endParaRPr lang="en-US" dirty="0">
                        <a:solidFill>
                          <a:srgbClr val="CC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C00CC"/>
                          </a:solidFill>
                        </a:rPr>
                        <a:t>K</a:t>
                      </a:r>
                      <a:endParaRPr lang="en-US" dirty="0">
                        <a:solidFill>
                          <a:srgbClr val="CC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C00CC"/>
                          </a:solidFill>
                        </a:rPr>
                        <a:t>K</a:t>
                      </a:r>
                      <a:endParaRPr lang="en-US" dirty="0">
                        <a:solidFill>
                          <a:srgbClr val="CC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C00CC"/>
                          </a:solidFill>
                        </a:rPr>
                        <a:t>K</a:t>
                      </a:r>
                      <a:endParaRPr lang="en-US" dirty="0">
                        <a:solidFill>
                          <a:srgbClr val="CC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55518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C00CC"/>
                          </a:solidFill>
                        </a:rPr>
                        <a:t>K</a:t>
                      </a:r>
                      <a:endParaRPr lang="en-US" dirty="0">
                        <a:solidFill>
                          <a:srgbClr val="CC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C00CC"/>
                          </a:solidFill>
                        </a:rPr>
                        <a:t>K</a:t>
                      </a:r>
                      <a:endParaRPr lang="en-US" dirty="0">
                        <a:solidFill>
                          <a:srgbClr val="CC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C00CC"/>
                          </a:solidFill>
                        </a:rPr>
                        <a:t>K</a:t>
                      </a:r>
                      <a:endParaRPr lang="en-US" dirty="0">
                        <a:solidFill>
                          <a:srgbClr val="CC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C00CC"/>
                          </a:solidFill>
                        </a:rPr>
                        <a:t>K</a:t>
                      </a:r>
                      <a:endParaRPr lang="en-US" dirty="0">
                        <a:solidFill>
                          <a:srgbClr val="CC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3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14662532"/>
              </p:ext>
            </p:extLst>
          </p:nvPr>
        </p:nvGraphicFramePr>
        <p:xfrm>
          <a:off x="6114720" y="1534987"/>
          <a:ext cx="1400504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0126"/>
                <a:gridCol w="350126"/>
                <a:gridCol w="350126"/>
                <a:gridCol w="350126"/>
              </a:tblGrid>
              <a:tr h="355518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O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55518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O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55518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O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55518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O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3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05545183"/>
              </p:ext>
            </p:extLst>
          </p:nvPr>
        </p:nvGraphicFramePr>
        <p:xfrm>
          <a:off x="6114720" y="3376325"/>
          <a:ext cx="1400504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0126"/>
                <a:gridCol w="350126"/>
                <a:gridCol w="350126"/>
                <a:gridCol w="350126"/>
              </a:tblGrid>
              <a:tr h="355518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55518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O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55518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O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O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55518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O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37" name="Title 1"/>
          <p:cNvSpPr>
            <a:spLocks noGrp="1"/>
          </p:cNvSpPr>
          <p:nvPr>
            <p:ph type="title"/>
          </p:nvPr>
        </p:nvSpPr>
        <p:spPr>
          <a:xfrm>
            <a:off x="706351" y="35679"/>
            <a:ext cx="10515600" cy="1325563"/>
          </a:xfrm>
        </p:spPr>
        <p:txBody>
          <a:bodyPr/>
          <a:lstStyle/>
          <a:p>
            <a:r>
              <a:rPr lang="en-US" dirty="0"/>
              <a:t>Methodology: </a:t>
            </a:r>
            <a:r>
              <a:rPr lang="en-US" dirty="0" smtClean="0"/>
              <a:t>Observation Kriging (M1)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96836" y="2880228"/>
            <a:ext cx="2904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622951" y="1788661"/>
            <a:ext cx="27381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Kriging hourly observations</a:t>
            </a:r>
            <a:endParaRPr lang="en-US" dirty="0"/>
          </a:p>
        </p:txBody>
      </p:sp>
      <p:sp>
        <p:nvSpPr>
          <p:cNvPr id="254" name="Rectangle 253"/>
          <p:cNvSpPr/>
          <p:nvPr/>
        </p:nvSpPr>
        <p:spPr>
          <a:xfrm>
            <a:off x="7698341" y="3499358"/>
            <a:ext cx="27381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Kriging hourly observations</a:t>
            </a:r>
            <a:endParaRPr lang="en-US" dirty="0"/>
          </a:p>
        </p:txBody>
      </p:sp>
      <p:sp>
        <p:nvSpPr>
          <p:cNvPr id="255" name="Right Arrow 254"/>
          <p:cNvSpPr/>
          <p:nvPr/>
        </p:nvSpPr>
        <p:spPr>
          <a:xfrm>
            <a:off x="7984514" y="4229261"/>
            <a:ext cx="2155371" cy="344155"/>
          </a:xfrm>
          <a:prstGeom prst="rightArrow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2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29137579"/>
              </p:ext>
            </p:extLst>
          </p:nvPr>
        </p:nvGraphicFramePr>
        <p:xfrm>
          <a:off x="10521699" y="3376325"/>
          <a:ext cx="1400504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0126"/>
                <a:gridCol w="350126"/>
                <a:gridCol w="350126"/>
                <a:gridCol w="350126"/>
              </a:tblGrid>
              <a:tr h="355518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m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m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m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m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55518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m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m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m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m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55518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m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m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m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m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55518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m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m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m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m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3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55287611"/>
              </p:ext>
            </p:extLst>
          </p:nvPr>
        </p:nvGraphicFramePr>
        <p:xfrm>
          <a:off x="4159109" y="5150890"/>
          <a:ext cx="1400504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0126"/>
                <a:gridCol w="350126"/>
                <a:gridCol w="350126"/>
                <a:gridCol w="350126"/>
              </a:tblGrid>
              <a:tr h="355518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C00CC"/>
                          </a:solidFill>
                        </a:rPr>
                        <a:t>K</a:t>
                      </a:r>
                      <a:endParaRPr lang="en-US" dirty="0">
                        <a:solidFill>
                          <a:srgbClr val="CC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C00CC"/>
                          </a:solidFill>
                        </a:rPr>
                        <a:t>K</a:t>
                      </a:r>
                      <a:endParaRPr lang="en-US" dirty="0">
                        <a:solidFill>
                          <a:srgbClr val="CC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C00CC"/>
                          </a:solidFill>
                        </a:rPr>
                        <a:t>K</a:t>
                      </a:r>
                      <a:endParaRPr lang="en-US" dirty="0">
                        <a:solidFill>
                          <a:srgbClr val="CC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C00CC"/>
                          </a:solidFill>
                        </a:rPr>
                        <a:t>K</a:t>
                      </a:r>
                      <a:endParaRPr lang="en-US" dirty="0">
                        <a:solidFill>
                          <a:srgbClr val="CC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55518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C00CC"/>
                          </a:solidFill>
                        </a:rPr>
                        <a:t>K</a:t>
                      </a:r>
                      <a:endParaRPr lang="en-US" dirty="0">
                        <a:solidFill>
                          <a:srgbClr val="CC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C00CC"/>
                          </a:solidFill>
                        </a:rPr>
                        <a:t>K</a:t>
                      </a:r>
                      <a:endParaRPr lang="en-US" dirty="0">
                        <a:solidFill>
                          <a:srgbClr val="CC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C00CC"/>
                          </a:solidFill>
                        </a:rPr>
                        <a:t>K</a:t>
                      </a:r>
                      <a:endParaRPr lang="en-US" dirty="0">
                        <a:solidFill>
                          <a:srgbClr val="CC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C00CC"/>
                          </a:solidFill>
                        </a:rPr>
                        <a:t>K</a:t>
                      </a:r>
                      <a:endParaRPr lang="en-US" dirty="0">
                        <a:solidFill>
                          <a:srgbClr val="CC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55518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C00CC"/>
                          </a:solidFill>
                        </a:rPr>
                        <a:t>K</a:t>
                      </a:r>
                      <a:endParaRPr lang="en-US" dirty="0">
                        <a:solidFill>
                          <a:srgbClr val="CC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C00CC"/>
                          </a:solidFill>
                        </a:rPr>
                        <a:t>K</a:t>
                      </a:r>
                      <a:endParaRPr lang="en-US" dirty="0">
                        <a:solidFill>
                          <a:srgbClr val="CC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C00CC"/>
                          </a:solidFill>
                        </a:rPr>
                        <a:t>K</a:t>
                      </a:r>
                      <a:endParaRPr lang="en-US" dirty="0">
                        <a:solidFill>
                          <a:srgbClr val="CC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C00CC"/>
                          </a:solidFill>
                        </a:rPr>
                        <a:t>K</a:t>
                      </a:r>
                      <a:endParaRPr lang="en-US" dirty="0">
                        <a:solidFill>
                          <a:srgbClr val="CC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55518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C00CC"/>
                          </a:solidFill>
                        </a:rPr>
                        <a:t>K</a:t>
                      </a:r>
                      <a:endParaRPr lang="en-US" dirty="0">
                        <a:solidFill>
                          <a:srgbClr val="CC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C00CC"/>
                          </a:solidFill>
                        </a:rPr>
                        <a:t>K</a:t>
                      </a:r>
                      <a:endParaRPr lang="en-US" dirty="0">
                        <a:solidFill>
                          <a:srgbClr val="CC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C00CC"/>
                          </a:solidFill>
                        </a:rPr>
                        <a:t>K</a:t>
                      </a:r>
                      <a:endParaRPr lang="en-US" dirty="0">
                        <a:solidFill>
                          <a:srgbClr val="CC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C00CC"/>
                          </a:solidFill>
                        </a:rPr>
                        <a:t>K</a:t>
                      </a:r>
                      <a:endParaRPr lang="en-US" dirty="0">
                        <a:solidFill>
                          <a:srgbClr val="CC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149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TextBox 842"/>
          <p:cNvSpPr txBox="1"/>
          <p:nvPr/>
        </p:nvSpPr>
        <p:spPr>
          <a:xfrm>
            <a:off x="3211821" y="2076526"/>
            <a:ext cx="1084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T1=1-24</a:t>
            </a:r>
            <a:endParaRPr lang="en-US" dirty="0"/>
          </a:p>
        </p:txBody>
      </p:sp>
      <p:sp>
        <p:nvSpPr>
          <p:cNvPr id="844" name="TextBox 843"/>
          <p:cNvSpPr txBox="1"/>
          <p:nvPr/>
        </p:nvSpPr>
        <p:spPr>
          <a:xfrm>
            <a:off x="3155192" y="3931163"/>
            <a:ext cx="1197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T2=25-48</a:t>
            </a:r>
            <a:endParaRPr lang="en-US" dirty="0"/>
          </a:p>
        </p:txBody>
      </p:sp>
      <p:sp>
        <p:nvSpPr>
          <p:cNvPr id="845" name="TextBox 844"/>
          <p:cNvSpPr txBox="1"/>
          <p:nvPr/>
        </p:nvSpPr>
        <p:spPr>
          <a:xfrm>
            <a:off x="3135909" y="5785800"/>
            <a:ext cx="1075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T3=49-72</a:t>
            </a:r>
            <a:endParaRPr lang="en-US" dirty="0"/>
          </a:p>
        </p:txBody>
      </p:sp>
      <p:sp>
        <p:nvSpPr>
          <p:cNvPr id="846" name="TextBox 845"/>
          <p:cNvSpPr txBox="1"/>
          <p:nvPr/>
        </p:nvSpPr>
        <p:spPr>
          <a:xfrm>
            <a:off x="4153859" y="1159263"/>
            <a:ext cx="977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WRF</a:t>
            </a:r>
            <a:endParaRPr lang="en-US" dirty="0"/>
          </a:p>
        </p:txBody>
      </p:sp>
      <p:sp>
        <p:nvSpPr>
          <p:cNvPr id="847" name="TextBox 846"/>
          <p:cNvSpPr txBox="1"/>
          <p:nvPr/>
        </p:nvSpPr>
        <p:spPr>
          <a:xfrm>
            <a:off x="6108945" y="1176576"/>
            <a:ext cx="977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OBS</a:t>
            </a:r>
            <a:endParaRPr lang="en-US" dirty="0"/>
          </a:p>
        </p:txBody>
      </p:sp>
      <p:sp>
        <p:nvSpPr>
          <p:cNvPr id="848" name="TextBox 847"/>
          <p:cNvSpPr txBox="1"/>
          <p:nvPr/>
        </p:nvSpPr>
        <p:spPr>
          <a:xfrm>
            <a:off x="10458422" y="1111950"/>
            <a:ext cx="977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KGOBS</a:t>
            </a:r>
            <a:endParaRPr lang="en-US" dirty="0"/>
          </a:p>
        </p:txBody>
      </p:sp>
      <p:sp>
        <p:nvSpPr>
          <p:cNvPr id="1072" name="Right Arrow 1071"/>
          <p:cNvSpPr/>
          <p:nvPr/>
        </p:nvSpPr>
        <p:spPr>
          <a:xfrm>
            <a:off x="8081935" y="2330461"/>
            <a:ext cx="2155371" cy="344155"/>
          </a:xfrm>
          <a:prstGeom prst="rightArrow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1" name="TextBox 1090"/>
          <p:cNvSpPr txBox="1"/>
          <p:nvPr/>
        </p:nvSpPr>
        <p:spPr>
          <a:xfrm>
            <a:off x="4122593" y="3049646"/>
            <a:ext cx="977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KFWRF</a:t>
            </a:r>
            <a:endParaRPr lang="en-US" dirty="0"/>
          </a:p>
        </p:txBody>
      </p:sp>
      <p:graphicFrame>
        <p:nvGraphicFramePr>
          <p:cNvPr id="230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1369415"/>
              </p:ext>
            </p:extLst>
          </p:nvPr>
        </p:nvGraphicFramePr>
        <p:xfrm>
          <a:off x="4226387" y="1540591"/>
          <a:ext cx="1400504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0126"/>
                <a:gridCol w="350126"/>
                <a:gridCol w="350126"/>
                <a:gridCol w="350126"/>
              </a:tblGrid>
              <a:tr h="355518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W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W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W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W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55518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W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W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W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W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55518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W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W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W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W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55518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W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W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W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W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3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9360802"/>
              </p:ext>
            </p:extLst>
          </p:nvPr>
        </p:nvGraphicFramePr>
        <p:xfrm>
          <a:off x="6114720" y="1534987"/>
          <a:ext cx="1400504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0126"/>
                <a:gridCol w="350126"/>
                <a:gridCol w="350126"/>
                <a:gridCol w="350126"/>
              </a:tblGrid>
              <a:tr h="355518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O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55518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O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55518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O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55518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O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3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48943526"/>
              </p:ext>
            </p:extLst>
          </p:nvPr>
        </p:nvGraphicFramePr>
        <p:xfrm>
          <a:off x="6114720" y="3376325"/>
          <a:ext cx="1400504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0126"/>
                <a:gridCol w="350126"/>
                <a:gridCol w="350126"/>
                <a:gridCol w="350126"/>
              </a:tblGrid>
              <a:tr h="355518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55518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O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55518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O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O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55518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O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37" name="Title 1"/>
          <p:cNvSpPr>
            <a:spLocks noGrp="1"/>
          </p:cNvSpPr>
          <p:nvPr>
            <p:ph type="title"/>
          </p:nvPr>
        </p:nvSpPr>
        <p:spPr>
          <a:xfrm>
            <a:off x="706351" y="35679"/>
            <a:ext cx="10515600" cy="1325563"/>
          </a:xfrm>
        </p:spPr>
        <p:txBody>
          <a:bodyPr/>
          <a:lstStyle/>
          <a:p>
            <a:r>
              <a:rPr lang="en-US" dirty="0"/>
              <a:t>Methodology: </a:t>
            </a:r>
            <a:r>
              <a:rPr lang="en-US" dirty="0" smtClean="0"/>
              <a:t>Observation Kriging (M1)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96836" y="2880228"/>
            <a:ext cx="2904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 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-16858" y="3921068"/>
                <a:ext cx="138531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>
                        <a:solidFill>
                          <a:srgbClr val="FF0000"/>
                        </a:solidFill>
                      </a:rPr>
                      <m:t>W</m:t>
                    </m:r>
                    <m:r>
                      <m:rPr>
                        <m:nor/>
                      </m:rPr>
                      <a:rPr lang="en-US" b="0" i="0" dirty="0" smtClean="0">
                        <a:solidFill>
                          <a:srgbClr val="FF0000"/>
                        </a:solidFill>
                      </a:rPr>
                      <m:t>(</m:t>
                    </m:r>
                    <m:r>
                      <m:rPr>
                        <m:nor/>
                      </m:rPr>
                      <a:rPr lang="en-US" b="0" i="0" dirty="0" smtClean="0">
                        <a:solidFill>
                          <a:srgbClr val="FF0000"/>
                        </a:solidFill>
                      </a:rPr>
                      <m:t>T</m:t>
                    </m:r>
                    <m:r>
                      <m:rPr>
                        <m:nor/>
                      </m:rPr>
                      <a:rPr lang="en-US" b="0" i="0" dirty="0" smtClean="0">
                        <a:solidFill>
                          <a:srgbClr val="FF0000"/>
                        </a:solidFill>
                      </a:rPr>
                      <m:t>2)</m:t>
                    </m:r>
                  </m:oMath>
                </a14:m>
                <a:r>
                  <a:rPr lang="en-US" dirty="0" smtClean="0"/>
                  <a:t>-</a:t>
                </a:r>
                <a:r>
                  <a:rPr lang="en-US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m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(T1</a:t>
                </a:r>
                <a:r>
                  <a:rPr lang="en-US" dirty="0">
                    <a:solidFill>
                      <a:srgbClr val="0070C0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6858" y="3921068"/>
                <a:ext cx="1385316" cy="369332"/>
              </a:xfrm>
              <a:prstGeom prst="rect">
                <a:avLst/>
              </a:prstGeom>
              <a:blipFill rotWithShape="0">
                <a:blip r:embed="rId2"/>
                <a:stretch>
                  <a:fillRect t="-8197" r="-396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7622951" y="1788661"/>
            <a:ext cx="27381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Kriging hourly </a:t>
            </a:r>
            <a:r>
              <a:rPr lang="en-US" dirty="0"/>
              <a:t>o</a:t>
            </a:r>
            <a:r>
              <a:rPr lang="en-US" dirty="0" smtClean="0"/>
              <a:t>bservations</a:t>
            </a:r>
            <a:endParaRPr lang="en-US" dirty="0"/>
          </a:p>
        </p:txBody>
      </p:sp>
      <p:sp>
        <p:nvSpPr>
          <p:cNvPr id="254" name="Rectangle 253"/>
          <p:cNvSpPr/>
          <p:nvPr/>
        </p:nvSpPr>
        <p:spPr>
          <a:xfrm>
            <a:off x="7698341" y="3499358"/>
            <a:ext cx="27381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Kriging hourly observations</a:t>
            </a:r>
            <a:endParaRPr lang="en-US" dirty="0"/>
          </a:p>
        </p:txBody>
      </p:sp>
      <p:sp>
        <p:nvSpPr>
          <p:cNvPr id="255" name="Right Arrow 254"/>
          <p:cNvSpPr/>
          <p:nvPr/>
        </p:nvSpPr>
        <p:spPr>
          <a:xfrm>
            <a:off x="7984514" y="4229261"/>
            <a:ext cx="2155371" cy="344155"/>
          </a:xfrm>
          <a:prstGeom prst="rightArrow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12"/>
          <p:cNvSpPr/>
          <p:nvPr/>
        </p:nvSpPr>
        <p:spPr>
          <a:xfrm>
            <a:off x="697067" y="4459873"/>
            <a:ext cx="374367" cy="879541"/>
          </a:xfrm>
          <a:prstGeom prst="downArrow">
            <a:avLst/>
          </a:prstGeom>
          <a:noFill/>
          <a:ln>
            <a:solidFill>
              <a:srgbClr val="CC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Down Arrow 256"/>
          <p:cNvSpPr/>
          <p:nvPr/>
        </p:nvSpPr>
        <p:spPr>
          <a:xfrm>
            <a:off x="680680" y="2585406"/>
            <a:ext cx="374367" cy="879541"/>
          </a:xfrm>
          <a:prstGeom prst="downArrow">
            <a:avLst/>
          </a:prstGeom>
          <a:noFill/>
          <a:ln>
            <a:solidFill>
              <a:srgbClr val="CC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8" name="Rectangle 257"/>
              <p:cNvSpPr/>
              <p:nvPr/>
            </p:nvSpPr>
            <p:spPr>
              <a:xfrm>
                <a:off x="62607" y="2042436"/>
                <a:ext cx="143661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 smtClean="0">
                        <a:solidFill>
                          <a:srgbClr val="FF0000"/>
                        </a:solidFill>
                      </a:rPr>
                      <m:t>W</m:t>
                    </m:r>
                    <m:r>
                      <m:rPr>
                        <m:nor/>
                      </m:rPr>
                      <a:rPr lang="en-US" b="0" i="0" dirty="0" smtClean="0">
                        <a:solidFill>
                          <a:srgbClr val="FF0000"/>
                        </a:solidFill>
                      </a:rPr>
                      <m:t>(</m:t>
                    </m:r>
                    <m:r>
                      <m:rPr>
                        <m:nor/>
                      </m:rPr>
                      <a:rPr lang="en-US" b="0" i="0" dirty="0" smtClean="0">
                        <a:solidFill>
                          <a:srgbClr val="FF0000"/>
                        </a:solidFill>
                      </a:rPr>
                      <m:t>T</m:t>
                    </m:r>
                    <m:r>
                      <m:rPr>
                        <m:nor/>
                      </m:rPr>
                      <a:rPr lang="en-US" b="0" i="0" dirty="0" smtClean="0">
                        <a:solidFill>
                          <a:srgbClr val="FF0000"/>
                        </a:solidFill>
                      </a:rPr>
                      <m:t>1)</m:t>
                    </m:r>
                  </m:oMath>
                </a14:m>
                <a:r>
                  <a:rPr lang="en-US" dirty="0" smtClean="0"/>
                  <a:t>-</a:t>
                </a:r>
                <a:r>
                  <a:rPr lang="en-US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m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(T1)</a:t>
                </a:r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58" name="Rectangle 2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07" y="2042436"/>
                <a:ext cx="1436612" cy="369332"/>
              </a:xfrm>
              <a:prstGeom prst="rect">
                <a:avLst/>
              </a:prstGeom>
              <a:blipFill rotWithShape="0">
                <a:blip r:embed="rId3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0" name="Rectangle 259"/>
              <p:cNvSpPr/>
              <p:nvPr/>
            </p:nvSpPr>
            <p:spPr>
              <a:xfrm>
                <a:off x="-34007" y="5511421"/>
                <a:ext cx="298889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  <m:d>
                          <m:dPr>
                            <m:ctrlPr>
                              <a:rPr lang="en-US" i="1" dirty="0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i="0" dirty="0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</a:rPr>
                              <m:t>T</m:t>
                            </m:r>
                            <m:r>
                              <a:rPr lang="en-US" b="0" i="0" dirty="0" smtClean="0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p>
                        <m:d>
                          <m:dPr>
                            <m:ctrlPr>
                              <a:rPr lang="en-US" i="1" smtClean="0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b="0" i="1" smtClean="0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 smtClean="0"/>
                  <a:t> +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W(T3)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60" name="Rectangle 2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4007" y="5511421"/>
                <a:ext cx="2988895" cy="369332"/>
              </a:xfrm>
              <a:prstGeom prst="rect">
                <a:avLst/>
              </a:prstGeom>
              <a:blipFill rotWithShape="0">
                <a:blip r:embed="rId4"/>
                <a:stretch>
                  <a:fillRect t="-8197" r="-122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1" name="Rectangle 260"/>
              <p:cNvSpPr/>
              <p:nvPr/>
            </p:nvSpPr>
            <p:spPr>
              <a:xfrm>
                <a:off x="-99202" y="3554393"/>
                <a:ext cx="298889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  <m:d>
                          <m:dPr>
                            <m:ctrlPr>
                              <a:rPr lang="en-US" b="0" i="1" dirty="0" smtClean="0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</a:rPr>
                              <m:t>T</m:t>
                            </m:r>
                            <m:r>
                              <a:rPr lang="en-US" b="0" i="0" dirty="0" smtClean="0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smtClean="0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smtClean="0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p>
                        <m:d>
                          <m:dPr>
                            <m:ctrlPr>
                              <a:rPr lang="en-US" i="1" smtClean="0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b="0" i="1" smtClean="0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 smtClean="0"/>
                  <a:t> +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W(T2)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61" name="Rectangle 2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9202" y="3554393"/>
                <a:ext cx="2988895" cy="369332"/>
              </a:xfrm>
              <a:prstGeom prst="rect">
                <a:avLst/>
              </a:prstGeom>
              <a:blipFill rotWithShape="0">
                <a:blip r:embed="rId5"/>
                <a:stretch>
                  <a:fillRect t="-8197" r="-122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2" name="Rectangle 261"/>
          <p:cNvSpPr/>
          <p:nvPr/>
        </p:nvSpPr>
        <p:spPr>
          <a:xfrm>
            <a:off x="1125875" y="2521415"/>
            <a:ext cx="146873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Kalman Filter </a:t>
            </a:r>
          </a:p>
          <a:p>
            <a:r>
              <a:rPr lang="en-US" dirty="0"/>
              <a:t>i</a:t>
            </a:r>
            <a:r>
              <a:rPr lang="en-US" dirty="0" smtClean="0"/>
              <a:t>nterpolated</a:t>
            </a:r>
          </a:p>
          <a:p>
            <a:r>
              <a:rPr lang="en-US" dirty="0"/>
              <a:t>w</a:t>
            </a:r>
            <a:r>
              <a:rPr lang="en-US" dirty="0" smtClean="0"/>
              <a:t>ind </a:t>
            </a:r>
            <a:r>
              <a:rPr lang="en-US" dirty="0"/>
              <a:t>s</a:t>
            </a:r>
            <a:r>
              <a:rPr lang="en-US" dirty="0" smtClean="0"/>
              <a:t>peeds</a:t>
            </a:r>
            <a:endParaRPr lang="en-US" dirty="0"/>
          </a:p>
        </p:txBody>
      </p:sp>
      <p:sp>
        <p:nvSpPr>
          <p:cNvPr id="263" name="Rectangle 262"/>
          <p:cNvSpPr/>
          <p:nvPr/>
        </p:nvSpPr>
        <p:spPr>
          <a:xfrm>
            <a:off x="1120705" y="4401338"/>
            <a:ext cx="216405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Updating future time</a:t>
            </a:r>
          </a:p>
          <a:p>
            <a:r>
              <a:rPr lang="en-US" dirty="0"/>
              <a:t>s</a:t>
            </a:r>
            <a:r>
              <a:rPr lang="en-US" dirty="0" smtClean="0"/>
              <a:t>tep with previous</a:t>
            </a:r>
          </a:p>
          <a:p>
            <a:r>
              <a:rPr lang="en-US" dirty="0" smtClean="0"/>
              <a:t> information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4" name="Rectangle 263"/>
              <p:cNvSpPr/>
              <p:nvPr/>
            </p:nvSpPr>
            <p:spPr>
              <a:xfrm>
                <a:off x="8966579" y="5377288"/>
                <a:ext cx="3051579" cy="258532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W </a:t>
                </a:r>
                <a:r>
                  <a:rPr lang="en-US" dirty="0" smtClean="0"/>
                  <a:t>is a wind </a:t>
                </a:r>
                <a:r>
                  <a:rPr lang="en-US" dirty="0"/>
                  <a:t>s</a:t>
                </a:r>
                <a:r>
                  <a:rPr lang="en-US" dirty="0" smtClean="0"/>
                  <a:t>peed</a:t>
                </a:r>
              </a:p>
              <a:p>
                <a:r>
                  <a:rPr lang="en-US" dirty="0" smtClean="0">
                    <a:solidFill>
                      <a:srgbClr val="0070C0"/>
                    </a:solidFill>
                  </a:rPr>
                  <a:t>O </a:t>
                </a:r>
                <a:r>
                  <a:rPr lang="en-US" dirty="0" smtClean="0"/>
                  <a:t>is a </a:t>
                </a:r>
                <a:r>
                  <a:rPr lang="en-US" dirty="0"/>
                  <a:t>w</a:t>
                </a:r>
                <a:r>
                  <a:rPr lang="en-US" dirty="0" smtClean="0"/>
                  <a:t>ind speed</a:t>
                </a:r>
              </a:p>
              <a:p>
                <a:r>
                  <a:rPr lang="en-US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m </a:t>
                </a:r>
                <a:r>
                  <a:rPr lang="en-US" dirty="0" smtClean="0"/>
                  <a:t>is a </a:t>
                </a:r>
                <a:r>
                  <a:rPr lang="en-US" dirty="0"/>
                  <a:t>w</a:t>
                </a:r>
                <a:r>
                  <a:rPr lang="en-US" dirty="0" smtClean="0"/>
                  <a:t>ind speed</a:t>
                </a:r>
              </a:p>
              <a:p>
                <a:r>
                  <a:rPr lang="en-US" dirty="0" smtClean="0">
                    <a:solidFill>
                      <a:srgbClr val="CC00CC"/>
                    </a:solidFill>
                  </a:rPr>
                  <a:t>K</a:t>
                </a:r>
                <a:r>
                  <a:rPr lang="en-US" dirty="0" smtClean="0"/>
                  <a:t> is a </a:t>
                </a:r>
                <a:r>
                  <a:rPr lang="en-US" dirty="0"/>
                  <a:t>w</a:t>
                </a:r>
                <a:r>
                  <a:rPr lang="en-US" dirty="0" smtClean="0"/>
                  <a:t>ind speed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</a:rPr>
                      <m:t>[</m:t>
                    </m:r>
                    <m:sSup>
                      <m:sSupPr>
                        <m:ctrlPr>
                          <a:rPr lang="en-US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  <m:d>
                      <m:dPr>
                        <m:ctrlPr>
                          <a:rPr lang="en-US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 smtClean="0"/>
                  <a:t> is a bias</a:t>
                </a:r>
              </a:p>
              <a:p>
                <a:endParaRPr lang="en-US" dirty="0" smtClean="0">
                  <a:solidFill>
                    <a:srgbClr val="0070C0"/>
                  </a:solidFill>
                </a:endParaRPr>
              </a:p>
              <a:p>
                <a:endParaRPr lang="en-US" dirty="0">
                  <a:solidFill>
                    <a:srgbClr val="0070C0"/>
                  </a:solidFill>
                </a:endParaRPr>
              </a:p>
              <a:p>
                <a:endParaRPr lang="en-US" dirty="0" smtClean="0">
                  <a:solidFill>
                    <a:srgbClr val="FF0000"/>
                  </a:solidFill>
                </a:endParaRPr>
              </a:p>
              <a:p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64" name="Rectangle 2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6579" y="5377288"/>
                <a:ext cx="3051579" cy="2585323"/>
              </a:xfrm>
              <a:prstGeom prst="rect">
                <a:avLst/>
              </a:prstGeom>
              <a:blipFill rotWithShape="0">
                <a:blip r:embed="rId6"/>
                <a:stretch>
                  <a:fillRect l="-1800" t="-11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69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38162022"/>
              </p:ext>
            </p:extLst>
          </p:nvPr>
        </p:nvGraphicFramePr>
        <p:xfrm>
          <a:off x="4207042" y="3374214"/>
          <a:ext cx="1400504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0126"/>
                <a:gridCol w="350126"/>
                <a:gridCol w="350126"/>
                <a:gridCol w="350126"/>
              </a:tblGrid>
              <a:tr h="355518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C00CC"/>
                          </a:solidFill>
                        </a:rPr>
                        <a:t>K</a:t>
                      </a:r>
                      <a:endParaRPr lang="en-US" dirty="0">
                        <a:solidFill>
                          <a:srgbClr val="CC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C00CC"/>
                          </a:solidFill>
                        </a:rPr>
                        <a:t>K</a:t>
                      </a:r>
                      <a:endParaRPr lang="en-US" dirty="0">
                        <a:solidFill>
                          <a:srgbClr val="CC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C00CC"/>
                          </a:solidFill>
                        </a:rPr>
                        <a:t>K</a:t>
                      </a:r>
                      <a:endParaRPr lang="en-US" dirty="0">
                        <a:solidFill>
                          <a:srgbClr val="CC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C00CC"/>
                          </a:solidFill>
                        </a:rPr>
                        <a:t>K</a:t>
                      </a:r>
                      <a:endParaRPr lang="en-US" dirty="0">
                        <a:solidFill>
                          <a:srgbClr val="CC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55518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C00CC"/>
                          </a:solidFill>
                        </a:rPr>
                        <a:t>K</a:t>
                      </a:r>
                      <a:endParaRPr lang="en-US" dirty="0">
                        <a:solidFill>
                          <a:srgbClr val="CC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C00CC"/>
                          </a:solidFill>
                        </a:rPr>
                        <a:t>K</a:t>
                      </a:r>
                      <a:endParaRPr lang="en-US" dirty="0">
                        <a:solidFill>
                          <a:srgbClr val="CC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C00CC"/>
                          </a:solidFill>
                        </a:rPr>
                        <a:t>K</a:t>
                      </a:r>
                      <a:endParaRPr lang="en-US" dirty="0">
                        <a:solidFill>
                          <a:srgbClr val="CC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C00CC"/>
                          </a:solidFill>
                        </a:rPr>
                        <a:t>K</a:t>
                      </a:r>
                      <a:endParaRPr lang="en-US" dirty="0">
                        <a:solidFill>
                          <a:srgbClr val="CC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55518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C00CC"/>
                          </a:solidFill>
                        </a:rPr>
                        <a:t>K</a:t>
                      </a:r>
                      <a:endParaRPr lang="en-US" dirty="0">
                        <a:solidFill>
                          <a:srgbClr val="CC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C00CC"/>
                          </a:solidFill>
                        </a:rPr>
                        <a:t>K</a:t>
                      </a:r>
                      <a:endParaRPr lang="en-US" dirty="0">
                        <a:solidFill>
                          <a:srgbClr val="CC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C00CC"/>
                          </a:solidFill>
                        </a:rPr>
                        <a:t>K</a:t>
                      </a:r>
                      <a:endParaRPr lang="en-US" dirty="0">
                        <a:solidFill>
                          <a:srgbClr val="CC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C00CC"/>
                          </a:solidFill>
                        </a:rPr>
                        <a:t>K</a:t>
                      </a:r>
                      <a:endParaRPr lang="en-US" dirty="0">
                        <a:solidFill>
                          <a:srgbClr val="CC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55518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C00CC"/>
                          </a:solidFill>
                        </a:rPr>
                        <a:t>K</a:t>
                      </a:r>
                      <a:endParaRPr lang="en-US" dirty="0">
                        <a:solidFill>
                          <a:srgbClr val="CC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C00CC"/>
                          </a:solidFill>
                        </a:rPr>
                        <a:t>K</a:t>
                      </a:r>
                      <a:endParaRPr lang="en-US" dirty="0">
                        <a:solidFill>
                          <a:srgbClr val="CC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C00CC"/>
                          </a:solidFill>
                        </a:rPr>
                        <a:t>K</a:t>
                      </a:r>
                      <a:endParaRPr lang="en-US" dirty="0">
                        <a:solidFill>
                          <a:srgbClr val="CC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C00CC"/>
                          </a:solidFill>
                        </a:rPr>
                        <a:t>K</a:t>
                      </a:r>
                      <a:endParaRPr lang="en-US" dirty="0">
                        <a:solidFill>
                          <a:srgbClr val="CC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70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87640864"/>
              </p:ext>
            </p:extLst>
          </p:nvPr>
        </p:nvGraphicFramePr>
        <p:xfrm>
          <a:off x="4207042" y="5184048"/>
          <a:ext cx="1400504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0126"/>
                <a:gridCol w="350126"/>
                <a:gridCol w="350126"/>
                <a:gridCol w="350126"/>
              </a:tblGrid>
              <a:tr h="355518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C00CC"/>
                          </a:solidFill>
                        </a:rPr>
                        <a:t>K</a:t>
                      </a:r>
                      <a:endParaRPr lang="en-US" dirty="0">
                        <a:solidFill>
                          <a:srgbClr val="CC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C00CC"/>
                          </a:solidFill>
                        </a:rPr>
                        <a:t>K</a:t>
                      </a:r>
                      <a:endParaRPr lang="en-US" dirty="0">
                        <a:solidFill>
                          <a:srgbClr val="CC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C00CC"/>
                          </a:solidFill>
                        </a:rPr>
                        <a:t>K</a:t>
                      </a:r>
                      <a:endParaRPr lang="en-US" dirty="0">
                        <a:solidFill>
                          <a:srgbClr val="CC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C00CC"/>
                          </a:solidFill>
                        </a:rPr>
                        <a:t>K</a:t>
                      </a:r>
                      <a:endParaRPr lang="en-US" dirty="0">
                        <a:solidFill>
                          <a:srgbClr val="CC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55518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C00CC"/>
                          </a:solidFill>
                        </a:rPr>
                        <a:t>K</a:t>
                      </a:r>
                      <a:endParaRPr lang="en-US" dirty="0">
                        <a:solidFill>
                          <a:srgbClr val="CC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C00CC"/>
                          </a:solidFill>
                        </a:rPr>
                        <a:t>K</a:t>
                      </a:r>
                      <a:endParaRPr lang="en-US" dirty="0">
                        <a:solidFill>
                          <a:srgbClr val="CC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C00CC"/>
                          </a:solidFill>
                        </a:rPr>
                        <a:t>K</a:t>
                      </a:r>
                      <a:endParaRPr lang="en-US" dirty="0">
                        <a:solidFill>
                          <a:srgbClr val="CC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C00CC"/>
                          </a:solidFill>
                        </a:rPr>
                        <a:t>K</a:t>
                      </a:r>
                      <a:endParaRPr lang="en-US" dirty="0">
                        <a:solidFill>
                          <a:srgbClr val="CC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55518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C00CC"/>
                          </a:solidFill>
                        </a:rPr>
                        <a:t>K</a:t>
                      </a:r>
                      <a:endParaRPr lang="en-US" dirty="0">
                        <a:solidFill>
                          <a:srgbClr val="CC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C00CC"/>
                          </a:solidFill>
                        </a:rPr>
                        <a:t>K</a:t>
                      </a:r>
                      <a:endParaRPr lang="en-US" dirty="0">
                        <a:solidFill>
                          <a:srgbClr val="CC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C00CC"/>
                          </a:solidFill>
                        </a:rPr>
                        <a:t>K</a:t>
                      </a:r>
                      <a:endParaRPr lang="en-US" dirty="0">
                        <a:solidFill>
                          <a:srgbClr val="CC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C00CC"/>
                          </a:solidFill>
                        </a:rPr>
                        <a:t>K</a:t>
                      </a:r>
                      <a:endParaRPr lang="en-US" dirty="0">
                        <a:solidFill>
                          <a:srgbClr val="CC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55518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C00CC"/>
                          </a:solidFill>
                        </a:rPr>
                        <a:t>K</a:t>
                      </a:r>
                      <a:endParaRPr lang="en-US" dirty="0">
                        <a:solidFill>
                          <a:srgbClr val="CC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C00CC"/>
                          </a:solidFill>
                        </a:rPr>
                        <a:t>K</a:t>
                      </a:r>
                      <a:endParaRPr lang="en-US" dirty="0">
                        <a:solidFill>
                          <a:srgbClr val="CC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C00CC"/>
                          </a:solidFill>
                        </a:rPr>
                        <a:t>K</a:t>
                      </a:r>
                      <a:endParaRPr lang="en-US" dirty="0">
                        <a:solidFill>
                          <a:srgbClr val="CC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C00CC"/>
                          </a:solidFill>
                        </a:rPr>
                        <a:t>K</a:t>
                      </a:r>
                      <a:endParaRPr lang="en-US" dirty="0">
                        <a:solidFill>
                          <a:srgbClr val="CC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71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05275868"/>
              </p:ext>
            </p:extLst>
          </p:nvPr>
        </p:nvGraphicFramePr>
        <p:xfrm>
          <a:off x="10521699" y="3418978"/>
          <a:ext cx="1400504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0126"/>
                <a:gridCol w="350126"/>
                <a:gridCol w="350126"/>
                <a:gridCol w="350126"/>
              </a:tblGrid>
              <a:tr h="355518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m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m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m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m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55518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m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m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m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m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55518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m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m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m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m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55518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m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m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m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m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72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90575627"/>
              </p:ext>
            </p:extLst>
          </p:nvPr>
        </p:nvGraphicFramePr>
        <p:xfrm>
          <a:off x="10458422" y="1540591"/>
          <a:ext cx="1400504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0126"/>
                <a:gridCol w="350126"/>
                <a:gridCol w="350126"/>
                <a:gridCol w="350126"/>
              </a:tblGrid>
              <a:tr h="355518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m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m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m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m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55518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m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m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m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m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55518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m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m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m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m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55518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m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m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m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m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8456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Box 116"/>
          <p:cNvSpPr txBox="1"/>
          <p:nvPr/>
        </p:nvSpPr>
        <p:spPr>
          <a:xfrm>
            <a:off x="4608079" y="1118686"/>
            <a:ext cx="829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WRF</a:t>
            </a:r>
            <a:endParaRPr lang="en-US" dirty="0"/>
          </a:p>
        </p:txBody>
      </p:sp>
      <p:sp>
        <p:nvSpPr>
          <p:cNvPr id="118" name="TextBox 117"/>
          <p:cNvSpPr txBox="1"/>
          <p:nvPr/>
        </p:nvSpPr>
        <p:spPr>
          <a:xfrm>
            <a:off x="10456918" y="962058"/>
            <a:ext cx="829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OBS</a:t>
            </a:r>
            <a:endParaRPr lang="en-US" dirty="0"/>
          </a:p>
        </p:txBody>
      </p:sp>
      <p:sp>
        <p:nvSpPr>
          <p:cNvPr id="120" name="TextBox 119"/>
          <p:cNvSpPr txBox="1"/>
          <p:nvPr/>
        </p:nvSpPr>
        <p:spPr>
          <a:xfrm>
            <a:off x="4611965" y="3085458"/>
            <a:ext cx="945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KFWRF</a:t>
            </a:r>
            <a:endParaRPr lang="en-US" dirty="0"/>
          </a:p>
        </p:txBody>
      </p:sp>
      <p:sp>
        <p:nvSpPr>
          <p:cNvPr id="121" name="Right Arrow 120"/>
          <p:cNvSpPr/>
          <p:nvPr/>
        </p:nvSpPr>
        <p:spPr>
          <a:xfrm>
            <a:off x="6885190" y="4162398"/>
            <a:ext cx="2260440" cy="317506"/>
          </a:xfrm>
          <a:prstGeom prst="rightArrow">
            <a:avLst/>
          </a:prstGeom>
          <a:noFill/>
          <a:ln>
            <a:solidFill>
              <a:srgbClr val="CC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Equal 158"/>
          <p:cNvSpPr/>
          <p:nvPr/>
        </p:nvSpPr>
        <p:spPr>
          <a:xfrm>
            <a:off x="9580995" y="5746250"/>
            <a:ext cx="611293" cy="457200"/>
          </a:xfrm>
          <a:prstGeom prst="mathEqual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4" name="Plus 193"/>
          <p:cNvSpPr/>
          <p:nvPr/>
        </p:nvSpPr>
        <p:spPr>
          <a:xfrm>
            <a:off x="6766388" y="5746811"/>
            <a:ext cx="441756" cy="456639"/>
          </a:xfrm>
          <a:prstGeom prst="mathPlu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TextBox 228"/>
          <p:cNvSpPr txBox="1"/>
          <p:nvPr/>
        </p:nvSpPr>
        <p:spPr>
          <a:xfrm>
            <a:off x="10203367" y="2866687"/>
            <a:ext cx="2116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Expected Residuals</a:t>
            </a:r>
            <a:endParaRPr lang="en-US" dirty="0"/>
          </a:p>
        </p:txBody>
      </p:sp>
      <p:sp>
        <p:nvSpPr>
          <p:cNvPr id="230" name="TextBox 229"/>
          <p:cNvSpPr txBox="1"/>
          <p:nvPr/>
        </p:nvSpPr>
        <p:spPr>
          <a:xfrm>
            <a:off x="10098715" y="4949783"/>
            <a:ext cx="2325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Residual Kriged Wind</a:t>
            </a:r>
            <a:endParaRPr lang="en-US" dirty="0"/>
          </a:p>
        </p:txBody>
      </p:sp>
      <p:sp>
        <p:nvSpPr>
          <p:cNvPr id="231" name="TextBox 230"/>
          <p:cNvSpPr txBox="1"/>
          <p:nvPr/>
        </p:nvSpPr>
        <p:spPr>
          <a:xfrm>
            <a:off x="4660138" y="4987460"/>
            <a:ext cx="1231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WRF(T2)</a:t>
            </a:r>
            <a:endParaRPr lang="en-US" dirty="0"/>
          </a:p>
        </p:txBody>
      </p:sp>
      <p:sp>
        <p:nvSpPr>
          <p:cNvPr id="232" name="TextBox 231"/>
          <p:cNvSpPr txBox="1"/>
          <p:nvPr/>
        </p:nvSpPr>
        <p:spPr>
          <a:xfrm>
            <a:off x="7660313" y="5031285"/>
            <a:ext cx="2116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Expected Residuals</a:t>
            </a:r>
            <a:endParaRPr lang="en-US" dirty="0"/>
          </a:p>
        </p:txBody>
      </p:sp>
      <p:graphicFrame>
        <p:nvGraphicFramePr>
          <p:cNvPr id="237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4029750"/>
              </p:ext>
            </p:extLst>
          </p:nvPr>
        </p:nvGraphicFramePr>
        <p:xfrm>
          <a:off x="4578882" y="1493715"/>
          <a:ext cx="1400504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0126"/>
                <a:gridCol w="350126"/>
                <a:gridCol w="350126"/>
                <a:gridCol w="350126"/>
              </a:tblGrid>
              <a:tr h="355518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W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W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W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W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55518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W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W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W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W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55518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W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W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W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W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55518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W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W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W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W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41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20434909"/>
              </p:ext>
            </p:extLst>
          </p:nvPr>
        </p:nvGraphicFramePr>
        <p:xfrm>
          <a:off x="10456918" y="1429771"/>
          <a:ext cx="1400504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0126"/>
                <a:gridCol w="350126"/>
                <a:gridCol w="350126"/>
                <a:gridCol w="350126"/>
              </a:tblGrid>
              <a:tr h="355518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O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55518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O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55518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O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55518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O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43" name="Title 1"/>
          <p:cNvSpPr>
            <a:spLocks noGrp="1"/>
          </p:cNvSpPr>
          <p:nvPr>
            <p:ph type="title"/>
          </p:nvPr>
        </p:nvSpPr>
        <p:spPr>
          <a:xfrm>
            <a:off x="356315" y="20405"/>
            <a:ext cx="10515600" cy="1325563"/>
          </a:xfrm>
        </p:spPr>
        <p:txBody>
          <a:bodyPr/>
          <a:lstStyle/>
          <a:p>
            <a:r>
              <a:rPr lang="en-US" dirty="0" smtClean="0"/>
              <a:t>Methodology: </a:t>
            </a:r>
            <a:r>
              <a:rPr lang="en-US" dirty="0"/>
              <a:t>Expected Residual </a:t>
            </a:r>
            <a:r>
              <a:rPr lang="en-US" dirty="0" smtClean="0"/>
              <a:t>Kriging (M2)</a:t>
            </a:r>
            <a:endParaRPr lang="en-US" dirty="0"/>
          </a:p>
        </p:txBody>
      </p:sp>
      <p:sp>
        <p:nvSpPr>
          <p:cNvPr id="246" name="TextBox 245"/>
          <p:cNvSpPr txBox="1"/>
          <p:nvPr/>
        </p:nvSpPr>
        <p:spPr>
          <a:xfrm>
            <a:off x="3495701" y="1877972"/>
            <a:ext cx="1088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T1=1-24</a:t>
            </a:r>
            <a:endParaRPr lang="en-US" dirty="0"/>
          </a:p>
        </p:txBody>
      </p:sp>
      <p:sp>
        <p:nvSpPr>
          <p:cNvPr id="247" name="TextBox 246"/>
          <p:cNvSpPr txBox="1"/>
          <p:nvPr/>
        </p:nvSpPr>
        <p:spPr>
          <a:xfrm>
            <a:off x="3468512" y="3951819"/>
            <a:ext cx="1143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T2=25-48</a:t>
            </a:r>
            <a:endParaRPr lang="en-US" dirty="0"/>
          </a:p>
        </p:txBody>
      </p:sp>
      <p:graphicFrame>
        <p:nvGraphicFramePr>
          <p:cNvPr id="250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58729164"/>
              </p:ext>
            </p:extLst>
          </p:nvPr>
        </p:nvGraphicFramePr>
        <p:xfrm>
          <a:off x="4579864" y="5319115"/>
          <a:ext cx="1400504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0126"/>
                <a:gridCol w="350126"/>
                <a:gridCol w="350126"/>
                <a:gridCol w="350126"/>
              </a:tblGrid>
              <a:tr h="355518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W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W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W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W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55518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W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W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W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W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55518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W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W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W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W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55518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W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W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W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W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51" name="Rectangle 250"/>
              <p:cNvSpPr/>
              <p:nvPr/>
            </p:nvSpPr>
            <p:spPr>
              <a:xfrm>
                <a:off x="139348" y="1846031"/>
                <a:ext cx="135325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 smtClean="0">
                        <a:solidFill>
                          <a:srgbClr val="FF0000"/>
                        </a:solidFill>
                      </a:rPr>
                      <m:t>W</m:t>
                    </m:r>
                    <m:r>
                      <m:rPr>
                        <m:nor/>
                      </m:rPr>
                      <a:rPr lang="en-US" b="0" i="0" dirty="0" smtClean="0">
                        <a:solidFill>
                          <a:srgbClr val="FF0000"/>
                        </a:solidFill>
                      </a:rPr>
                      <m:t>(</m:t>
                    </m:r>
                    <m:r>
                      <m:rPr>
                        <m:nor/>
                      </m:rPr>
                      <a:rPr lang="en-US" b="0" i="0" dirty="0" smtClean="0">
                        <a:solidFill>
                          <a:srgbClr val="FF0000"/>
                        </a:solidFill>
                      </a:rPr>
                      <m:t>T</m:t>
                    </m:r>
                    <m:r>
                      <m:rPr>
                        <m:nor/>
                      </m:rPr>
                      <a:rPr lang="en-US" b="0" i="0" dirty="0" smtClean="0">
                        <a:solidFill>
                          <a:srgbClr val="FF0000"/>
                        </a:solidFill>
                      </a:rPr>
                      <m:t>1)</m:t>
                    </m:r>
                  </m:oMath>
                </a14:m>
                <a:r>
                  <a:rPr lang="en-US" dirty="0" smtClean="0"/>
                  <a:t>-</a:t>
                </a:r>
                <a:r>
                  <a:rPr lang="en-US" dirty="0">
                    <a:solidFill>
                      <a:srgbClr val="0070C0"/>
                    </a:solidFill>
                  </a:rPr>
                  <a:t>O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(T1)</a:t>
                </a:r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51" name="Rectangle 2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348" y="1846031"/>
                <a:ext cx="1353256" cy="369332"/>
              </a:xfrm>
              <a:prstGeom prst="rect">
                <a:avLst/>
              </a:prstGeom>
              <a:blipFill rotWithShape="0">
                <a:blip r:embed="rId2"/>
                <a:stretch>
                  <a:fillRect t="-10000" r="-3604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2" name="Rectangle 251"/>
              <p:cNvSpPr/>
              <p:nvPr/>
            </p:nvSpPr>
            <p:spPr>
              <a:xfrm>
                <a:off x="54940" y="3811315"/>
                <a:ext cx="224029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  <m:d>
                            <m:dPr>
                              <m:ctrlPr>
                                <a:rPr lang="en-US" b="0" i="1" dirty="0" smtClean="0">
                                  <a:solidFill>
                                    <a:srgbClr val="CC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b="0" i="0" dirty="0" smtClean="0">
                                  <a:solidFill>
                                    <a:srgbClr val="CC00CC"/>
                                  </a:solidFill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  <m:r>
                                <a:rPr lang="en-US" b="0" i="0" dirty="0" smtClean="0">
                                  <a:solidFill>
                                    <a:srgbClr val="CC00CC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  <m:r>
                            <a:rPr lang="en-US" b="0" i="1" dirty="0" smtClean="0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solidFill>
                                    <a:srgbClr val="CC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CC00CC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C00CC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p>
                          </m:sSup>
                          <m:d>
                            <m:dPr>
                              <m:ctrlPr>
                                <a:rPr lang="en-US" i="1">
                                  <a:solidFill>
                                    <a:srgbClr val="CC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CC00CC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b="0" i="1" smtClean="0">
                                  <a:solidFill>
                                    <a:srgbClr val="CC00CC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52" name="Rectangle 2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40" y="3811315"/>
                <a:ext cx="2240293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3" name="Down Arrow 252"/>
          <p:cNvSpPr/>
          <p:nvPr/>
        </p:nvSpPr>
        <p:spPr>
          <a:xfrm>
            <a:off x="628793" y="2613243"/>
            <a:ext cx="374367" cy="879541"/>
          </a:xfrm>
          <a:prstGeom prst="downArrow">
            <a:avLst/>
          </a:prstGeom>
          <a:noFill/>
          <a:ln>
            <a:solidFill>
              <a:srgbClr val="CC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" name="Rectangle 255"/>
          <p:cNvSpPr/>
          <p:nvPr/>
        </p:nvSpPr>
        <p:spPr>
          <a:xfrm>
            <a:off x="6871378" y="3517973"/>
            <a:ext cx="21111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Kriging Kalman Filter</a:t>
            </a:r>
          </a:p>
          <a:p>
            <a:r>
              <a:rPr lang="en-US" dirty="0" smtClean="0"/>
              <a:t>Expected Residuals</a:t>
            </a:r>
            <a:endParaRPr lang="en-US" dirty="0"/>
          </a:p>
        </p:txBody>
      </p:sp>
      <p:sp>
        <p:nvSpPr>
          <p:cNvPr id="257" name="Rectangle 256"/>
          <p:cNvSpPr/>
          <p:nvPr/>
        </p:nvSpPr>
        <p:spPr>
          <a:xfrm>
            <a:off x="1125875" y="2521415"/>
            <a:ext cx="146873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Kalman Filter </a:t>
            </a:r>
          </a:p>
          <a:p>
            <a:r>
              <a:rPr lang="en-US" dirty="0"/>
              <a:t>o</a:t>
            </a:r>
            <a:r>
              <a:rPr lang="en-US" dirty="0" smtClean="0"/>
              <a:t>bserved</a:t>
            </a:r>
          </a:p>
          <a:p>
            <a:r>
              <a:rPr lang="en-US" dirty="0" smtClean="0"/>
              <a:t>wind speeds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9" name="Rectangle 258"/>
              <p:cNvSpPr/>
              <p:nvPr/>
            </p:nvSpPr>
            <p:spPr>
              <a:xfrm>
                <a:off x="54940" y="5089980"/>
                <a:ext cx="2658443" cy="286232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W </a:t>
                </a:r>
                <a:r>
                  <a:rPr lang="en-US" dirty="0" smtClean="0"/>
                  <a:t>is a wind </a:t>
                </a:r>
                <a:r>
                  <a:rPr lang="en-US" dirty="0"/>
                  <a:t>s</a:t>
                </a:r>
                <a:r>
                  <a:rPr lang="en-US" dirty="0" smtClean="0"/>
                  <a:t>peed</a:t>
                </a:r>
              </a:p>
              <a:p>
                <a:r>
                  <a:rPr lang="en-US" dirty="0" smtClean="0">
                    <a:solidFill>
                      <a:srgbClr val="0070C0"/>
                    </a:solidFill>
                  </a:rPr>
                  <a:t>O </a:t>
                </a:r>
                <a:r>
                  <a:rPr lang="en-US" dirty="0" smtClean="0"/>
                  <a:t>is a </a:t>
                </a:r>
                <a:r>
                  <a:rPr lang="en-US" dirty="0"/>
                  <a:t>w</a:t>
                </a:r>
                <a:r>
                  <a:rPr lang="en-US" dirty="0" smtClean="0"/>
                  <a:t>ind speed</a:t>
                </a:r>
              </a:p>
              <a:p>
                <a:r>
                  <a:rPr lang="en-US" dirty="0" smtClean="0">
                    <a:solidFill>
                      <a:srgbClr val="CC00CC"/>
                    </a:solidFill>
                  </a:rPr>
                  <a:t>B</a:t>
                </a:r>
                <a:r>
                  <a:rPr lang="en-US" dirty="0" smtClean="0"/>
                  <a:t> is a bias</a:t>
                </a:r>
              </a:p>
              <a:p>
                <a:r>
                  <a:rPr lang="en-US" dirty="0" smtClean="0">
                    <a:solidFill>
                      <a:srgbClr val="CC00CC"/>
                    </a:solidFill>
                  </a:rPr>
                  <a:t>E</a:t>
                </a:r>
                <a:r>
                  <a:rPr lang="en-US" dirty="0" smtClean="0"/>
                  <a:t> is a bias</a:t>
                </a:r>
              </a:p>
              <a:p>
                <a:r>
                  <a:rPr lang="en-US" dirty="0" smtClean="0">
                    <a:solidFill>
                      <a:srgbClr val="CC00CC"/>
                    </a:solidFill>
                  </a:rPr>
                  <a:t>R</a:t>
                </a:r>
                <a:r>
                  <a:rPr lang="en-US" dirty="0" smtClean="0"/>
                  <a:t> is a wind speed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solidFill>
                          <a:srgbClr val="CC00CC"/>
                        </a:solidFill>
                        <a:latin typeface="Cambria Math" panose="02040503050406030204" pitchFamily="18" charset="0"/>
                      </a:rPr>
                      <m:t>[</m:t>
                    </m:r>
                    <m:sSup>
                      <m:sSupPr>
                        <m:ctrlPr>
                          <a:rPr lang="en-US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  <m:d>
                      <m:dPr>
                        <m:ctrlPr>
                          <a:rPr lang="en-US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rgbClr val="CC00CC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is a bias</a:t>
                </a:r>
                <a:endParaRPr lang="en-US" dirty="0" smtClean="0"/>
              </a:p>
              <a:p>
                <a:endParaRPr lang="en-US" dirty="0" smtClean="0">
                  <a:solidFill>
                    <a:srgbClr val="0070C0"/>
                  </a:solidFill>
                </a:endParaRPr>
              </a:p>
              <a:p>
                <a:endParaRPr lang="en-US" dirty="0">
                  <a:solidFill>
                    <a:srgbClr val="0070C0"/>
                  </a:solidFill>
                </a:endParaRPr>
              </a:p>
              <a:p>
                <a:endParaRPr lang="en-US" dirty="0" smtClean="0">
                  <a:solidFill>
                    <a:srgbClr val="FF0000"/>
                  </a:solidFill>
                </a:endParaRPr>
              </a:p>
              <a:p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59" name="Rectangle 2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40" y="5089980"/>
                <a:ext cx="2658443" cy="2862322"/>
              </a:xfrm>
              <a:prstGeom prst="rect">
                <a:avLst/>
              </a:prstGeom>
              <a:blipFill rotWithShape="0">
                <a:blip r:embed="rId4"/>
                <a:stretch>
                  <a:fillRect l="-1835" t="-12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63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31335223"/>
              </p:ext>
            </p:extLst>
          </p:nvPr>
        </p:nvGraphicFramePr>
        <p:xfrm>
          <a:off x="7867112" y="5359531"/>
          <a:ext cx="1400504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0126"/>
                <a:gridCol w="350126"/>
                <a:gridCol w="350126"/>
                <a:gridCol w="350126"/>
              </a:tblGrid>
              <a:tr h="355518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C00CC"/>
                          </a:solidFill>
                        </a:rPr>
                        <a:t>E</a:t>
                      </a:r>
                      <a:endParaRPr lang="en-US" dirty="0">
                        <a:solidFill>
                          <a:srgbClr val="CC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C00CC"/>
                          </a:solidFill>
                        </a:rPr>
                        <a:t>E</a:t>
                      </a:r>
                      <a:endParaRPr lang="en-US" dirty="0">
                        <a:solidFill>
                          <a:srgbClr val="CC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C00CC"/>
                          </a:solidFill>
                        </a:rPr>
                        <a:t>E</a:t>
                      </a:r>
                      <a:endParaRPr lang="en-US" dirty="0">
                        <a:solidFill>
                          <a:srgbClr val="CC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C00CC"/>
                          </a:solidFill>
                        </a:rPr>
                        <a:t>E</a:t>
                      </a:r>
                      <a:endParaRPr lang="en-US" dirty="0">
                        <a:solidFill>
                          <a:srgbClr val="CC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55518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C00CC"/>
                          </a:solidFill>
                        </a:rPr>
                        <a:t>E</a:t>
                      </a:r>
                      <a:endParaRPr lang="en-US" dirty="0">
                        <a:solidFill>
                          <a:srgbClr val="CC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C00CC"/>
                          </a:solidFill>
                        </a:rPr>
                        <a:t>E</a:t>
                      </a:r>
                      <a:endParaRPr lang="en-US" dirty="0">
                        <a:solidFill>
                          <a:srgbClr val="CC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C00CC"/>
                          </a:solidFill>
                        </a:rPr>
                        <a:t>E</a:t>
                      </a:r>
                      <a:endParaRPr lang="en-US" dirty="0">
                        <a:solidFill>
                          <a:srgbClr val="CC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C00CC"/>
                          </a:solidFill>
                        </a:rPr>
                        <a:t>E</a:t>
                      </a:r>
                      <a:endParaRPr lang="en-US" dirty="0">
                        <a:solidFill>
                          <a:srgbClr val="CC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55518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C00CC"/>
                          </a:solidFill>
                        </a:rPr>
                        <a:t>E</a:t>
                      </a:r>
                      <a:endParaRPr lang="en-US" dirty="0">
                        <a:solidFill>
                          <a:srgbClr val="CC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C00CC"/>
                          </a:solidFill>
                        </a:rPr>
                        <a:t>E</a:t>
                      </a:r>
                      <a:endParaRPr lang="en-US" dirty="0">
                        <a:solidFill>
                          <a:srgbClr val="CC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C00CC"/>
                          </a:solidFill>
                        </a:rPr>
                        <a:t>E</a:t>
                      </a:r>
                      <a:endParaRPr lang="en-US" dirty="0">
                        <a:solidFill>
                          <a:srgbClr val="CC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C00CC"/>
                          </a:solidFill>
                        </a:rPr>
                        <a:t>E</a:t>
                      </a:r>
                      <a:endParaRPr lang="en-US" dirty="0">
                        <a:solidFill>
                          <a:srgbClr val="CC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55518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C00CC"/>
                          </a:solidFill>
                        </a:rPr>
                        <a:t>E</a:t>
                      </a:r>
                      <a:endParaRPr lang="en-US" dirty="0">
                        <a:solidFill>
                          <a:srgbClr val="CC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C00CC"/>
                          </a:solidFill>
                        </a:rPr>
                        <a:t>E</a:t>
                      </a:r>
                      <a:endParaRPr lang="en-US" dirty="0">
                        <a:solidFill>
                          <a:srgbClr val="CC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C00CC"/>
                          </a:solidFill>
                        </a:rPr>
                        <a:t>E</a:t>
                      </a:r>
                      <a:endParaRPr lang="en-US" dirty="0">
                        <a:solidFill>
                          <a:srgbClr val="CC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C00CC"/>
                          </a:solidFill>
                        </a:rPr>
                        <a:t>E</a:t>
                      </a:r>
                      <a:endParaRPr lang="en-US" dirty="0">
                        <a:solidFill>
                          <a:srgbClr val="CC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6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08157960"/>
              </p:ext>
            </p:extLst>
          </p:nvPr>
        </p:nvGraphicFramePr>
        <p:xfrm>
          <a:off x="10456918" y="3260477"/>
          <a:ext cx="1400504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0126"/>
                <a:gridCol w="350126"/>
                <a:gridCol w="350126"/>
                <a:gridCol w="350126"/>
              </a:tblGrid>
              <a:tr h="355518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C00CC"/>
                          </a:solidFill>
                        </a:rPr>
                        <a:t>E</a:t>
                      </a:r>
                      <a:endParaRPr lang="en-US" dirty="0">
                        <a:solidFill>
                          <a:srgbClr val="CC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C00CC"/>
                          </a:solidFill>
                        </a:rPr>
                        <a:t>E</a:t>
                      </a:r>
                      <a:endParaRPr lang="en-US" dirty="0">
                        <a:solidFill>
                          <a:srgbClr val="CC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C00CC"/>
                          </a:solidFill>
                        </a:rPr>
                        <a:t>E</a:t>
                      </a:r>
                      <a:endParaRPr lang="en-US" dirty="0">
                        <a:solidFill>
                          <a:srgbClr val="CC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C00CC"/>
                          </a:solidFill>
                        </a:rPr>
                        <a:t>E</a:t>
                      </a:r>
                      <a:endParaRPr lang="en-US" dirty="0">
                        <a:solidFill>
                          <a:srgbClr val="CC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55518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C00CC"/>
                          </a:solidFill>
                        </a:rPr>
                        <a:t>E</a:t>
                      </a:r>
                      <a:endParaRPr lang="en-US" dirty="0">
                        <a:solidFill>
                          <a:srgbClr val="CC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C00CC"/>
                          </a:solidFill>
                        </a:rPr>
                        <a:t>E</a:t>
                      </a:r>
                      <a:endParaRPr lang="en-US" dirty="0">
                        <a:solidFill>
                          <a:srgbClr val="CC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C00CC"/>
                          </a:solidFill>
                        </a:rPr>
                        <a:t>E</a:t>
                      </a:r>
                      <a:endParaRPr lang="en-US" dirty="0">
                        <a:solidFill>
                          <a:srgbClr val="CC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C00CC"/>
                          </a:solidFill>
                        </a:rPr>
                        <a:t>E</a:t>
                      </a:r>
                      <a:endParaRPr lang="en-US" dirty="0">
                        <a:solidFill>
                          <a:srgbClr val="CC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55518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C00CC"/>
                          </a:solidFill>
                        </a:rPr>
                        <a:t>E</a:t>
                      </a:r>
                      <a:endParaRPr lang="en-US" dirty="0">
                        <a:solidFill>
                          <a:srgbClr val="CC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C00CC"/>
                          </a:solidFill>
                        </a:rPr>
                        <a:t>E</a:t>
                      </a:r>
                      <a:endParaRPr lang="en-US" dirty="0">
                        <a:solidFill>
                          <a:srgbClr val="CC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C00CC"/>
                          </a:solidFill>
                        </a:rPr>
                        <a:t>E</a:t>
                      </a:r>
                      <a:endParaRPr lang="en-US" dirty="0">
                        <a:solidFill>
                          <a:srgbClr val="CC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C00CC"/>
                          </a:solidFill>
                        </a:rPr>
                        <a:t>E</a:t>
                      </a:r>
                      <a:endParaRPr lang="en-US" dirty="0">
                        <a:solidFill>
                          <a:srgbClr val="CC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55518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C00CC"/>
                          </a:solidFill>
                        </a:rPr>
                        <a:t>E</a:t>
                      </a:r>
                      <a:endParaRPr lang="en-US" dirty="0">
                        <a:solidFill>
                          <a:srgbClr val="CC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C00CC"/>
                          </a:solidFill>
                        </a:rPr>
                        <a:t>E</a:t>
                      </a:r>
                      <a:endParaRPr lang="en-US" dirty="0">
                        <a:solidFill>
                          <a:srgbClr val="CC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C00CC"/>
                          </a:solidFill>
                        </a:rPr>
                        <a:t>E</a:t>
                      </a:r>
                      <a:endParaRPr lang="en-US" dirty="0">
                        <a:solidFill>
                          <a:srgbClr val="CC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C00CC"/>
                          </a:solidFill>
                        </a:rPr>
                        <a:t>E</a:t>
                      </a:r>
                      <a:endParaRPr lang="en-US" dirty="0">
                        <a:solidFill>
                          <a:srgbClr val="CC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6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2753446"/>
              </p:ext>
            </p:extLst>
          </p:nvPr>
        </p:nvGraphicFramePr>
        <p:xfrm>
          <a:off x="10456918" y="5319115"/>
          <a:ext cx="1400504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0126"/>
                <a:gridCol w="350126"/>
                <a:gridCol w="350126"/>
                <a:gridCol w="350126"/>
              </a:tblGrid>
              <a:tr h="355518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C00CC"/>
                          </a:solidFill>
                        </a:rPr>
                        <a:t>R</a:t>
                      </a:r>
                      <a:endParaRPr lang="en-US" dirty="0">
                        <a:solidFill>
                          <a:srgbClr val="CC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C00CC"/>
                          </a:solidFill>
                        </a:rPr>
                        <a:t>R</a:t>
                      </a:r>
                      <a:endParaRPr lang="en-US" dirty="0">
                        <a:solidFill>
                          <a:srgbClr val="CC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C00CC"/>
                          </a:solidFill>
                        </a:rPr>
                        <a:t>R</a:t>
                      </a:r>
                      <a:endParaRPr lang="en-US" dirty="0">
                        <a:solidFill>
                          <a:srgbClr val="CC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C00CC"/>
                          </a:solidFill>
                        </a:rPr>
                        <a:t>R</a:t>
                      </a:r>
                      <a:endParaRPr lang="en-US" dirty="0">
                        <a:solidFill>
                          <a:srgbClr val="CC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55518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C00CC"/>
                          </a:solidFill>
                        </a:rPr>
                        <a:t>R</a:t>
                      </a:r>
                      <a:endParaRPr lang="en-US" dirty="0">
                        <a:solidFill>
                          <a:srgbClr val="CC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C00CC"/>
                          </a:solidFill>
                        </a:rPr>
                        <a:t>R</a:t>
                      </a:r>
                      <a:endParaRPr lang="en-US" dirty="0">
                        <a:solidFill>
                          <a:srgbClr val="CC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C00CC"/>
                          </a:solidFill>
                        </a:rPr>
                        <a:t>R</a:t>
                      </a:r>
                      <a:endParaRPr lang="en-US" dirty="0">
                        <a:solidFill>
                          <a:srgbClr val="CC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C00CC"/>
                          </a:solidFill>
                        </a:rPr>
                        <a:t>R</a:t>
                      </a:r>
                      <a:endParaRPr lang="en-US" dirty="0">
                        <a:solidFill>
                          <a:srgbClr val="CC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55518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C00CC"/>
                          </a:solidFill>
                        </a:rPr>
                        <a:t>R</a:t>
                      </a:r>
                      <a:endParaRPr lang="en-US" dirty="0">
                        <a:solidFill>
                          <a:srgbClr val="CC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C00CC"/>
                          </a:solidFill>
                        </a:rPr>
                        <a:t>R</a:t>
                      </a:r>
                      <a:endParaRPr lang="en-US" dirty="0">
                        <a:solidFill>
                          <a:srgbClr val="CC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C00CC"/>
                          </a:solidFill>
                        </a:rPr>
                        <a:t>R</a:t>
                      </a:r>
                      <a:endParaRPr lang="en-US" dirty="0">
                        <a:solidFill>
                          <a:srgbClr val="CC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C00CC"/>
                          </a:solidFill>
                        </a:rPr>
                        <a:t>R</a:t>
                      </a:r>
                      <a:endParaRPr lang="en-US" dirty="0">
                        <a:solidFill>
                          <a:srgbClr val="CC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55518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C00CC"/>
                          </a:solidFill>
                        </a:rPr>
                        <a:t>R</a:t>
                      </a:r>
                      <a:endParaRPr lang="en-US" dirty="0">
                        <a:solidFill>
                          <a:srgbClr val="CC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C00CC"/>
                          </a:solidFill>
                        </a:rPr>
                        <a:t>R</a:t>
                      </a:r>
                      <a:endParaRPr lang="en-US" dirty="0">
                        <a:solidFill>
                          <a:srgbClr val="CC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C00CC"/>
                          </a:solidFill>
                        </a:rPr>
                        <a:t>R</a:t>
                      </a:r>
                      <a:endParaRPr lang="en-US" dirty="0">
                        <a:solidFill>
                          <a:srgbClr val="CC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C00CC"/>
                          </a:solidFill>
                        </a:rPr>
                        <a:t>R</a:t>
                      </a:r>
                      <a:endParaRPr lang="en-US" dirty="0">
                        <a:solidFill>
                          <a:srgbClr val="CC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6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27228345"/>
              </p:ext>
            </p:extLst>
          </p:nvPr>
        </p:nvGraphicFramePr>
        <p:xfrm>
          <a:off x="4584351" y="3410517"/>
          <a:ext cx="1400504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0126"/>
                <a:gridCol w="350126"/>
                <a:gridCol w="350126"/>
                <a:gridCol w="350126"/>
              </a:tblGrid>
              <a:tr h="355518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CC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CC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CC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C00CC"/>
                          </a:solidFill>
                        </a:rPr>
                        <a:t>B</a:t>
                      </a:r>
                      <a:endParaRPr lang="en-US" dirty="0">
                        <a:solidFill>
                          <a:srgbClr val="CC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55518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CC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C00CC"/>
                          </a:solidFill>
                        </a:rPr>
                        <a:t>B</a:t>
                      </a:r>
                      <a:endParaRPr lang="en-US" dirty="0">
                        <a:solidFill>
                          <a:srgbClr val="CC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CC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CC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55518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CC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CC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C00CC"/>
                          </a:solidFill>
                        </a:rPr>
                        <a:t>B</a:t>
                      </a:r>
                      <a:endParaRPr lang="en-US" dirty="0">
                        <a:solidFill>
                          <a:srgbClr val="CC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CC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55518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C00CC"/>
                          </a:solidFill>
                        </a:rPr>
                        <a:t>B</a:t>
                      </a:r>
                      <a:endParaRPr lang="en-US" dirty="0">
                        <a:solidFill>
                          <a:srgbClr val="CC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CC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CC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CC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6360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/>
          <p:cNvSpPr/>
          <p:nvPr/>
        </p:nvSpPr>
        <p:spPr>
          <a:xfrm>
            <a:off x="9730152" y="4920165"/>
            <a:ext cx="312482" cy="26321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896490" y="4833934"/>
            <a:ext cx="293987" cy="2753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TextBox 256"/>
          <p:cNvSpPr txBox="1"/>
          <p:nvPr/>
        </p:nvSpPr>
        <p:spPr>
          <a:xfrm>
            <a:off x="191827" y="1494129"/>
            <a:ext cx="117226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Leave One Out Cross Validation (CV) performed on 10% storm </a:t>
            </a:r>
            <a:r>
              <a:rPr lang="en-US" sz="2400" b="1" dirty="0"/>
              <a:t>s</a:t>
            </a:r>
            <a:r>
              <a:rPr lang="en-US" sz="2400" b="1" dirty="0" smtClean="0"/>
              <a:t>ample 11/107</a:t>
            </a:r>
          </a:p>
          <a:p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48821" y="3750515"/>
                <a:ext cx="1580048" cy="11521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𝐼𝑛𝑝𝑢𝑡𝑠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mr>
                      <m:m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mr>
                      <m:m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mr>
                      <m:m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mr>
                    </m:m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21" y="3750515"/>
                <a:ext cx="1580048" cy="115217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ight Arrow 8"/>
          <p:cNvSpPr/>
          <p:nvPr/>
        </p:nvSpPr>
        <p:spPr>
          <a:xfrm>
            <a:off x="3697699" y="4170522"/>
            <a:ext cx="1423851" cy="335287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6" name="TextBox 315"/>
          <p:cNvSpPr txBox="1"/>
          <p:nvPr/>
        </p:nvSpPr>
        <p:spPr>
          <a:xfrm>
            <a:off x="5121550" y="2476528"/>
            <a:ext cx="64909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2) A station is removed from the dataset and the Kriging operation is performed without knowledge of the wind at that location</a:t>
            </a:r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97" name="Title 1"/>
          <p:cNvSpPr>
            <a:spLocks noGrp="1"/>
          </p:cNvSpPr>
          <p:nvPr>
            <p:ph type="title"/>
          </p:nvPr>
        </p:nvSpPr>
        <p:spPr>
          <a:xfrm>
            <a:off x="356315" y="20405"/>
            <a:ext cx="10515600" cy="1325563"/>
          </a:xfrm>
        </p:spPr>
        <p:txBody>
          <a:bodyPr/>
          <a:lstStyle/>
          <a:p>
            <a:r>
              <a:rPr lang="en-US" dirty="0" smtClean="0"/>
              <a:t>Methodology: Accuracy Metrics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8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63226934"/>
                  </p:ext>
                </p:extLst>
              </p:nvPr>
            </p:nvGraphicFramePr>
            <p:xfrm>
              <a:off x="1828625" y="3399778"/>
              <a:ext cx="1805544" cy="1810317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451386"/>
                    <a:gridCol w="451386"/>
                    <a:gridCol w="451386"/>
                    <a:gridCol w="451386"/>
                  </a:tblGrid>
                  <a:tr h="417375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464314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464314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46431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98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63226934"/>
                  </p:ext>
                </p:extLst>
              </p:nvPr>
            </p:nvGraphicFramePr>
            <p:xfrm>
              <a:off x="1828625" y="3399778"/>
              <a:ext cx="1805544" cy="1810317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451386"/>
                    <a:gridCol w="451386"/>
                    <a:gridCol w="451386"/>
                    <a:gridCol w="451386"/>
                  </a:tblGrid>
                  <a:tr h="417375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304054" t="-1449" r="-2703" b="-334783"/>
                          </a:stretch>
                        </a:blipFill>
                      </a:tcPr>
                    </a:tc>
                  </a:tr>
                  <a:tr h="464314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02703" t="-92105" r="-204054" b="-203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464314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200000" t="-189610" r="-101333" b="-101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46431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333" t="-293421" r="-300000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10" name="Down Arrow 9"/>
          <p:cNvSpPr/>
          <p:nvPr/>
        </p:nvSpPr>
        <p:spPr>
          <a:xfrm>
            <a:off x="1926752" y="5145317"/>
            <a:ext cx="233462" cy="581866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1518625" y="5703760"/>
                <a:ext cx="3047950" cy="9564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Input=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 smtClean="0">
                  <a:solidFill>
                    <a:srgbClr val="FF0000"/>
                  </a:solidFill>
                </a:endParaRPr>
              </a:p>
              <a:p>
                <a:r>
                  <a:rPr lang="en-US" dirty="0" smtClean="0"/>
                  <a:t>M1=Observed Wind Speed (</a:t>
                </a:r>
                <a:r>
                  <a:rPr lang="en-US" dirty="0" smtClean="0">
                    <a:solidFill>
                      <a:schemeClr val="accent1"/>
                    </a:solidFill>
                  </a:rPr>
                  <a:t>O</a:t>
                </a:r>
                <a:r>
                  <a:rPr lang="en-US" dirty="0" smtClean="0"/>
                  <a:t>)</a:t>
                </a:r>
              </a:p>
              <a:p>
                <a:r>
                  <a:rPr lang="en-US" dirty="0" smtClean="0"/>
                  <a:t>M2=Expected Residuals (</a:t>
                </a:r>
                <a:r>
                  <a:rPr lang="en-US" dirty="0" smtClean="0">
                    <a:solidFill>
                      <a:srgbClr val="CC00CC"/>
                    </a:solidFill>
                  </a:rPr>
                  <a:t>B</a:t>
                </a:r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8625" y="5703760"/>
                <a:ext cx="3047950" cy="956480"/>
              </a:xfrm>
              <a:prstGeom prst="rect">
                <a:avLst/>
              </a:prstGeom>
              <a:blipFill rotWithShape="0">
                <a:blip r:embed="rId4"/>
                <a:stretch>
                  <a:fillRect l="-1600" t="-3822" r="-1000" b="-57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3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681146081"/>
                  </p:ext>
                </p:extLst>
              </p:nvPr>
            </p:nvGraphicFramePr>
            <p:xfrm>
              <a:off x="5472461" y="3352839"/>
              <a:ext cx="1805544" cy="1857256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451386"/>
                    <a:gridCol w="451386"/>
                    <a:gridCol w="451386"/>
                    <a:gridCol w="451386"/>
                  </a:tblGrid>
                  <a:tr h="464314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464314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464314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464314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03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681146081"/>
                  </p:ext>
                </p:extLst>
              </p:nvPr>
            </p:nvGraphicFramePr>
            <p:xfrm>
              <a:off x="5472461" y="3352839"/>
              <a:ext cx="1805544" cy="1857256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451386"/>
                    <a:gridCol w="451386"/>
                    <a:gridCol w="451386"/>
                    <a:gridCol w="451386"/>
                  </a:tblGrid>
                  <a:tr h="464314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5"/>
                          <a:stretch>
                            <a:fillRect l="-302703" t="-2632" r="-2703" b="-303947"/>
                          </a:stretch>
                        </a:blipFill>
                      </a:tcPr>
                    </a:tc>
                  </a:tr>
                  <a:tr h="464314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5"/>
                          <a:stretch>
                            <a:fillRect l="-100000" t="-101299" r="-200000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464314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5"/>
                          <a:stretch>
                            <a:fillRect l="-202703" t="-203947" r="-102703" b="-10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464314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6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959816153"/>
                  </p:ext>
                </p:extLst>
              </p:nvPr>
            </p:nvGraphicFramePr>
            <p:xfrm>
              <a:off x="9673277" y="3433010"/>
              <a:ext cx="1805544" cy="1857256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451386"/>
                    <a:gridCol w="451386"/>
                    <a:gridCol w="451386"/>
                    <a:gridCol w="451386"/>
                  </a:tblGrid>
                  <a:tr h="46431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46431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46431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46431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06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959816153"/>
                  </p:ext>
                </p:extLst>
              </p:nvPr>
            </p:nvGraphicFramePr>
            <p:xfrm>
              <a:off x="9673277" y="3433010"/>
              <a:ext cx="1805544" cy="1857256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451386"/>
                    <a:gridCol w="451386"/>
                    <a:gridCol w="451386"/>
                    <a:gridCol w="451386"/>
                  </a:tblGrid>
                  <a:tr h="46431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6"/>
                          <a:stretch>
                            <a:fillRect l="-1333" t="-6579" r="-300000" b="-303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6"/>
                          <a:stretch>
                            <a:fillRect l="-102703" t="-6579" r="-204054" b="-303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6"/>
                          <a:stretch>
                            <a:fillRect l="-200000" t="-6579" r="-101333" b="-303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6"/>
                          <a:stretch>
                            <a:fillRect l="-304054" t="-6579" r="-2703" b="-303947"/>
                          </a:stretch>
                        </a:blipFill>
                      </a:tcPr>
                    </a:tc>
                  </a:tr>
                  <a:tr h="46431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6"/>
                          <a:stretch>
                            <a:fillRect l="-1333" t="-105195" r="-300000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6"/>
                          <a:stretch>
                            <a:fillRect l="-102703" t="-105195" r="-204054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6"/>
                          <a:stretch>
                            <a:fillRect l="-200000" t="-105195" r="-101333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6"/>
                          <a:stretch>
                            <a:fillRect l="-304054" t="-105195" r="-2703" b="-200000"/>
                          </a:stretch>
                        </a:blipFill>
                      </a:tcPr>
                    </a:tc>
                  </a:tr>
                  <a:tr h="46431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6"/>
                          <a:stretch>
                            <a:fillRect l="-1333" t="-207895" r="-300000" b="-10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6"/>
                          <a:stretch>
                            <a:fillRect l="-102703" t="-207895" r="-204054" b="-10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6"/>
                          <a:stretch>
                            <a:fillRect l="-200000" t="-207895" r="-101333" b="-10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6"/>
                          <a:stretch>
                            <a:fillRect l="-304054" t="-207895" r="-2703" b="-102632"/>
                          </a:stretch>
                        </a:blipFill>
                      </a:tcPr>
                    </a:tc>
                  </a:tr>
                  <a:tr h="46431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6"/>
                          <a:stretch>
                            <a:fillRect l="-1333" t="-307895" r="-300000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6"/>
                          <a:stretch>
                            <a:fillRect l="-102703" t="-307895" r="-204054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6"/>
                          <a:stretch>
                            <a:fillRect l="-200000" t="-307895" r="-101333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6"/>
                          <a:stretch>
                            <a:fillRect l="-304054" t="-307895" r="-2703" b="-2632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108" name="Right Arrow 107"/>
          <p:cNvSpPr/>
          <p:nvPr/>
        </p:nvSpPr>
        <p:spPr>
          <a:xfrm>
            <a:off x="7744448" y="4191370"/>
            <a:ext cx="1423851" cy="335287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/>
          <p:cNvSpPr/>
          <p:nvPr/>
        </p:nvSpPr>
        <p:spPr>
          <a:xfrm>
            <a:off x="9730152" y="5210095"/>
            <a:ext cx="312482" cy="611187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8282145" y="5696194"/>
                <a:ext cx="3862316" cy="96404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Blind Interpolation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 smtClean="0">
                  <a:solidFill>
                    <a:srgbClr val="FF0000"/>
                  </a:solidFill>
                </a:endParaRPr>
              </a:p>
              <a:p>
                <a:r>
                  <a:rPr lang="en-US" dirty="0" smtClean="0"/>
                  <a:t>M1=UK CV=Observed </a:t>
                </a:r>
                <a:r>
                  <a:rPr lang="en-US" dirty="0"/>
                  <a:t>Wind </a:t>
                </a:r>
                <a:r>
                  <a:rPr lang="en-US" dirty="0" smtClean="0"/>
                  <a:t>Speed (</a:t>
                </a:r>
                <a:r>
                  <a:rPr lang="en-US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m</a:t>
                </a:r>
                <a:r>
                  <a:rPr lang="en-US" dirty="0" smtClean="0"/>
                  <a:t>)</a:t>
                </a:r>
              </a:p>
              <a:p>
                <a:r>
                  <a:rPr lang="en-US" dirty="0" smtClean="0"/>
                  <a:t>M2=RK CV=Expected Residuals (</a:t>
                </a:r>
                <a:r>
                  <a:rPr lang="en-US" dirty="0" smtClean="0">
                    <a:solidFill>
                      <a:srgbClr val="CC00CC"/>
                    </a:solidFill>
                  </a:rPr>
                  <a:t>E</a:t>
                </a:r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2145" y="5696194"/>
                <a:ext cx="3862316" cy="964046"/>
              </a:xfrm>
              <a:prstGeom prst="rect">
                <a:avLst/>
              </a:prstGeom>
              <a:blipFill rotWithShape="0">
                <a:blip r:embed="rId7"/>
                <a:stretch>
                  <a:fillRect l="-1422" t="-3145" b="-50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/>
          <p:cNvSpPr/>
          <p:nvPr/>
        </p:nvSpPr>
        <p:spPr>
          <a:xfrm>
            <a:off x="0" y="2494358"/>
            <a:ext cx="476306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1) The original Kriging Input Dataset is shown below as</a:t>
            </a:r>
          </a:p>
        </p:txBody>
      </p:sp>
    </p:spTree>
    <p:extLst>
      <p:ext uri="{BB962C8B-B14F-4D97-AF65-F5344CB8AC3E}">
        <p14:creationId xmlns:p14="http://schemas.microsoft.com/office/powerpoint/2010/main" val="2662902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 of the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10% Storm CV Observation Kriging (M1) </a:t>
            </a:r>
          </a:p>
          <a:p>
            <a:r>
              <a:rPr lang="en-US" dirty="0" smtClean="0"/>
              <a:t>10% </a:t>
            </a:r>
            <a:r>
              <a:rPr lang="en-US" dirty="0"/>
              <a:t>Storm CV Expected </a:t>
            </a:r>
            <a:r>
              <a:rPr lang="en-US" dirty="0" smtClean="0"/>
              <a:t>Residual Kriging </a:t>
            </a:r>
            <a:r>
              <a:rPr lang="en-US" dirty="0"/>
              <a:t>(M2) </a:t>
            </a:r>
            <a:endParaRPr lang="en-US" dirty="0" smtClean="0"/>
          </a:p>
          <a:p>
            <a:r>
              <a:rPr lang="en-US" dirty="0"/>
              <a:t>Kalman Filter Observed Wind Speed (M2</a:t>
            </a:r>
            <a:r>
              <a:rPr lang="en-US" dirty="0" smtClean="0"/>
              <a:t>)</a:t>
            </a:r>
          </a:p>
          <a:p>
            <a:r>
              <a:rPr lang="en-US" dirty="0"/>
              <a:t>Kalman Filter Kriged Wind Speed (M1)</a:t>
            </a:r>
            <a:endParaRPr lang="en-US" dirty="0" smtClean="0"/>
          </a:p>
          <a:p>
            <a:r>
              <a:rPr lang="en-US" dirty="0" smtClean="0"/>
              <a:t>Overall </a:t>
            </a:r>
            <a:r>
              <a:rPr lang="en-US" dirty="0"/>
              <a:t>Model performance </a:t>
            </a:r>
            <a:endParaRPr lang="en-US" dirty="0" smtClean="0"/>
          </a:p>
          <a:p>
            <a:r>
              <a:rPr lang="en-US" dirty="0" smtClean="0"/>
              <a:t>Seasonality</a:t>
            </a:r>
          </a:p>
        </p:txBody>
      </p:sp>
    </p:spTree>
    <p:extLst>
      <p:ext uri="{BB962C8B-B14F-4D97-AF65-F5344CB8AC3E}">
        <p14:creationId xmlns:p14="http://schemas.microsoft.com/office/powerpoint/2010/main" val="2120980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2318242" cy="1325563"/>
          </a:xfrm>
        </p:spPr>
        <p:txBody>
          <a:bodyPr/>
          <a:lstStyle/>
          <a:p>
            <a:r>
              <a:rPr lang="en-US" dirty="0" smtClean="0"/>
              <a:t>Results</a:t>
            </a:r>
            <a:r>
              <a:rPr lang="en-US" dirty="0"/>
              <a:t>: 10% Storm CV Observation Kriging (M1) 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6627662"/>
              </p:ext>
            </p:extLst>
          </p:nvPr>
        </p:nvGraphicFramePr>
        <p:xfrm>
          <a:off x="3161111" y="5187994"/>
          <a:ext cx="4988004" cy="1369697"/>
        </p:xfrm>
        <a:graphic>
          <a:graphicData uri="http://schemas.openxmlformats.org/drawingml/2006/table">
            <a:tbl>
              <a:tblPr firstRow="1" firstCol="1" bandRow="1"/>
              <a:tblGrid>
                <a:gridCol w="1662668"/>
                <a:gridCol w="1662668"/>
                <a:gridCol w="1662668"/>
              </a:tblGrid>
              <a:tr h="15813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UK CV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UK IS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RMSE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1.34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1.16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Mean Bias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-0.66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-0.16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Corr</a:t>
                      </a:r>
                      <a:r>
                        <a:rPr lang="en-US" sz="1400" b="1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 </a:t>
                      </a:r>
                      <a:r>
                        <a:rPr lang="en-US" sz="1400" b="1" baseline="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Coeff</a:t>
                      </a:r>
                      <a:r>
                        <a:rPr lang="en-US" sz="1400" b="1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 R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Slope of linear regression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0.53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0.58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6030341" y="1663093"/>
            <a:ext cx="36316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In-Sample Kriging vs. Observed Wind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20436"/>
            <a:ext cx="3829050" cy="29813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1655" y="2071671"/>
            <a:ext cx="4248417" cy="307885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838200" y="1664871"/>
            <a:ext cx="32207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UK CV Wind vs. Observed Wind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130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Introduction/Background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</a:p>
          <a:p>
            <a:r>
              <a:rPr lang="en-US" dirty="0" smtClean="0"/>
              <a:t>Objectives</a:t>
            </a:r>
          </a:p>
          <a:p>
            <a:r>
              <a:rPr lang="en-US" dirty="0" smtClean="0"/>
              <a:t>Data</a:t>
            </a:r>
          </a:p>
          <a:p>
            <a:r>
              <a:rPr lang="en-US" dirty="0" smtClean="0"/>
              <a:t>Methodology</a:t>
            </a:r>
          </a:p>
          <a:p>
            <a:r>
              <a:rPr lang="en-US" dirty="0" smtClean="0"/>
              <a:t>Results and Discussion 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Conclusions and Future Work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References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336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489007" y="1690688"/>
            <a:ext cx="39187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Geographic distribution </a:t>
            </a:r>
            <a:r>
              <a:rPr lang="en-US" dirty="0" smtClean="0"/>
              <a:t>UK CV of </a:t>
            </a:r>
            <a:r>
              <a:rPr lang="en-US" dirty="0"/>
              <a:t>RMSE </a:t>
            </a:r>
            <a:endParaRPr lang="en-US" dirty="0" smtClean="0"/>
          </a:p>
        </p:txBody>
      </p:sp>
      <p:sp>
        <p:nvSpPr>
          <p:cNvPr id="8" name="Rectangle 7"/>
          <p:cNvSpPr/>
          <p:nvPr/>
        </p:nvSpPr>
        <p:spPr>
          <a:xfrm>
            <a:off x="7324969" y="1609618"/>
            <a:ext cx="37744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Geographic distribution of </a:t>
            </a:r>
            <a:r>
              <a:rPr lang="en-US" dirty="0" smtClean="0"/>
              <a:t>IS UK RMSE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2318242" cy="1325563"/>
          </a:xfrm>
        </p:spPr>
        <p:txBody>
          <a:bodyPr/>
          <a:lstStyle/>
          <a:p>
            <a:r>
              <a:rPr lang="en-US" dirty="0" smtClean="0"/>
              <a:t>Results</a:t>
            </a:r>
            <a:r>
              <a:rPr lang="en-US" dirty="0"/>
              <a:t>: 10% Storm CV Observation Kriging (M1) </a:t>
            </a:r>
          </a:p>
        </p:txBody>
      </p:sp>
      <p:pic>
        <p:nvPicPr>
          <p:cNvPr id="11" name="Picture 10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25724"/>
            <a:ext cx="4920618" cy="3472718"/>
          </a:xfrm>
          <a:prstGeom prst="rect">
            <a:avLst/>
          </a:prstGeom>
        </p:spPr>
      </p:pic>
      <p:pic>
        <p:nvPicPr>
          <p:cNvPr id="12" name="Picture 11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9095" y="2178940"/>
            <a:ext cx="4134705" cy="3275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883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1737" y="2252344"/>
            <a:ext cx="4886204" cy="460565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0138" y="2033838"/>
            <a:ext cx="5267325" cy="4619625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2318242" cy="1325563"/>
          </a:xfrm>
        </p:spPr>
        <p:txBody>
          <a:bodyPr/>
          <a:lstStyle/>
          <a:p>
            <a:r>
              <a:rPr lang="en-US" dirty="0" smtClean="0"/>
              <a:t>Results</a:t>
            </a:r>
            <a:r>
              <a:rPr lang="en-US" dirty="0"/>
              <a:t>: 10% Storm CV Observation Kriging (M1)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200506" y="1507937"/>
            <a:ext cx="388619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Probability Density </a:t>
            </a:r>
            <a:r>
              <a:rPr lang="en-US" dirty="0"/>
              <a:t>Function </a:t>
            </a:r>
            <a:r>
              <a:rPr lang="en-US" dirty="0" smtClean="0"/>
              <a:t>of the </a:t>
            </a:r>
          </a:p>
          <a:p>
            <a:r>
              <a:rPr lang="en-US" dirty="0" smtClean="0"/>
              <a:t> IS UK, M1 KF and associated WRF Bias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075984" y="1553146"/>
            <a:ext cx="51160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Boxplot of the IS UK, M1 KF and associated WRF Bias</a:t>
            </a:r>
          </a:p>
        </p:txBody>
      </p:sp>
    </p:spTree>
    <p:extLst>
      <p:ext uri="{BB962C8B-B14F-4D97-AF65-F5344CB8AC3E}">
        <p14:creationId xmlns:p14="http://schemas.microsoft.com/office/powerpoint/2010/main" val="788069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727028" cy="2650841"/>
          </a:xfrm>
        </p:spPr>
        <p:txBody>
          <a:bodyPr>
            <a:normAutofit/>
          </a:bodyPr>
          <a:lstStyle/>
          <a:p>
            <a:r>
              <a:rPr lang="en-US" dirty="0" smtClean="0"/>
              <a:t>Residual comparison:</a:t>
            </a:r>
          </a:p>
          <a:p>
            <a:pPr lvl="1"/>
            <a:r>
              <a:rPr lang="en-US" dirty="0" smtClean="0"/>
              <a:t>Kalman </a:t>
            </a:r>
            <a:r>
              <a:rPr lang="en-US" dirty="0"/>
              <a:t>Filtered expected residual </a:t>
            </a:r>
            <a:r>
              <a:rPr lang="en-US" dirty="0" smtClean="0"/>
              <a:t>and blind </a:t>
            </a:r>
            <a:r>
              <a:rPr lang="en-US" dirty="0"/>
              <a:t>interpolated </a:t>
            </a:r>
            <a:r>
              <a:rPr lang="en-US" dirty="0" smtClean="0"/>
              <a:t>representation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2707896"/>
              </p:ext>
            </p:extLst>
          </p:nvPr>
        </p:nvGraphicFramePr>
        <p:xfrm>
          <a:off x="2003634" y="4948110"/>
          <a:ext cx="2396160" cy="1094747"/>
        </p:xfrm>
        <a:graphic>
          <a:graphicData uri="http://schemas.openxmlformats.org/drawingml/2006/table">
            <a:tbl>
              <a:tblPr firstRow="1" firstCol="1" bandRow="1"/>
              <a:tblGrid>
                <a:gridCol w="1198080"/>
                <a:gridCol w="1198080"/>
              </a:tblGrid>
              <a:tr h="18245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RK</a:t>
                      </a:r>
                      <a:r>
                        <a:rPr lang="en-US" sz="1100" b="1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CV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45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RMSE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45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Mean Bias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45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Corr.</a:t>
                      </a:r>
                      <a:r>
                        <a:rPr lang="en-US" sz="1100" b="1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b="1" baseline="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Coeff</a:t>
                      </a:r>
                      <a:r>
                        <a:rPr lang="en-US" sz="1100" b="1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 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0.90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491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Slope of linear regression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0.56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7158594" y="1508290"/>
            <a:ext cx="31602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K CV vs. KF Expected Residuals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0" y="312095"/>
            <a:ext cx="13055221" cy="1325563"/>
          </a:xfrm>
        </p:spPr>
        <p:txBody>
          <a:bodyPr/>
          <a:lstStyle/>
          <a:p>
            <a:r>
              <a:rPr lang="en-US" dirty="0"/>
              <a:t>Results: 10% Storm CV Expected Residual </a:t>
            </a:r>
            <a:r>
              <a:rPr lang="en-US" dirty="0" smtClean="0"/>
              <a:t>Kriging (M2</a:t>
            </a:r>
            <a:r>
              <a:rPr lang="en-US" dirty="0"/>
              <a:t>) 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5897" y="1692956"/>
            <a:ext cx="7097461" cy="4598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871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Box 116"/>
          <p:cNvSpPr txBox="1"/>
          <p:nvPr/>
        </p:nvSpPr>
        <p:spPr>
          <a:xfrm>
            <a:off x="4608079" y="1118686"/>
            <a:ext cx="829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WRF</a:t>
            </a:r>
            <a:endParaRPr lang="en-US" dirty="0"/>
          </a:p>
        </p:txBody>
      </p:sp>
      <p:sp>
        <p:nvSpPr>
          <p:cNvPr id="118" name="TextBox 117"/>
          <p:cNvSpPr txBox="1"/>
          <p:nvPr/>
        </p:nvSpPr>
        <p:spPr>
          <a:xfrm>
            <a:off x="10456918" y="962058"/>
            <a:ext cx="829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OBS</a:t>
            </a:r>
            <a:endParaRPr lang="en-US" dirty="0"/>
          </a:p>
        </p:txBody>
      </p:sp>
      <p:sp>
        <p:nvSpPr>
          <p:cNvPr id="120" name="TextBox 119"/>
          <p:cNvSpPr txBox="1"/>
          <p:nvPr/>
        </p:nvSpPr>
        <p:spPr>
          <a:xfrm>
            <a:off x="4611965" y="3085458"/>
            <a:ext cx="945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KFWRF</a:t>
            </a:r>
            <a:endParaRPr lang="en-US" dirty="0"/>
          </a:p>
        </p:txBody>
      </p:sp>
      <p:sp>
        <p:nvSpPr>
          <p:cNvPr id="121" name="Right Arrow 120"/>
          <p:cNvSpPr/>
          <p:nvPr/>
        </p:nvSpPr>
        <p:spPr>
          <a:xfrm>
            <a:off x="6885190" y="4162398"/>
            <a:ext cx="2260440" cy="317506"/>
          </a:xfrm>
          <a:prstGeom prst="rightArrow">
            <a:avLst/>
          </a:prstGeom>
          <a:noFill/>
          <a:ln>
            <a:solidFill>
              <a:srgbClr val="CC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Equal 158"/>
          <p:cNvSpPr/>
          <p:nvPr/>
        </p:nvSpPr>
        <p:spPr>
          <a:xfrm>
            <a:off x="9580995" y="5746250"/>
            <a:ext cx="611293" cy="457200"/>
          </a:xfrm>
          <a:prstGeom prst="mathEqual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4" name="Plus 193"/>
          <p:cNvSpPr/>
          <p:nvPr/>
        </p:nvSpPr>
        <p:spPr>
          <a:xfrm>
            <a:off x="6766388" y="5746811"/>
            <a:ext cx="441756" cy="456639"/>
          </a:xfrm>
          <a:prstGeom prst="mathPlu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TextBox 228"/>
          <p:cNvSpPr txBox="1"/>
          <p:nvPr/>
        </p:nvSpPr>
        <p:spPr>
          <a:xfrm>
            <a:off x="10203367" y="2866687"/>
            <a:ext cx="2116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Expected Residuals</a:t>
            </a:r>
            <a:endParaRPr lang="en-US" dirty="0"/>
          </a:p>
        </p:txBody>
      </p:sp>
      <p:sp>
        <p:nvSpPr>
          <p:cNvPr id="230" name="TextBox 229"/>
          <p:cNvSpPr txBox="1"/>
          <p:nvPr/>
        </p:nvSpPr>
        <p:spPr>
          <a:xfrm>
            <a:off x="10098715" y="4949783"/>
            <a:ext cx="2325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Residual Kriged Wind</a:t>
            </a:r>
            <a:endParaRPr lang="en-US" dirty="0"/>
          </a:p>
        </p:txBody>
      </p:sp>
      <p:sp>
        <p:nvSpPr>
          <p:cNvPr id="231" name="TextBox 230"/>
          <p:cNvSpPr txBox="1"/>
          <p:nvPr/>
        </p:nvSpPr>
        <p:spPr>
          <a:xfrm>
            <a:off x="4660138" y="4987460"/>
            <a:ext cx="1231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WRF(T2)</a:t>
            </a:r>
            <a:endParaRPr lang="en-US" dirty="0"/>
          </a:p>
        </p:txBody>
      </p:sp>
      <p:sp>
        <p:nvSpPr>
          <p:cNvPr id="232" name="TextBox 231"/>
          <p:cNvSpPr txBox="1"/>
          <p:nvPr/>
        </p:nvSpPr>
        <p:spPr>
          <a:xfrm>
            <a:off x="7660313" y="5031285"/>
            <a:ext cx="2116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Expected Residuals</a:t>
            </a:r>
            <a:endParaRPr lang="en-US" dirty="0"/>
          </a:p>
        </p:txBody>
      </p:sp>
      <p:graphicFrame>
        <p:nvGraphicFramePr>
          <p:cNvPr id="237" name="Content Placeholder 3"/>
          <p:cNvGraphicFramePr>
            <a:graphicFrameLocks noGrp="1"/>
          </p:cNvGraphicFramePr>
          <p:nvPr>
            <p:ph idx="1"/>
          </p:nvPr>
        </p:nvGraphicFramePr>
        <p:xfrm>
          <a:off x="4638906" y="1483843"/>
          <a:ext cx="1400504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0126"/>
                <a:gridCol w="350126"/>
                <a:gridCol w="350126"/>
                <a:gridCol w="350126"/>
              </a:tblGrid>
              <a:tr h="355518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W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W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W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W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55518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W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W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W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W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55518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W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W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W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W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55518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W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W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W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W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41" name="Content Placeholder 3"/>
          <p:cNvGraphicFramePr>
            <a:graphicFrameLocks/>
          </p:cNvGraphicFramePr>
          <p:nvPr/>
        </p:nvGraphicFramePr>
        <p:xfrm>
          <a:off x="10456918" y="1429771"/>
          <a:ext cx="1400504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0126"/>
                <a:gridCol w="350126"/>
                <a:gridCol w="350126"/>
                <a:gridCol w="350126"/>
              </a:tblGrid>
              <a:tr h="355518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O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55518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O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55518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O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55518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O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43" name="Title 1"/>
          <p:cNvSpPr>
            <a:spLocks noGrp="1"/>
          </p:cNvSpPr>
          <p:nvPr>
            <p:ph type="title"/>
          </p:nvPr>
        </p:nvSpPr>
        <p:spPr>
          <a:xfrm>
            <a:off x="-105991" y="19705"/>
            <a:ext cx="12555939" cy="1325563"/>
          </a:xfrm>
        </p:spPr>
        <p:txBody>
          <a:bodyPr/>
          <a:lstStyle/>
          <a:p>
            <a:r>
              <a:rPr lang="en-US" dirty="0"/>
              <a:t>Results: 10% Storm CV Expected Residual Kriging (M2) </a:t>
            </a:r>
          </a:p>
        </p:txBody>
      </p:sp>
      <p:sp>
        <p:nvSpPr>
          <p:cNvPr id="246" name="TextBox 245"/>
          <p:cNvSpPr txBox="1"/>
          <p:nvPr/>
        </p:nvSpPr>
        <p:spPr>
          <a:xfrm>
            <a:off x="3495701" y="1877972"/>
            <a:ext cx="1088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T1=1-24</a:t>
            </a:r>
            <a:endParaRPr lang="en-US" dirty="0"/>
          </a:p>
        </p:txBody>
      </p:sp>
      <p:sp>
        <p:nvSpPr>
          <p:cNvPr id="247" name="TextBox 246"/>
          <p:cNvSpPr txBox="1"/>
          <p:nvPr/>
        </p:nvSpPr>
        <p:spPr>
          <a:xfrm>
            <a:off x="3085286" y="3951819"/>
            <a:ext cx="1143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T2=25-48</a:t>
            </a:r>
            <a:endParaRPr lang="en-US" dirty="0"/>
          </a:p>
        </p:txBody>
      </p:sp>
      <p:graphicFrame>
        <p:nvGraphicFramePr>
          <p:cNvPr id="250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06023964"/>
              </p:ext>
            </p:extLst>
          </p:nvPr>
        </p:nvGraphicFramePr>
        <p:xfrm>
          <a:off x="4615667" y="5333016"/>
          <a:ext cx="1400504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0126"/>
                <a:gridCol w="350126"/>
                <a:gridCol w="350126"/>
                <a:gridCol w="350126"/>
              </a:tblGrid>
              <a:tr h="355518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W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W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W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W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55518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W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W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W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W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55518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W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W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W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W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55518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W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W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W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W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Left Brace 3"/>
          <p:cNvSpPr/>
          <p:nvPr/>
        </p:nvSpPr>
        <p:spPr>
          <a:xfrm>
            <a:off x="3886005" y="3841138"/>
            <a:ext cx="698346" cy="2867073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38100">
                <a:solidFill>
                  <a:schemeClr val="tx1"/>
                </a:solidFill>
              </a:ln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>
                <a:off x="150283" y="5086289"/>
                <a:ext cx="408489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𝑴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𝑲𝑭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rgbClr val="CC00CC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US" b="0" i="0" smtClean="0">
                          <a:solidFill>
                            <a:srgbClr val="CC00CC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rgbClr val="CC00CC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b="0" i="0" smtClean="0">
                          <a:solidFill>
                            <a:srgbClr val="CC00CC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solidFill>
                            <a:srgbClr val="CC00CC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en-US" dirty="0">
                          <a:solidFill>
                            <a:srgbClr val="FF0000"/>
                          </a:solidFill>
                        </a:rPr>
                        <m:t>W</m:t>
                      </m:r>
                      <m:r>
                        <m:rPr>
                          <m:nor/>
                        </m:rPr>
                        <a:rPr lang="en-US" dirty="0">
                          <a:solidFill>
                            <a:srgbClr val="FF0000"/>
                          </a:solidFill>
                        </a:rPr>
                        <m:t>(</m:t>
                      </m:r>
                      <m:r>
                        <m:rPr>
                          <m:nor/>
                        </m:rPr>
                        <a:rPr lang="en-US" dirty="0">
                          <a:solidFill>
                            <a:srgbClr val="FF0000"/>
                          </a:solidFill>
                        </a:rPr>
                        <m:t>T</m:t>
                      </m:r>
                      <m:r>
                        <m:rPr>
                          <m:nor/>
                        </m:rPr>
                        <a:rPr lang="en-US" dirty="0">
                          <a:solidFill>
                            <a:srgbClr val="FF0000"/>
                          </a:solidFill>
                        </a:rPr>
                        <m:t>2)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283" y="5086289"/>
                <a:ext cx="4084895" cy="369332"/>
              </a:xfrm>
              <a:prstGeom prst="rect">
                <a:avLst/>
              </a:prstGeom>
              <a:blipFill rotWithShape="0">
                <a:blip r:embed="rId2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ctangle 32"/>
          <p:cNvSpPr/>
          <p:nvPr/>
        </p:nvSpPr>
        <p:spPr>
          <a:xfrm>
            <a:off x="597720" y="5650083"/>
            <a:ext cx="32970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Wind Speed representation of Expected residuals (by adding the WRF forecast) 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6871378" y="3517973"/>
            <a:ext cx="21111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Kriging Kalman Filter</a:t>
            </a:r>
          </a:p>
          <a:p>
            <a:r>
              <a:rPr lang="en-US" dirty="0" smtClean="0"/>
              <a:t>Expected Residuals</a:t>
            </a:r>
            <a:endParaRPr lang="en-US" dirty="0"/>
          </a:p>
        </p:txBody>
      </p:sp>
      <p:graphicFrame>
        <p:nvGraphicFramePr>
          <p:cNvPr id="35" name="Content Placeholder 3"/>
          <p:cNvGraphicFramePr>
            <a:graphicFrameLocks/>
          </p:cNvGraphicFramePr>
          <p:nvPr/>
        </p:nvGraphicFramePr>
        <p:xfrm>
          <a:off x="10456918" y="3260477"/>
          <a:ext cx="1400504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0126"/>
                <a:gridCol w="350126"/>
                <a:gridCol w="350126"/>
                <a:gridCol w="350126"/>
              </a:tblGrid>
              <a:tr h="355518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C00CC"/>
                          </a:solidFill>
                        </a:rPr>
                        <a:t>E</a:t>
                      </a:r>
                      <a:endParaRPr lang="en-US" dirty="0">
                        <a:solidFill>
                          <a:srgbClr val="CC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C00CC"/>
                          </a:solidFill>
                        </a:rPr>
                        <a:t>E</a:t>
                      </a:r>
                      <a:endParaRPr lang="en-US" dirty="0">
                        <a:solidFill>
                          <a:srgbClr val="CC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C00CC"/>
                          </a:solidFill>
                        </a:rPr>
                        <a:t>E</a:t>
                      </a:r>
                      <a:endParaRPr lang="en-US" dirty="0">
                        <a:solidFill>
                          <a:srgbClr val="CC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C00CC"/>
                          </a:solidFill>
                        </a:rPr>
                        <a:t>E</a:t>
                      </a:r>
                      <a:endParaRPr lang="en-US" dirty="0">
                        <a:solidFill>
                          <a:srgbClr val="CC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55518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C00CC"/>
                          </a:solidFill>
                        </a:rPr>
                        <a:t>E</a:t>
                      </a:r>
                      <a:endParaRPr lang="en-US" dirty="0">
                        <a:solidFill>
                          <a:srgbClr val="CC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C00CC"/>
                          </a:solidFill>
                        </a:rPr>
                        <a:t>E</a:t>
                      </a:r>
                      <a:endParaRPr lang="en-US" dirty="0">
                        <a:solidFill>
                          <a:srgbClr val="CC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C00CC"/>
                          </a:solidFill>
                        </a:rPr>
                        <a:t>E</a:t>
                      </a:r>
                      <a:endParaRPr lang="en-US" dirty="0">
                        <a:solidFill>
                          <a:srgbClr val="CC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C00CC"/>
                          </a:solidFill>
                        </a:rPr>
                        <a:t>E</a:t>
                      </a:r>
                      <a:endParaRPr lang="en-US" dirty="0">
                        <a:solidFill>
                          <a:srgbClr val="CC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55518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C00CC"/>
                          </a:solidFill>
                        </a:rPr>
                        <a:t>E</a:t>
                      </a:r>
                      <a:endParaRPr lang="en-US" dirty="0">
                        <a:solidFill>
                          <a:srgbClr val="CC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C00CC"/>
                          </a:solidFill>
                        </a:rPr>
                        <a:t>E</a:t>
                      </a:r>
                      <a:endParaRPr lang="en-US" dirty="0">
                        <a:solidFill>
                          <a:srgbClr val="CC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C00CC"/>
                          </a:solidFill>
                        </a:rPr>
                        <a:t>E</a:t>
                      </a:r>
                      <a:endParaRPr lang="en-US" dirty="0">
                        <a:solidFill>
                          <a:srgbClr val="CC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C00CC"/>
                          </a:solidFill>
                        </a:rPr>
                        <a:t>E</a:t>
                      </a:r>
                      <a:endParaRPr lang="en-US" dirty="0">
                        <a:solidFill>
                          <a:srgbClr val="CC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55518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C00CC"/>
                          </a:solidFill>
                        </a:rPr>
                        <a:t>E</a:t>
                      </a:r>
                      <a:endParaRPr lang="en-US" dirty="0">
                        <a:solidFill>
                          <a:srgbClr val="CC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C00CC"/>
                          </a:solidFill>
                        </a:rPr>
                        <a:t>E</a:t>
                      </a:r>
                      <a:endParaRPr lang="en-US" dirty="0">
                        <a:solidFill>
                          <a:srgbClr val="CC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C00CC"/>
                          </a:solidFill>
                        </a:rPr>
                        <a:t>E</a:t>
                      </a:r>
                      <a:endParaRPr lang="en-US" dirty="0">
                        <a:solidFill>
                          <a:srgbClr val="CC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C00CC"/>
                          </a:solidFill>
                        </a:rPr>
                        <a:t>E</a:t>
                      </a:r>
                      <a:endParaRPr lang="en-US" dirty="0">
                        <a:solidFill>
                          <a:srgbClr val="CC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01893575"/>
              </p:ext>
            </p:extLst>
          </p:nvPr>
        </p:nvGraphicFramePr>
        <p:xfrm>
          <a:off x="7819735" y="5356792"/>
          <a:ext cx="1400504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0126"/>
                <a:gridCol w="350126"/>
                <a:gridCol w="350126"/>
                <a:gridCol w="350126"/>
              </a:tblGrid>
              <a:tr h="355518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C00CC"/>
                          </a:solidFill>
                        </a:rPr>
                        <a:t>E</a:t>
                      </a:r>
                      <a:endParaRPr lang="en-US" dirty="0">
                        <a:solidFill>
                          <a:srgbClr val="CC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C00CC"/>
                          </a:solidFill>
                        </a:rPr>
                        <a:t>E</a:t>
                      </a:r>
                      <a:endParaRPr lang="en-US" dirty="0">
                        <a:solidFill>
                          <a:srgbClr val="CC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C00CC"/>
                          </a:solidFill>
                        </a:rPr>
                        <a:t>E</a:t>
                      </a:r>
                      <a:endParaRPr lang="en-US" dirty="0">
                        <a:solidFill>
                          <a:srgbClr val="CC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C00CC"/>
                          </a:solidFill>
                        </a:rPr>
                        <a:t>E</a:t>
                      </a:r>
                      <a:endParaRPr lang="en-US" dirty="0">
                        <a:solidFill>
                          <a:srgbClr val="CC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55518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C00CC"/>
                          </a:solidFill>
                        </a:rPr>
                        <a:t>E</a:t>
                      </a:r>
                      <a:endParaRPr lang="en-US" dirty="0">
                        <a:solidFill>
                          <a:srgbClr val="CC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C00CC"/>
                          </a:solidFill>
                        </a:rPr>
                        <a:t>E</a:t>
                      </a:r>
                      <a:endParaRPr lang="en-US" dirty="0">
                        <a:solidFill>
                          <a:srgbClr val="CC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C00CC"/>
                          </a:solidFill>
                        </a:rPr>
                        <a:t>E</a:t>
                      </a:r>
                      <a:endParaRPr lang="en-US" dirty="0">
                        <a:solidFill>
                          <a:srgbClr val="CC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C00CC"/>
                          </a:solidFill>
                        </a:rPr>
                        <a:t>E</a:t>
                      </a:r>
                      <a:endParaRPr lang="en-US" dirty="0">
                        <a:solidFill>
                          <a:srgbClr val="CC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55518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C00CC"/>
                          </a:solidFill>
                        </a:rPr>
                        <a:t>E</a:t>
                      </a:r>
                      <a:endParaRPr lang="en-US" dirty="0">
                        <a:solidFill>
                          <a:srgbClr val="CC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C00CC"/>
                          </a:solidFill>
                        </a:rPr>
                        <a:t>E</a:t>
                      </a:r>
                      <a:endParaRPr lang="en-US" dirty="0">
                        <a:solidFill>
                          <a:srgbClr val="CC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C00CC"/>
                          </a:solidFill>
                        </a:rPr>
                        <a:t>E</a:t>
                      </a:r>
                      <a:endParaRPr lang="en-US" dirty="0">
                        <a:solidFill>
                          <a:srgbClr val="CC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C00CC"/>
                          </a:solidFill>
                        </a:rPr>
                        <a:t>E</a:t>
                      </a:r>
                      <a:endParaRPr lang="en-US" dirty="0">
                        <a:solidFill>
                          <a:srgbClr val="CC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55518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C00CC"/>
                          </a:solidFill>
                        </a:rPr>
                        <a:t>E</a:t>
                      </a:r>
                      <a:endParaRPr lang="en-US" dirty="0">
                        <a:solidFill>
                          <a:srgbClr val="CC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C00CC"/>
                          </a:solidFill>
                        </a:rPr>
                        <a:t>E</a:t>
                      </a:r>
                      <a:endParaRPr lang="en-US" dirty="0">
                        <a:solidFill>
                          <a:srgbClr val="CC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C00CC"/>
                          </a:solidFill>
                        </a:rPr>
                        <a:t>E</a:t>
                      </a:r>
                      <a:endParaRPr lang="en-US" dirty="0">
                        <a:solidFill>
                          <a:srgbClr val="CC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C00CC"/>
                          </a:solidFill>
                        </a:rPr>
                        <a:t>E</a:t>
                      </a:r>
                      <a:endParaRPr lang="en-US" dirty="0">
                        <a:solidFill>
                          <a:srgbClr val="CC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23176155"/>
              </p:ext>
            </p:extLst>
          </p:nvPr>
        </p:nvGraphicFramePr>
        <p:xfrm>
          <a:off x="4608079" y="3410890"/>
          <a:ext cx="1400504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0126"/>
                <a:gridCol w="350126"/>
                <a:gridCol w="350126"/>
                <a:gridCol w="350126"/>
              </a:tblGrid>
              <a:tr h="355518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CC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CC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CC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C00CC"/>
                          </a:solidFill>
                        </a:rPr>
                        <a:t>B</a:t>
                      </a:r>
                      <a:endParaRPr lang="en-US" dirty="0">
                        <a:solidFill>
                          <a:srgbClr val="CC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55518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CC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C00CC"/>
                          </a:solidFill>
                        </a:rPr>
                        <a:t>B</a:t>
                      </a:r>
                      <a:endParaRPr lang="en-US" dirty="0">
                        <a:solidFill>
                          <a:srgbClr val="CC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CC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CC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55518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CC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CC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C00CC"/>
                          </a:solidFill>
                        </a:rPr>
                        <a:t>B</a:t>
                      </a:r>
                      <a:endParaRPr lang="en-US" dirty="0">
                        <a:solidFill>
                          <a:srgbClr val="CC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CC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55518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C00CC"/>
                          </a:solidFill>
                        </a:rPr>
                        <a:t>B</a:t>
                      </a:r>
                      <a:endParaRPr lang="en-US" dirty="0">
                        <a:solidFill>
                          <a:srgbClr val="CC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CC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CC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CC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8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28402716"/>
              </p:ext>
            </p:extLst>
          </p:nvPr>
        </p:nvGraphicFramePr>
        <p:xfrm>
          <a:off x="10456918" y="5333016"/>
          <a:ext cx="1400504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0126"/>
                <a:gridCol w="350126"/>
                <a:gridCol w="350126"/>
                <a:gridCol w="350126"/>
              </a:tblGrid>
              <a:tr h="355518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C00CC"/>
                          </a:solidFill>
                        </a:rPr>
                        <a:t>R</a:t>
                      </a:r>
                      <a:endParaRPr lang="en-US" dirty="0">
                        <a:solidFill>
                          <a:srgbClr val="CC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C00CC"/>
                          </a:solidFill>
                        </a:rPr>
                        <a:t>R</a:t>
                      </a:r>
                      <a:endParaRPr lang="en-US" dirty="0">
                        <a:solidFill>
                          <a:srgbClr val="CC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C00CC"/>
                          </a:solidFill>
                        </a:rPr>
                        <a:t>R</a:t>
                      </a:r>
                      <a:endParaRPr lang="en-US" dirty="0">
                        <a:solidFill>
                          <a:srgbClr val="CC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C00CC"/>
                          </a:solidFill>
                        </a:rPr>
                        <a:t>R</a:t>
                      </a:r>
                      <a:endParaRPr lang="en-US" dirty="0">
                        <a:solidFill>
                          <a:srgbClr val="CC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55518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C00CC"/>
                          </a:solidFill>
                        </a:rPr>
                        <a:t>R</a:t>
                      </a:r>
                      <a:endParaRPr lang="en-US" dirty="0">
                        <a:solidFill>
                          <a:srgbClr val="CC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C00CC"/>
                          </a:solidFill>
                        </a:rPr>
                        <a:t>R</a:t>
                      </a:r>
                      <a:endParaRPr lang="en-US" dirty="0">
                        <a:solidFill>
                          <a:srgbClr val="CC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C00CC"/>
                          </a:solidFill>
                        </a:rPr>
                        <a:t>R</a:t>
                      </a:r>
                      <a:endParaRPr lang="en-US" dirty="0">
                        <a:solidFill>
                          <a:srgbClr val="CC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C00CC"/>
                          </a:solidFill>
                        </a:rPr>
                        <a:t>R</a:t>
                      </a:r>
                      <a:endParaRPr lang="en-US" dirty="0">
                        <a:solidFill>
                          <a:srgbClr val="CC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55518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C00CC"/>
                          </a:solidFill>
                        </a:rPr>
                        <a:t>R</a:t>
                      </a:r>
                      <a:endParaRPr lang="en-US" dirty="0">
                        <a:solidFill>
                          <a:srgbClr val="CC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C00CC"/>
                          </a:solidFill>
                        </a:rPr>
                        <a:t>R</a:t>
                      </a:r>
                      <a:endParaRPr lang="en-US" dirty="0">
                        <a:solidFill>
                          <a:srgbClr val="CC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C00CC"/>
                          </a:solidFill>
                        </a:rPr>
                        <a:t>R</a:t>
                      </a:r>
                      <a:endParaRPr lang="en-US" dirty="0">
                        <a:solidFill>
                          <a:srgbClr val="CC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C00CC"/>
                          </a:solidFill>
                        </a:rPr>
                        <a:t>R</a:t>
                      </a:r>
                      <a:endParaRPr lang="en-US" dirty="0">
                        <a:solidFill>
                          <a:srgbClr val="CC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55518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C00CC"/>
                          </a:solidFill>
                        </a:rPr>
                        <a:t>R</a:t>
                      </a:r>
                      <a:endParaRPr lang="en-US" dirty="0">
                        <a:solidFill>
                          <a:srgbClr val="CC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C00CC"/>
                          </a:solidFill>
                        </a:rPr>
                        <a:t>R</a:t>
                      </a:r>
                      <a:endParaRPr lang="en-US" dirty="0">
                        <a:solidFill>
                          <a:srgbClr val="CC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C00CC"/>
                          </a:solidFill>
                        </a:rPr>
                        <a:t>R</a:t>
                      </a:r>
                      <a:endParaRPr lang="en-US" dirty="0">
                        <a:solidFill>
                          <a:srgbClr val="CC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C00CC"/>
                          </a:solidFill>
                        </a:rPr>
                        <a:t>R</a:t>
                      </a:r>
                      <a:endParaRPr lang="en-US" dirty="0">
                        <a:solidFill>
                          <a:srgbClr val="CC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0404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01143330"/>
              </p:ext>
            </p:extLst>
          </p:nvPr>
        </p:nvGraphicFramePr>
        <p:xfrm>
          <a:off x="4710240" y="3393215"/>
          <a:ext cx="1400504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0126"/>
                <a:gridCol w="350126"/>
                <a:gridCol w="350126"/>
                <a:gridCol w="350126"/>
              </a:tblGrid>
              <a:tr h="355518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CC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CC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CC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C00CC"/>
                          </a:solidFill>
                        </a:rPr>
                        <a:t>B</a:t>
                      </a:r>
                      <a:endParaRPr lang="en-US" dirty="0">
                        <a:solidFill>
                          <a:srgbClr val="CC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55518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CC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C00CC"/>
                          </a:solidFill>
                        </a:rPr>
                        <a:t>B</a:t>
                      </a:r>
                      <a:endParaRPr lang="en-US" dirty="0">
                        <a:solidFill>
                          <a:srgbClr val="CC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CC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CC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55518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CC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CC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C00CC"/>
                          </a:solidFill>
                        </a:rPr>
                        <a:t>B</a:t>
                      </a:r>
                      <a:endParaRPr lang="en-US" dirty="0">
                        <a:solidFill>
                          <a:srgbClr val="CC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CC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55518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C00CC"/>
                          </a:solidFill>
                        </a:rPr>
                        <a:t>B</a:t>
                      </a:r>
                      <a:endParaRPr lang="en-US" dirty="0">
                        <a:solidFill>
                          <a:srgbClr val="CC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CC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CC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CC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" name="Flowchart: Connector 5"/>
          <p:cNvSpPr/>
          <p:nvPr/>
        </p:nvSpPr>
        <p:spPr>
          <a:xfrm>
            <a:off x="10456918" y="3258556"/>
            <a:ext cx="350262" cy="27498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TextBox 116"/>
          <p:cNvSpPr txBox="1"/>
          <p:nvPr/>
        </p:nvSpPr>
        <p:spPr>
          <a:xfrm>
            <a:off x="4608079" y="1118686"/>
            <a:ext cx="829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WRF</a:t>
            </a:r>
            <a:endParaRPr lang="en-US" dirty="0"/>
          </a:p>
        </p:txBody>
      </p:sp>
      <p:sp>
        <p:nvSpPr>
          <p:cNvPr id="118" name="TextBox 117"/>
          <p:cNvSpPr txBox="1"/>
          <p:nvPr/>
        </p:nvSpPr>
        <p:spPr>
          <a:xfrm>
            <a:off x="10456918" y="962058"/>
            <a:ext cx="829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OBS</a:t>
            </a:r>
            <a:endParaRPr lang="en-US" dirty="0"/>
          </a:p>
        </p:txBody>
      </p:sp>
      <p:sp>
        <p:nvSpPr>
          <p:cNvPr id="120" name="TextBox 119"/>
          <p:cNvSpPr txBox="1"/>
          <p:nvPr/>
        </p:nvSpPr>
        <p:spPr>
          <a:xfrm>
            <a:off x="4611965" y="3085458"/>
            <a:ext cx="945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KFWRF</a:t>
            </a:r>
            <a:endParaRPr lang="en-US" dirty="0"/>
          </a:p>
        </p:txBody>
      </p:sp>
      <p:sp>
        <p:nvSpPr>
          <p:cNvPr id="121" name="Right Arrow 120"/>
          <p:cNvSpPr/>
          <p:nvPr/>
        </p:nvSpPr>
        <p:spPr>
          <a:xfrm>
            <a:off x="6885190" y="4162398"/>
            <a:ext cx="2260440" cy="317506"/>
          </a:xfrm>
          <a:prstGeom prst="rightArrow">
            <a:avLst/>
          </a:prstGeom>
          <a:noFill/>
          <a:ln>
            <a:solidFill>
              <a:srgbClr val="CC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Equal 158"/>
          <p:cNvSpPr/>
          <p:nvPr/>
        </p:nvSpPr>
        <p:spPr>
          <a:xfrm>
            <a:off x="9580995" y="5746250"/>
            <a:ext cx="611293" cy="457200"/>
          </a:xfrm>
          <a:prstGeom prst="mathEqual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4" name="Plus 193"/>
          <p:cNvSpPr/>
          <p:nvPr/>
        </p:nvSpPr>
        <p:spPr>
          <a:xfrm>
            <a:off x="6766388" y="5746811"/>
            <a:ext cx="441756" cy="456639"/>
          </a:xfrm>
          <a:prstGeom prst="mathPlu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TextBox 228"/>
          <p:cNvSpPr txBox="1"/>
          <p:nvPr/>
        </p:nvSpPr>
        <p:spPr>
          <a:xfrm>
            <a:off x="10203367" y="2866687"/>
            <a:ext cx="2116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Expected Residuals</a:t>
            </a:r>
            <a:endParaRPr lang="en-US" dirty="0"/>
          </a:p>
        </p:txBody>
      </p:sp>
      <p:sp>
        <p:nvSpPr>
          <p:cNvPr id="230" name="TextBox 229"/>
          <p:cNvSpPr txBox="1"/>
          <p:nvPr/>
        </p:nvSpPr>
        <p:spPr>
          <a:xfrm>
            <a:off x="10098715" y="4949783"/>
            <a:ext cx="2325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Residual Kriged Wind</a:t>
            </a:r>
            <a:endParaRPr lang="en-US" dirty="0"/>
          </a:p>
        </p:txBody>
      </p:sp>
      <p:sp>
        <p:nvSpPr>
          <p:cNvPr id="231" name="TextBox 230"/>
          <p:cNvSpPr txBox="1"/>
          <p:nvPr/>
        </p:nvSpPr>
        <p:spPr>
          <a:xfrm>
            <a:off x="4660138" y="4987460"/>
            <a:ext cx="1231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WRF(T2)</a:t>
            </a:r>
            <a:endParaRPr lang="en-US" dirty="0"/>
          </a:p>
        </p:txBody>
      </p:sp>
      <p:sp>
        <p:nvSpPr>
          <p:cNvPr id="232" name="TextBox 231"/>
          <p:cNvSpPr txBox="1"/>
          <p:nvPr/>
        </p:nvSpPr>
        <p:spPr>
          <a:xfrm>
            <a:off x="7660313" y="5031285"/>
            <a:ext cx="2116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Expected Residuals</a:t>
            </a:r>
            <a:endParaRPr lang="en-US" dirty="0"/>
          </a:p>
        </p:txBody>
      </p:sp>
      <p:graphicFrame>
        <p:nvGraphicFramePr>
          <p:cNvPr id="237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1602384"/>
              </p:ext>
            </p:extLst>
          </p:nvPr>
        </p:nvGraphicFramePr>
        <p:xfrm>
          <a:off x="4710240" y="1508745"/>
          <a:ext cx="1400504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0126"/>
                <a:gridCol w="350126"/>
                <a:gridCol w="350126"/>
                <a:gridCol w="350126"/>
              </a:tblGrid>
              <a:tr h="355518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W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W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W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W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55518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W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W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W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W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55518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W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W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W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W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55518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W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W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W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W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41" name="Content Placeholder 3"/>
          <p:cNvGraphicFramePr>
            <a:graphicFrameLocks/>
          </p:cNvGraphicFramePr>
          <p:nvPr/>
        </p:nvGraphicFramePr>
        <p:xfrm>
          <a:off x="10456918" y="1429771"/>
          <a:ext cx="1400504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0126"/>
                <a:gridCol w="350126"/>
                <a:gridCol w="350126"/>
                <a:gridCol w="350126"/>
              </a:tblGrid>
              <a:tr h="355518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O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55518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O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55518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O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55518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O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43" name="Title 1"/>
          <p:cNvSpPr>
            <a:spLocks noGrp="1"/>
          </p:cNvSpPr>
          <p:nvPr>
            <p:ph type="title"/>
          </p:nvPr>
        </p:nvSpPr>
        <p:spPr>
          <a:xfrm>
            <a:off x="-105991" y="19705"/>
            <a:ext cx="12555939" cy="1325563"/>
          </a:xfrm>
        </p:spPr>
        <p:txBody>
          <a:bodyPr/>
          <a:lstStyle/>
          <a:p>
            <a:r>
              <a:rPr lang="en-US" dirty="0"/>
              <a:t>Results: 10% Storm CV Expected Residual Kriging (M2) </a:t>
            </a:r>
          </a:p>
        </p:txBody>
      </p:sp>
      <p:sp>
        <p:nvSpPr>
          <p:cNvPr id="246" name="TextBox 245"/>
          <p:cNvSpPr txBox="1"/>
          <p:nvPr/>
        </p:nvSpPr>
        <p:spPr>
          <a:xfrm>
            <a:off x="3632190" y="2036437"/>
            <a:ext cx="1088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T1=1-24</a:t>
            </a:r>
            <a:endParaRPr lang="en-US" dirty="0"/>
          </a:p>
        </p:txBody>
      </p:sp>
      <p:sp>
        <p:nvSpPr>
          <p:cNvPr id="247" name="TextBox 246"/>
          <p:cNvSpPr txBox="1"/>
          <p:nvPr/>
        </p:nvSpPr>
        <p:spPr>
          <a:xfrm>
            <a:off x="3518075" y="3967539"/>
            <a:ext cx="1143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T2=25-48</a:t>
            </a:r>
            <a:endParaRPr lang="en-US" dirty="0"/>
          </a:p>
        </p:txBody>
      </p:sp>
      <p:graphicFrame>
        <p:nvGraphicFramePr>
          <p:cNvPr id="250" name="Content Placeholder 3"/>
          <p:cNvGraphicFramePr>
            <a:graphicFrameLocks/>
          </p:cNvGraphicFramePr>
          <p:nvPr/>
        </p:nvGraphicFramePr>
        <p:xfrm>
          <a:off x="4736968" y="5331428"/>
          <a:ext cx="1400504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0126"/>
                <a:gridCol w="350126"/>
                <a:gridCol w="350126"/>
                <a:gridCol w="350126"/>
              </a:tblGrid>
              <a:tr h="355518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W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W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W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W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55518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W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W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W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W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55518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W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W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W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W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55518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W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W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W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W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56" name="Rectangle 255"/>
          <p:cNvSpPr/>
          <p:nvPr/>
        </p:nvSpPr>
        <p:spPr>
          <a:xfrm>
            <a:off x="6766388" y="3495969"/>
            <a:ext cx="37702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Wind speed representation of blind interpolations of expected residuals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/>
              <p:cNvSpPr/>
              <p:nvPr/>
            </p:nvSpPr>
            <p:spPr>
              <a:xfrm>
                <a:off x="6013820" y="3049461"/>
                <a:ext cx="4084895" cy="37677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𝑴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𝑪𝑽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𝑅𝐾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𝐶𝑉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en-US" dirty="0">
                          <a:solidFill>
                            <a:srgbClr val="FF0000"/>
                          </a:solidFill>
                        </a:rPr>
                        <m:t>W</m:t>
                      </m:r>
                      <m:r>
                        <m:rPr>
                          <m:nor/>
                        </m:rPr>
                        <a:rPr lang="en-US" dirty="0">
                          <a:solidFill>
                            <a:srgbClr val="FF0000"/>
                          </a:solidFill>
                        </a:rPr>
                        <m:t>(</m:t>
                      </m:r>
                      <m:r>
                        <m:rPr>
                          <m:nor/>
                        </m:rPr>
                        <a:rPr lang="en-US" dirty="0">
                          <a:solidFill>
                            <a:srgbClr val="FF0000"/>
                          </a:solidFill>
                        </a:rPr>
                        <m:t>T</m:t>
                      </m:r>
                      <m:r>
                        <m:rPr>
                          <m:nor/>
                        </m:rPr>
                        <a:rPr lang="en-US" dirty="0">
                          <a:solidFill>
                            <a:srgbClr val="FF0000"/>
                          </a:solidFill>
                        </a:rPr>
                        <m:t>2)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3820" y="3049461"/>
                <a:ext cx="4084895" cy="376770"/>
              </a:xfrm>
              <a:prstGeom prst="rect">
                <a:avLst/>
              </a:prstGeom>
              <a:blipFill rotWithShape="0">
                <a:blip r:embed="rId2"/>
                <a:stretch>
                  <a:fillRect b="-80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Multiply 4"/>
          <p:cNvSpPr/>
          <p:nvPr/>
        </p:nvSpPr>
        <p:spPr>
          <a:xfrm>
            <a:off x="5750993" y="3454791"/>
            <a:ext cx="346251" cy="252030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139348" y="4622632"/>
                <a:ext cx="2658443" cy="263335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W </a:t>
                </a:r>
                <a:r>
                  <a:rPr lang="en-US" dirty="0" smtClean="0"/>
                  <a:t>is a wind </a:t>
                </a:r>
                <a:r>
                  <a:rPr lang="en-US" dirty="0"/>
                  <a:t>s</a:t>
                </a:r>
                <a:r>
                  <a:rPr lang="en-US" dirty="0" smtClean="0"/>
                  <a:t>peed</a:t>
                </a:r>
              </a:p>
              <a:p>
                <a:r>
                  <a:rPr lang="en-US" dirty="0" smtClean="0">
                    <a:solidFill>
                      <a:srgbClr val="0070C0"/>
                    </a:solidFill>
                  </a:rPr>
                  <a:t>O </a:t>
                </a:r>
                <a:r>
                  <a:rPr lang="en-US" dirty="0" smtClean="0"/>
                  <a:t>is a </a:t>
                </a:r>
                <a:r>
                  <a:rPr lang="en-US" dirty="0"/>
                  <a:t>w</a:t>
                </a:r>
                <a:r>
                  <a:rPr lang="en-US" dirty="0" smtClean="0"/>
                  <a:t>ind speed</a:t>
                </a:r>
              </a:p>
              <a:p>
                <a:r>
                  <a:rPr lang="en-US" dirty="0" smtClean="0">
                    <a:solidFill>
                      <a:srgbClr val="CC00CC"/>
                    </a:solidFill>
                  </a:rPr>
                  <a:t>B</a:t>
                </a:r>
                <a:r>
                  <a:rPr lang="en-US" dirty="0" smtClean="0"/>
                  <a:t> is a bias</a:t>
                </a:r>
              </a:p>
              <a:p>
                <a:r>
                  <a:rPr lang="en-US" dirty="0" smtClean="0">
                    <a:solidFill>
                      <a:srgbClr val="CC00CC"/>
                    </a:solidFill>
                  </a:rPr>
                  <a:t>E</a:t>
                </a:r>
                <a:r>
                  <a:rPr lang="en-US" dirty="0" smtClean="0"/>
                  <a:t> is a bias</a:t>
                </a:r>
              </a:p>
              <a:p>
                <a:r>
                  <a:rPr lang="en-US" dirty="0" smtClean="0">
                    <a:solidFill>
                      <a:srgbClr val="CC00CC"/>
                    </a:solidFill>
                  </a:rPr>
                  <a:t>R</a:t>
                </a:r>
                <a:r>
                  <a:rPr lang="en-US" dirty="0" smtClean="0"/>
                  <a:t> is a wind </a:t>
                </a:r>
                <a:r>
                  <a:rPr lang="en-US" dirty="0"/>
                  <a:t>s</a:t>
                </a:r>
                <a:r>
                  <a:rPr lang="en-US" dirty="0" smtClean="0"/>
                  <a:t>peed</a:t>
                </a:r>
              </a:p>
              <a:p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𝑴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𝑪𝑽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is a wind </a:t>
                </a:r>
                <a:r>
                  <a:rPr lang="en-US" dirty="0"/>
                  <a:t>s</a:t>
                </a:r>
                <a:r>
                  <a:rPr lang="en-US" dirty="0" smtClean="0"/>
                  <a:t>peed</a:t>
                </a:r>
              </a:p>
              <a:p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𝑴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𝑲𝑭</m:t>
                    </m:r>
                  </m:oMath>
                </a14:m>
                <a:r>
                  <a:rPr lang="en-US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dirty="0" smtClean="0"/>
                  <a:t>is a </a:t>
                </a:r>
                <a:r>
                  <a:rPr lang="en-US" dirty="0"/>
                  <a:t>w</a:t>
                </a:r>
                <a:r>
                  <a:rPr lang="en-US" dirty="0" smtClean="0"/>
                  <a:t>ind speed</a:t>
                </a:r>
                <a:endParaRPr lang="en-US" dirty="0"/>
              </a:p>
              <a:p>
                <a:endParaRPr lang="en-US" dirty="0" smtClean="0">
                  <a:solidFill>
                    <a:srgbClr val="FF0000"/>
                  </a:solidFill>
                </a:endParaRPr>
              </a:p>
              <a:p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348" y="4622632"/>
                <a:ext cx="2658443" cy="2633350"/>
              </a:xfrm>
              <a:prstGeom prst="rect">
                <a:avLst/>
              </a:prstGeom>
              <a:blipFill rotWithShape="0">
                <a:blip r:embed="rId3"/>
                <a:stretch>
                  <a:fillRect l="-2064" t="-11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7" name="Content Placeholder 3"/>
          <p:cNvGraphicFramePr>
            <a:graphicFrameLocks/>
          </p:cNvGraphicFramePr>
          <p:nvPr/>
        </p:nvGraphicFramePr>
        <p:xfrm>
          <a:off x="10456918" y="5319115"/>
          <a:ext cx="1400504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0126"/>
                <a:gridCol w="350126"/>
                <a:gridCol w="350126"/>
                <a:gridCol w="350126"/>
              </a:tblGrid>
              <a:tr h="355518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C00CC"/>
                          </a:solidFill>
                        </a:rPr>
                        <a:t>R</a:t>
                      </a:r>
                      <a:endParaRPr lang="en-US" dirty="0">
                        <a:solidFill>
                          <a:srgbClr val="CC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C00CC"/>
                          </a:solidFill>
                        </a:rPr>
                        <a:t>R</a:t>
                      </a:r>
                      <a:endParaRPr lang="en-US" dirty="0">
                        <a:solidFill>
                          <a:srgbClr val="CC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C00CC"/>
                          </a:solidFill>
                        </a:rPr>
                        <a:t>R</a:t>
                      </a:r>
                      <a:endParaRPr lang="en-US" dirty="0">
                        <a:solidFill>
                          <a:srgbClr val="CC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C00CC"/>
                          </a:solidFill>
                        </a:rPr>
                        <a:t>R</a:t>
                      </a:r>
                      <a:endParaRPr lang="en-US" dirty="0">
                        <a:solidFill>
                          <a:srgbClr val="CC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55518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C00CC"/>
                          </a:solidFill>
                        </a:rPr>
                        <a:t>R</a:t>
                      </a:r>
                      <a:endParaRPr lang="en-US" dirty="0">
                        <a:solidFill>
                          <a:srgbClr val="CC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C00CC"/>
                          </a:solidFill>
                        </a:rPr>
                        <a:t>R</a:t>
                      </a:r>
                      <a:endParaRPr lang="en-US" dirty="0">
                        <a:solidFill>
                          <a:srgbClr val="CC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C00CC"/>
                          </a:solidFill>
                        </a:rPr>
                        <a:t>R</a:t>
                      </a:r>
                      <a:endParaRPr lang="en-US" dirty="0">
                        <a:solidFill>
                          <a:srgbClr val="CC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C00CC"/>
                          </a:solidFill>
                        </a:rPr>
                        <a:t>R</a:t>
                      </a:r>
                      <a:endParaRPr lang="en-US" dirty="0">
                        <a:solidFill>
                          <a:srgbClr val="CC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55518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C00CC"/>
                          </a:solidFill>
                        </a:rPr>
                        <a:t>R</a:t>
                      </a:r>
                      <a:endParaRPr lang="en-US" dirty="0">
                        <a:solidFill>
                          <a:srgbClr val="CC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C00CC"/>
                          </a:solidFill>
                        </a:rPr>
                        <a:t>R</a:t>
                      </a:r>
                      <a:endParaRPr lang="en-US" dirty="0">
                        <a:solidFill>
                          <a:srgbClr val="CC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C00CC"/>
                          </a:solidFill>
                        </a:rPr>
                        <a:t>R</a:t>
                      </a:r>
                      <a:endParaRPr lang="en-US" dirty="0">
                        <a:solidFill>
                          <a:srgbClr val="CC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C00CC"/>
                          </a:solidFill>
                        </a:rPr>
                        <a:t>R</a:t>
                      </a:r>
                      <a:endParaRPr lang="en-US" dirty="0">
                        <a:solidFill>
                          <a:srgbClr val="CC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55518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C00CC"/>
                          </a:solidFill>
                        </a:rPr>
                        <a:t>R</a:t>
                      </a:r>
                      <a:endParaRPr lang="en-US" dirty="0">
                        <a:solidFill>
                          <a:srgbClr val="CC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C00CC"/>
                          </a:solidFill>
                        </a:rPr>
                        <a:t>R</a:t>
                      </a:r>
                      <a:endParaRPr lang="en-US" dirty="0">
                        <a:solidFill>
                          <a:srgbClr val="CC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C00CC"/>
                          </a:solidFill>
                        </a:rPr>
                        <a:t>R</a:t>
                      </a:r>
                      <a:endParaRPr lang="en-US" dirty="0">
                        <a:solidFill>
                          <a:srgbClr val="CC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C00CC"/>
                          </a:solidFill>
                        </a:rPr>
                        <a:t>R</a:t>
                      </a:r>
                      <a:endParaRPr lang="en-US" dirty="0">
                        <a:solidFill>
                          <a:srgbClr val="CC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8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37497033"/>
              </p:ext>
            </p:extLst>
          </p:nvPr>
        </p:nvGraphicFramePr>
        <p:xfrm>
          <a:off x="7872636" y="5344606"/>
          <a:ext cx="1400504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0126"/>
                <a:gridCol w="350126"/>
                <a:gridCol w="350126"/>
                <a:gridCol w="350126"/>
              </a:tblGrid>
              <a:tr h="355518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C00CC"/>
                          </a:solidFill>
                        </a:rPr>
                        <a:t>E</a:t>
                      </a:r>
                      <a:endParaRPr lang="en-US" dirty="0">
                        <a:solidFill>
                          <a:srgbClr val="CC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C00CC"/>
                          </a:solidFill>
                        </a:rPr>
                        <a:t>E</a:t>
                      </a:r>
                      <a:endParaRPr lang="en-US" dirty="0">
                        <a:solidFill>
                          <a:srgbClr val="CC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C00CC"/>
                          </a:solidFill>
                        </a:rPr>
                        <a:t>E</a:t>
                      </a:r>
                      <a:endParaRPr lang="en-US" dirty="0">
                        <a:solidFill>
                          <a:srgbClr val="CC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C00CC"/>
                          </a:solidFill>
                        </a:rPr>
                        <a:t>E</a:t>
                      </a:r>
                      <a:endParaRPr lang="en-US" dirty="0">
                        <a:solidFill>
                          <a:srgbClr val="CC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55518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C00CC"/>
                          </a:solidFill>
                        </a:rPr>
                        <a:t>E</a:t>
                      </a:r>
                      <a:endParaRPr lang="en-US" dirty="0">
                        <a:solidFill>
                          <a:srgbClr val="CC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C00CC"/>
                          </a:solidFill>
                        </a:rPr>
                        <a:t>E</a:t>
                      </a:r>
                      <a:endParaRPr lang="en-US" dirty="0">
                        <a:solidFill>
                          <a:srgbClr val="CC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C00CC"/>
                          </a:solidFill>
                        </a:rPr>
                        <a:t>E</a:t>
                      </a:r>
                      <a:endParaRPr lang="en-US" dirty="0">
                        <a:solidFill>
                          <a:srgbClr val="CC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C00CC"/>
                          </a:solidFill>
                        </a:rPr>
                        <a:t>E</a:t>
                      </a:r>
                      <a:endParaRPr lang="en-US" dirty="0">
                        <a:solidFill>
                          <a:srgbClr val="CC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55518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C00CC"/>
                          </a:solidFill>
                        </a:rPr>
                        <a:t>E</a:t>
                      </a:r>
                      <a:endParaRPr lang="en-US" dirty="0">
                        <a:solidFill>
                          <a:srgbClr val="CC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C00CC"/>
                          </a:solidFill>
                        </a:rPr>
                        <a:t>E</a:t>
                      </a:r>
                      <a:endParaRPr lang="en-US" dirty="0">
                        <a:solidFill>
                          <a:srgbClr val="CC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C00CC"/>
                          </a:solidFill>
                        </a:rPr>
                        <a:t>E</a:t>
                      </a:r>
                      <a:endParaRPr lang="en-US" dirty="0">
                        <a:solidFill>
                          <a:srgbClr val="CC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C00CC"/>
                          </a:solidFill>
                        </a:rPr>
                        <a:t>E</a:t>
                      </a:r>
                      <a:endParaRPr lang="en-US" dirty="0">
                        <a:solidFill>
                          <a:srgbClr val="CC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55518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C00CC"/>
                          </a:solidFill>
                        </a:rPr>
                        <a:t>E</a:t>
                      </a:r>
                      <a:endParaRPr lang="en-US" dirty="0">
                        <a:solidFill>
                          <a:srgbClr val="CC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C00CC"/>
                          </a:solidFill>
                        </a:rPr>
                        <a:t>E</a:t>
                      </a:r>
                      <a:endParaRPr lang="en-US" dirty="0">
                        <a:solidFill>
                          <a:srgbClr val="CC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C00CC"/>
                          </a:solidFill>
                        </a:rPr>
                        <a:t>E</a:t>
                      </a:r>
                      <a:endParaRPr lang="en-US" dirty="0">
                        <a:solidFill>
                          <a:srgbClr val="CC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C00CC"/>
                          </a:solidFill>
                        </a:rPr>
                        <a:t>E</a:t>
                      </a:r>
                      <a:endParaRPr lang="en-US" dirty="0">
                        <a:solidFill>
                          <a:srgbClr val="CC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9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59700012"/>
              </p:ext>
            </p:extLst>
          </p:nvPr>
        </p:nvGraphicFramePr>
        <p:xfrm>
          <a:off x="10456918" y="3236019"/>
          <a:ext cx="1400504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0126"/>
                <a:gridCol w="350126"/>
                <a:gridCol w="350126"/>
                <a:gridCol w="350126"/>
              </a:tblGrid>
              <a:tr h="355518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C00CC"/>
                          </a:solidFill>
                        </a:rPr>
                        <a:t>E</a:t>
                      </a:r>
                      <a:endParaRPr lang="en-US" dirty="0">
                        <a:solidFill>
                          <a:srgbClr val="CC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C00CC"/>
                          </a:solidFill>
                        </a:rPr>
                        <a:t>E</a:t>
                      </a:r>
                      <a:endParaRPr lang="en-US" dirty="0">
                        <a:solidFill>
                          <a:srgbClr val="CC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C00CC"/>
                          </a:solidFill>
                        </a:rPr>
                        <a:t>E</a:t>
                      </a:r>
                      <a:endParaRPr lang="en-US" dirty="0">
                        <a:solidFill>
                          <a:srgbClr val="CC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C00CC"/>
                          </a:solidFill>
                        </a:rPr>
                        <a:t>E</a:t>
                      </a:r>
                      <a:endParaRPr lang="en-US" dirty="0">
                        <a:solidFill>
                          <a:srgbClr val="CC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55518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C00CC"/>
                          </a:solidFill>
                        </a:rPr>
                        <a:t>E</a:t>
                      </a:r>
                      <a:endParaRPr lang="en-US" dirty="0">
                        <a:solidFill>
                          <a:srgbClr val="CC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C00CC"/>
                          </a:solidFill>
                        </a:rPr>
                        <a:t>E</a:t>
                      </a:r>
                      <a:endParaRPr lang="en-US" dirty="0">
                        <a:solidFill>
                          <a:srgbClr val="CC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C00CC"/>
                          </a:solidFill>
                        </a:rPr>
                        <a:t>E</a:t>
                      </a:r>
                      <a:endParaRPr lang="en-US" dirty="0">
                        <a:solidFill>
                          <a:srgbClr val="CC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C00CC"/>
                          </a:solidFill>
                        </a:rPr>
                        <a:t>E</a:t>
                      </a:r>
                      <a:endParaRPr lang="en-US" dirty="0">
                        <a:solidFill>
                          <a:srgbClr val="CC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55518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C00CC"/>
                          </a:solidFill>
                        </a:rPr>
                        <a:t>E</a:t>
                      </a:r>
                      <a:endParaRPr lang="en-US" dirty="0">
                        <a:solidFill>
                          <a:srgbClr val="CC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C00CC"/>
                          </a:solidFill>
                        </a:rPr>
                        <a:t>E</a:t>
                      </a:r>
                      <a:endParaRPr lang="en-US" dirty="0">
                        <a:solidFill>
                          <a:srgbClr val="CC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C00CC"/>
                          </a:solidFill>
                        </a:rPr>
                        <a:t>E</a:t>
                      </a:r>
                      <a:endParaRPr lang="en-US" dirty="0">
                        <a:solidFill>
                          <a:srgbClr val="CC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C00CC"/>
                          </a:solidFill>
                        </a:rPr>
                        <a:t>E</a:t>
                      </a:r>
                      <a:endParaRPr lang="en-US" dirty="0">
                        <a:solidFill>
                          <a:srgbClr val="CC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55518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C00CC"/>
                          </a:solidFill>
                        </a:rPr>
                        <a:t>E</a:t>
                      </a:r>
                      <a:endParaRPr lang="en-US" dirty="0">
                        <a:solidFill>
                          <a:srgbClr val="CC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C00CC"/>
                          </a:solidFill>
                        </a:rPr>
                        <a:t>E</a:t>
                      </a:r>
                      <a:endParaRPr lang="en-US" dirty="0">
                        <a:solidFill>
                          <a:srgbClr val="CC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C00CC"/>
                          </a:solidFill>
                        </a:rPr>
                        <a:t>E</a:t>
                      </a:r>
                      <a:endParaRPr lang="en-US" dirty="0">
                        <a:solidFill>
                          <a:srgbClr val="CC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C00CC"/>
                          </a:solidFill>
                        </a:rPr>
                        <a:t>E</a:t>
                      </a:r>
                      <a:endParaRPr lang="en-US" dirty="0">
                        <a:solidFill>
                          <a:srgbClr val="CC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8152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0" y="312095"/>
            <a:ext cx="13055221" cy="1325563"/>
          </a:xfrm>
        </p:spPr>
        <p:txBody>
          <a:bodyPr/>
          <a:lstStyle/>
          <a:p>
            <a:r>
              <a:rPr lang="en-US" dirty="0"/>
              <a:t>Results: 10% Storm CV Expected Residual </a:t>
            </a:r>
            <a:r>
              <a:rPr lang="en-US" dirty="0" smtClean="0"/>
              <a:t>Kriging (M2</a:t>
            </a:r>
            <a:r>
              <a:rPr lang="en-US" dirty="0"/>
              <a:t>) 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6156" y="2222786"/>
            <a:ext cx="4717292" cy="408117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102" y="1929296"/>
            <a:ext cx="5525353" cy="3974525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7201706" y="1422390"/>
            <a:ext cx="390754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Probability Density </a:t>
            </a:r>
            <a:r>
              <a:rPr lang="en-US" dirty="0"/>
              <a:t>Function </a:t>
            </a:r>
            <a:r>
              <a:rPr lang="en-US" dirty="0" smtClean="0"/>
              <a:t>of the </a:t>
            </a:r>
          </a:p>
          <a:p>
            <a:r>
              <a:rPr lang="en-US" dirty="0" smtClean="0"/>
              <a:t> M2 CV, M2 KF and associated WRF Bias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987080" y="1452992"/>
            <a:ext cx="52880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Boxplot of the  M2 CV, M2 KF and associated WRF Bias</a:t>
            </a:r>
          </a:p>
        </p:txBody>
      </p:sp>
    </p:spTree>
    <p:extLst>
      <p:ext uri="{BB962C8B-B14F-4D97-AF65-F5344CB8AC3E}">
        <p14:creationId xmlns:p14="http://schemas.microsoft.com/office/powerpoint/2010/main" val="2300442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0" y="312095"/>
            <a:ext cx="13055221" cy="1325563"/>
          </a:xfrm>
        </p:spPr>
        <p:txBody>
          <a:bodyPr/>
          <a:lstStyle/>
          <a:p>
            <a:r>
              <a:rPr lang="en-US" dirty="0"/>
              <a:t>Results: 10% Storm CV Expected Residual </a:t>
            </a:r>
            <a:r>
              <a:rPr lang="en-US" dirty="0" smtClean="0"/>
              <a:t>Kriging (M2</a:t>
            </a:r>
            <a:r>
              <a:rPr lang="en-US" dirty="0"/>
              <a:t>) 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2159" y="1843378"/>
            <a:ext cx="4782687" cy="426718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26713"/>
            <a:ext cx="5543764" cy="4100518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7201706" y="1422390"/>
            <a:ext cx="406515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Probability Density </a:t>
            </a:r>
            <a:r>
              <a:rPr lang="en-US" dirty="0"/>
              <a:t>Function </a:t>
            </a:r>
            <a:r>
              <a:rPr lang="en-US" dirty="0" smtClean="0"/>
              <a:t>of the </a:t>
            </a:r>
          </a:p>
          <a:p>
            <a:r>
              <a:rPr lang="en-US" dirty="0" smtClean="0"/>
              <a:t> M2 KF, M2 CV and associated WRF RMSE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57161" y="1452992"/>
            <a:ext cx="53927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Boxplot of the M2 KF, M2 CV and associated WRF RMSE</a:t>
            </a:r>
          </a:p>
        </p:txBody>
      </p:sp>
    </p:spTree>
    <p:extLst>
      <p:ext uri="{BB962C8B-B14F-4D97-AF65-F5344CB8AC3E}">
        <p14:creationId xmlns:p14="http://schemas.microsoft.com/office/powerpoint/2010/main" val="3193601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5125"/>
            <a:ext cx="11353800" cy="1325563"/>
          </a:xfrm>
        </p:spPr>
        <p:txBody>
          <a:bodyPr/>
          <a:lstStyle/>
          <a:p>
            <a:r>
              <a:rPr lang="en-US" dirty="0" smtClean="0"/>
              <a:t>Results: Kalman </a:t>
            </a:r>
            <a:r>
              <a:rPr lang="en-US" dirty="0"/>
              <a:t>Filter </a:t>
            </a:r>
            <a:r>
              <a:rPr lang="en-US" dirty="0" smtClean="0"/>
              <a:t>Observed Wind Speed (M2)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196755" y="1825625"/>
            <a:ext cx="4727028" cy="2650841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KBOS: </a:t>
            </a:r>
          </a:p>
          <a:p>
            <a:pPr lvl="1"/>
            <a:r>
              <a:rPr lang="en-US" dirty="0" smtClean="0"/>
              <a:t>Kalman Filter (green line) is trained with observed wind speed (blue line) and forecasted wind speed (red line)</a:t>
            </a:r>
          </a:p>
          <a:p>
            <a:pPr lvl="1"/>
            <a:r>
              <a:rPr lang="en-US" dirty="0"/>
              <a:t>U</a:t>
            </a:r>
            <a:r>
              <a:rPr lang="en-US" dirty="0" smtClean="0"/>
              <a:t>pdated over several time steps and bias correction improved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2460" y="1150281"/>
            <a:ext cx="8754615" cy="5212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742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0" y="365125"/>
            <a:ext cx="11353800" cy="1325563"/>
          </a:xfrm>
        </p:spPr>
        <p:txBody>
          <a:bodyPr/>
          <a:lstStyle/>
          <a:p>
            <a:r>
              <a:rPr lang="en-US" dirty="0" smtClean="0"/>
              <a:t>Results: Kalman </a:t>
            </a:r>
            <a:r>
              <a:rPr lang="en-US" dirty="0"/>
              <a:t>Filter </a:t>
            </a:r>
            <a:r>
              <a:rPr lang="en-US" dirty="0" smtClean="0"/>
              <a:t>Observed Wind Speed (M2)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0" y="1962103"/>
            <a:ext cx="4727028" cy="2650841"/>
          </a:xfrm>
        </p:spPr>
        <p:txBody>
          <a:bodyPr>
            <a:normAutofit/>
          </a:bodyPr>
          <a:lstStyle/>
          <a:p>
            <a:r>
              <a:rPr lang="en-US" dirty="0" smtClean="0"/>
              <a:t>KUKT:</a:t>
            </a:r>
          </a:p>
          <a:p>
            <a:pPr lvl="1"/>
            <a:r>
              <a:rPr lang="en-US" dirty="0" smtClean="0"/>
              <a:t>Kalman Filter is trained with peak storm behavior</a:t>
            </a:r>
          </a:p>
          <a:p>
            <a:pPr lvl="1"/>
            <a:r>
              <a:rPr lang="en-US" dirty="0" smtClean="0"/>
              <a:t>Updates from 24 hour time steps do not capture bias behavior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4272" y="1224338"/>
            <a:ext cx="8718036" cy="5310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321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/>
          <a:lstStyle/>
          <a:p>
            <a:r>
              <a:rPr lang="en-US" dirty="0"/>
              <a:t>Results: Kalman </a:t>
            </a:r>
            <a:r>
              <a:rPr lang="en-US" dirty="0" smtClean="0"/>
              <a:t>Filter Kriged Wind Speed (M1)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0" y="1866569"/>
            <a:ext cx="4727028" cy="2650841"/>
          </a:xfrm>
        </p:spPr>
        <p:txBody>
          <a:bodyPr>
            <a:normAutofit/>
          </a:bodyPr>
          <a:lstStyle/>
          <a:p>
            <a:r>
              <a:rPr lang="en-US" dirty="0" smtClean="0"/>
              <a:t>KBOS:</a:t>
            </a:r>
          </a:p>
          <a:p>
            <a:pPr lvl="1"/>
            <a:r>
              <a:rPr lang="en-US" dirty="0" smtClean="0"/>
              <a:t>Affect of training with an over simplified wind speed interpolation (black line)</a:t>
            </a:r>
          </a:p>
          <a:p>
            <a:pPr lvl="1"/>
            <a:r>
              <a:rPr lang="en-US" dirty="0" smtClean="0"/>
              <a:t>M1 KF (purple line) not trained with appropriate bias information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7101" y="1208058"/>
            <a:ext cx="8718036" cy="5151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739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0284" y="156577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Introduction/Background</a:t>
            </a:r>
            <a:r>
              <a:rPr lang="en-US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749" y="1224046"/>
            <a:ext cx="7235404" cy="5318644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Numerical Weather Prediction model </a:t>
            </a:r>
          </a:p>
          <a:p>
            <a:pPr lvl="1"/>
            <a:r>
              <a:rPr lang="en-US" dirty="0" smtClean="0"/>
              <a:t>High </a:t>
            </a:r>
            <a:r>
              <a:rPr lang="en-US" dirty="0"/>
              <a:t>resolution wind speed forecasts in fields such as power production, air quality, and fire prediction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(Cheng and Steenburgh 2005; Roux et al., 2010; Wyszogrodzki et al., 2013; Jiménez and Dudhia 2012).  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 smtClean="0"/>
              <a:t>Bias from</a:t>
            </a:r>
          </a:p>
          <a:p>
            <a:pPr lvl="1"/>
            <a:r>
              <a:rPr lang="en-US" dirty="0" smtClean="0"/>
              <a:t> Imperfect </a:t>
            </a:r>
            <a:r>
              <a:rPr lang="en-US" dirty="0"/>
              <a:t>initial </a:t>
            </a:r>
            <a:r>
              <a:rPr lang="en-US" dirty="0" smtClean="0"/>
              <a:t>conditions</a:t>
            </a:r>
          </a:p>
          <a:p>
            <a:pPr lvl="1"/>
            <a:r>
              <a:rPr lang="en-US" dirty="0" smtClean="0"/>
              <a:t>Boundary conditions</a:t>
            </a:r>
          </a:p>
          <a:p>
            <a:pPr lvl="1"/>
            <a:r>
              <a:rPr lang="en-US" dirty="0" smtClean="0"/>
              <a:t>Oversimplified terrain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umerical </a:t>
            </a:r>
            <a:r>
              <a:rPr lang="en-US" dirty="0"/>
              <a:t>approximations </a:t>
            </a:r>
            <a:endParaRPr lang="en-US" dirty="0" smtClean="0"/>
          </a:p>
          <a:p>
            <a:pPr lvl="1"/>
            <a:r>
              <a:rPr lang="en-US" dirty="0"/>
              <a:t>S</a:t>
            </a:r>
            <a:r>
              <a:rPr lang="en-US" dirty="0" smtClean="0"/>
              <a:t>implifications </a:t>
            </a:r>
            <a:r>
              <a:rPr lang="en-US" dirty="0"/>
              <a:t>of other and physical processes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(Wyszogrodzki et al.,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2013; Galanis et al., 2006; Delle Monache 2011; Louka et al., 2008; 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McCollor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2007; Jimenez and Dudhia 2012). </a:t>
            </a:r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4794" y="315327"/>
            <a:ext cx="3476625" cy="23336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0153" y="2135825"/>
            <a:ext cx="3442137" cy="285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248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0" y="365125"/>
            <a:ext cx="11353800" cy="1325563"/>
          </a:xfrm>
        </p:spPr>
        <p:txBody>
          <a:bodyPr/>
          <a:lstStyle/>
          <a:p>
            <a:r>
              <a:rPr lang="en-US" dirty="0"/>
              <a:t>Results: Kalman </a:t>
            </a:r>
            <a:r>
              <a:rPr lang="en-US" dirty="0" smtClean="0"/>
              <a:t>Filter Kriged Wind Speed (M1)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0" y="2018234"/>
            <a:ext cx="4727028" cy="2650841"/>
          </a:xfrm>
        </p:spPr>
        <p:txBody>
          <a:bodyPr>
            <a:normAutofit/>
          </a:bodyPr>
          <a:lstStyle/>
          <a:p>
            <a:r>
              <a:rPr lang="en-US" dirty="0" smtClean="0"/>
              <a:t>K3B2</a:t>
            </a:r>
          </a:p>
          <a:p>
            <a:pPr lvl="1"/>
            <a:r>
              <a:rPr lang="en-US" dirty="0" smtClean="0"/>
              <a:t>M1 KF bias reduction </a:t>
            </a:r>
          </a:p>
          <a:p>
            <a:pPr lvl="1"/>
            <a:r>
              <a:rPr lang="en-US" dirty="0" smtClean="0"/>
              <a:t>Good representation of bias using an interpolated wind speed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6033" y="1365028"/>
            <a:ext cx="8718036" cy="5492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577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20910"/>
          </a:xfrm>
        </p:spPr>
        <p:txBody>
          <a:bodyPr/>
          <a:lstStyle/>
          <a:p>
            <a:r>
              <a:rPr lang="en-US" dirty="0"/>
              <a:t>Results: Overall Model performance 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0581438"/>
              </p:ext>
            </p:extLst>
          </p:nvPr>
        </p:nvGraphicFramePr>
        <p:xfrm>
          <a:off x="3453649" y="5480665"/>
          <a:ext cx="4568190" cy="1076327"/>
        </p:xfrm>
        <a:graphic>
          <a:graphicData uri="http://schemas.openxmlformats.org/drawingml/2006/table">
            <a:tbl>
              <a:tblPr firstRow="1" firstCol="1" bandRow="1"/>
              <a:tblGrid>
                <a:gridCol w="1208405"/>
                <a:gridCol w="1146175"/>
                <a:gridCol w="1140460"/>
                <a:gridCol w="1073150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WRF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RMSE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2.70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2.47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2.47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Mean Bias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0.98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-0.16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-0.11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Corr.</a:t>
                      </a:r>
                      <a:r>
                        <a:rPr lang="en-US" sz="1100" b="1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b="1" baseline="0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Coeff</a:t>
                      </a:r>
                      <a:r>
                        <a:rPr lang="en-US" sz="1100" b="1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 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0.49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0.61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Slope of the linear regression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0.50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0.42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0.59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635057" y="1586035"/>
            <a:ext cx="28185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WRF Wind Speed Prediction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604911" y="1579624"/>
            <a:ext cx="33702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Methodology 1 Final output (M1)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8576523" y="1579624"/>
            <a:ext cx="33702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Methodology 2 Final output (M2)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2725" y="1921062"/>
            <a:ext cx="4777813" cy="3593619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7177" y="1955367"/>
            <a:ext cx="4719346" cy="3559314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30847" y="1921062"/>
            <a:ext cx="4735758" cy="3566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409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772" y="332429"/>
            <a:ext cx="10515600" cy="1325563"/>
          </a:xfrm>
        </p:spPr>
        <p:txBody>
          <a:bodyPr/>
          <a:lstStyle/>
          <a:p>
            <a:r>
              <a:rPr lang="en-US" dirty="0"/>
              <a:t>Results: Overall Model performance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252031" y="1565659"/>
            <a:ext cx="45505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M2 and M2 KF Wind Speed vs. Observed Wind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9353474"/>
              </p:ext>
            </p:extLst>
          </p:nvPr>
        </p:nvGraphicFramePr>
        <p:xfrm>
          <a:off x="7391161" y="2939196"/>
          <a:ext cx="4510123" cy="1128256"/>
        </p:xfrm>
        <a:graphic>
          <a:graphicData uri="http://schemas.openxmlformats.org/drawingml/2006/table">
            <a:tbl>
              <a:tblPr firstRow="1" firstCol="1" bandRow="1"/>
              <a:tblGrid>
                <a:gridCol w="1210886"/>
                <a:gridCol w="1148529"/>
                <a:gridCol w="1075354"/>
                <a:gridCol w="1075354"/>
              </a:tblGrid>
              <a:tr h="18804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WRF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M2 KF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804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RMSE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2.70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2.47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2.62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804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Mean Bias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0.98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-0.11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804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Corr.</a:t>
                      </a:r>
                      <a:r>
                        <a:rPr lang="en-US" sz="1100" b="1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b="1" baseline="0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Coeff</a:t>
                      </a:r>
                      <a:r>
                        <a:rPr lang="en-US" sz="1100" b="1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 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0.49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608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Slope of the linear regression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0.50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0.59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0.87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829" y="1922973"/>
            <a:ext cx="5695844" cy="4288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651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Overall Model performance 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7318883"/>
              </p:ext>
            </p:extLst>
          </p:nvPr>
        </p:nvGraphicFramePr>
        <p:xfrm>
          <a:off x="3269537" y="5623587"/>
          <a:ext cx="4577571" cy="1128256"/>
        </p:xfrm>
        <a:graphic>
          <a:graphicData uri="http://schemas.openxmlformats.org/drawingml/2006/table">
            <a:tbl>
              <a:tblPr firstRow="1" firstCol="1" bandRow="1"/>
              <a:tblGrid>
                <a:gridCol w="1210886"/>
                <a:gridCol w="1148529"/>
                <a:gridCol w="1142802"/>
                <a:gridCol w="1075354"/>
              </a:tblGrid>
              <a:tr h="18804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WRF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M1 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M2 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804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RMSE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2.70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2.47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2.47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804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Mean Bias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0.98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-0.16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-0.11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804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Corr.</a:t>
                      </a:r>
                      <a:r>
                        <a:rPr lang="en-US" sz="1100" b="1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b="1" baseline="0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Coeff</a:t>
                      </a:r>
                      <a:r>
                        <a:rPr lang="en-US" sz="1100" b="1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 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0.49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0.61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608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Slope of the linear regression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0.50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0.42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0.59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7411" y="1732317"/>
            <a:ext cx="4273438" cy="379147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5588" y="1796255"/>
            <a:ext cx="3481137" cy="3727534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1397279" y="1367522"/>
            <a:ext cx="354404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Probability Density </a:t>
            </a:r>
            <a:r>
              <a:rPr lang="en-US" dirty="0"/>
              <a:t>Function </a:t>
            </a:r>
            <a:r>
              <a:rPr lang="en-US" dirty="0" smtClean="0"/>
              <a:t>of the </a:t>
            </a:r>
          </a:p>
          <a:p>
            <a:r>
              <a:rPr lang="en-US" dirty="0" smtClean="0"/>
              <a:t> M1, M2 and associated WRF Bias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591555" y="1362985"/>
            <a:ext cx="48539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 </a:t>
            </a:r>
            <a:r>
              <a:rPr lang="en-US" dirty="0"/>
              <a:t>Boxplot of </a:t>
            </a:r>
            <a:r>
              <a:rPr lang="en-US" dirty="0" smtClean="0"/>
              <a:t>M1, M2 and associated WRF Bias</a:t>
            </a:r>
          </a:p>
        </p:txBody>
      </p:sp>
    </p:spTree>
    <p:extLst>
      <p:ext uri="{BB962C8B-B14F-4D97-AF65-F5344CB8AC3E}">
        <p14:creationId xmlns:p14="http://schemas.microsoft.com/office/powerpoint/2010/main" val="341009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Overall Model performance 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8067190"/>
              </p:ext>
            </p:extLst>
          </p:nvPr>
        </p:nvGraphicFramePr>
        <p:xfrm>
          <a:off x="3625601" y="5667276"/>
          <a:ext cx="4568190" cy="1076327"/>
        </p:xfrm>
        <a:graphic>
          <a:graphicData uri="http://schemas.openxmlformats.org/drawingml/2006/table">
            <a:tbl>
              <a:tblPr firstRow="1" firstCol="1" bandRow="1"/>
              <a:tblGrid>
                <a:gridCol w="1208405"/>
                <a:gridCol w="1146175"/>
                <a:gridCol w="1140460"/>
                <a:gridCol w="1073150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WRF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RMSE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2.70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2.47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2.47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Mean Bias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0.98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-0.16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-0.11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Corr.</a:t>
                      </a:r>
                      <a:r>
                        <a:rPr lang="en-US" sz="1100" b="1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b="1" baseline="0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Coeff</a:t>
                      </a:r>
                      <a:r>
                        <a:rPr lang="en-US" sz="1100" b="1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 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0.49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0.61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Slope of the linear regression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0.50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0.42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0.59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428" y="1798027"/>
            <a:ext cx="4201849" cy="372795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6922" y="1779597"/>
            <a:ext cx="4191025" cy="3764819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1055760" y="1410265"/>
            <a:ext cx="48539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 </a:t>
            </a:r>
            <a:r>
              <a:rPr lang="en-US" dirty="0"/>
              <a:t>Boxplot of </a:t>
            </a:r>
            <a:r>
              <a:rPr lang="en-US" dirty="0" smtClean="0"/>
              <a:t>M1, M2 and associated WRF Bias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591555" y="1362985"/>
            <a:ext cx="48539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 </a:t>
            </a:r>
            <a:r>
              <a:rPr lang="en-US" dirty="0"/>
              <a:t>Boxplot of </a:t>
            </a:r>
            <a:r>
              <a:rPr lang="en-US" dirty="0" smtClean="0"/>
              <a:t>M1, M2 and associated WRF RMSE</a:t>
            </a:r>
          </a:p>
        </p:txBody>
      </p:sp>
    </p:spTree>
    <p:extLst>
      <p:ext uri="{BB962C8B-B14F-4D97-AF65-F5344CB8AC3E}">
        <p14:creationId xmlns:p14="http://schemas.microsoft.com/office/powerpoint/2010/main" val="1752717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Overall Model performance </a:t>
            </a:r>
          </a:p>
        </p:txBody>
      </p:sp>
      <p:sp>
        <p:nvSpPr>
          <p:cNvPr id="3" name="Rectangle 2"/>
          <p:cNvSpPr/>
          <p:nvPr/>
        </p:nvSpPr>
        <p:spPr>
          <a:xfrm>
            <a:off x="730235" y="1825017"/>
            <a:ext cx="245201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Geographic distribution </a:t>
            </a:r>
            <a:endParaRPr lang="en-US" dirty="0" smtClean="0"/>
          </a:p>
          <a:p>
            <a:r>
              <a:rPr lang="en-US" dirty="0" smtClean="0"/>
              <a:t>of </a:t>
            </a:r>
            <a:r>
              <a:rPr lang="en-US" dirty="0"/>
              <a:t>WRF Bias Average </a:t>
            </a:r>
          </a:p>
        </p:txBody>
      </p:sp>
      <p:sp>
        <p:nvSpPr>
          <p:cNvPr id="7" name="Rectangle 6"/>
          <p:cNvSpPr/>
          <p:nvPr/>
        </p:nvSpPr>
        <p:spPr>
          <a:xfrm>
            <a:off x="4631752" y="1854919"/>
            <a:ext cx="269727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Geographic distribution of </a:t>
            </a:r>
            <a:endParaRPr lang="en-US" dirty="0" smtClean="0"/>
          </a:p>
          <a:p>
            <a:r>
              <a:rPr lang="en-US" dirty="0" smtClean="0"/>
              <a:t>M1 Bias </a:t>
            </a:r>
            <a:r>
              <a:rPr lang="en-US" dirty="0"/>
              <a:t>Average </a:t>
            </a:r>
          </a:p>
        </p:txBody>
      </p:sp>
      <p:sp>
        <p:nvSpPr>
          <p:cNvPr id="8" name="Rectangle 7"/>
          <p:cNvSpPr/>
          <p:nvPr/>
        </p:nvSpPr>
        <p:spPr>
          <a:xfrm>
            <a:off x="8421725" y="1797200"/>
            <a:ext cx="269727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Geographic distribution of </a:t>
            </a:r>
            <a:endParaRPr lang="en-US" dirty="0" smtClean="0"/>
          </a:p>
          <a:p>
            <a:r>
              <a:rPr lang="en-US" dirty="0" smtClean="0"/>
              <a:t>M2 Bias </a:t>
            </a:r>
            <a:r>
              <a:rPr lang="en-US" dirty="0"/>
              <a:t>Average </a:t>
            </a:r>
          </a:p>
        </p:txBody>
      </p:sp>
      <p:pic>
        <p:nvPicPr>
          <p:cNvPr id="14" name="Picture 1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32" y="2610388"/>
            <a:ext cx="4003546" cy="3164770"/>
          </a:xfrm>
          <a:prstGeom prst="rect">
            <a:avLst/>
          </a:prstGeom>
        </p:spPr>
      </p:pic>
      <p:pic>
        <p:nvPicPr>
          <p:cNvPr id="15" name="Content Placeholder 4"/>
          <p:cNvPicPr>
            <a:picLocks noGrp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526" y="2550043"/>
            <a:ext cx="4188758" cy="3206448"/>
          </a:xfrm>
          <a:prstGeom prst="rect">
            <a:avLst/>
          </a:prstGeom>
        </p:spPr>
      </p:pic>
      <p:pic>
        <p:nvPicPr>
          <p:cNvPr id="16" name="Picture 15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3502" y="2531377"/>
            <a:ext cx="4116076" cy="3170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611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Overall Model performance </a:t>
            </a:r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9708" y="2415222"/>
            <a:ext cx="4186237" cy="3395662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943" y="2415222"/>
            <a:ext cx="3829049" cy="339566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256071" y="2049515"/>
            <a:ext cx="37103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Geographic distribution of M1 </a:t>
            </a:r>
            <a:r>
              <a:rPr lang="en-US" dirty="0" smtClean="0"/>
              <a:t>RMSE 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67269" y="2049515"/>
            <a:ext cx="3779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Geographic distribution of WRF RMSE </a:t>
            </a:r>
          </a:p>
        </p:txBody>
      </p:sp>
      <p:sp>
        <p:nvSpPr>
          <p:cNvPr id="9" name="Rectangle 8"/>
          <p:cNvSpPr/>
          <p:nvPr/>
        </p:nvSpPr>
        <p:spPr>
          <a:xfrm>
            <a:off x="8275944" y="2045890"/>
            <a:ext cx="40030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Geographic distribution of </a:t>
            </a:r>
            <a:r>
              <a:rPr lang="en-US" dirty="0" smtClean="0"/>
              <a:t> M2 RMSE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13" y="2415222"/>
            <a:ext cx="3961213" cy="3440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251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</a:t>
            </a:r>
            <a:r>
              <a:rPr lang="en-US" dirty="0" smtClean="0"/>
              <a:t>Seasonality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3044" y="1796551"/>
            <a:ext cx="4564988" cy="493286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0845" y="1796551"/>
            <a:ext cx="4492926" cy="4879679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647220" y="1427219"/>
            <a:ext cx="55442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 </a:t>
            </a:r>
            <a:r>
              <a:rPr lang="en-US" dirty="0"/>
              <a:t>Boxplot of </a:t>
            </a:r>
            <a:r>
              <a:rPr lang="en-US" dirty="0" smtClean="0"/>
              <a:t>M1, M2 and associated WRF Bias by Season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189012" y="1427219"/>
            <a:ext cx="59506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 </a:t>
            </a:r>
            <a:r>
              <a:rPr lang="en-US" dirty="0"/>
              <a:t>Boxplot of </a:t>
            </a:r>
            <a:r>
              <a:rPr lang="en-US" dirty="0" smtClean="0"/>
              <a:t>M1, M2 and associated WRF RMSE by Season</a:t>
            </a:r>
          </a:p>
        </p:txBody>
      </p:sp>
    </p:spTree>
    <p:extLst>
      <p:ext uri="{BB962C8B-B14F-4D97-AF65-F5344CB8AC3E}">
        <p14:creationId xmlns:p14="http://schemas.microsoft.com/office/powerpoint/2010/main" val="1554042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Bias </a:t>
            </a:r>
            <a:r>
              <a:rPr lang="en-US" dirty="0"/>
              <a:t>reduction of the WRF forecast </a:t>
            </a:r>
            <a:r>
              <a:rPr lang="en-US" dirty="0" smtClean="0"/>
              <a:t>with second methodology</a:t>
            </a:r>
          </a:p>
          <a:p>
            <a:r>
              <a:rPr lang="en-US" dirty="0" smtClean="0"/>
              <a:t>Use </a:t>
            </a:r>
            <a:r>
              <a:rPr lang="en-US" dirty="0"/>
              <a:t>of UK as a residual interpolator was preferable to a wind speed interpolator </a:t>
            </a:r>
            <a:endParaRPr lang="en-US" dirty="0" smtClean="0"/>
          </a:p>
          <a:p>
            <a:pPr lvl="1"/>
            <a:r>
              <a:rPr lang="en-US" dirty="0" smtClean="0"/>
              <a:t>Cross-validation </a:t>
            </a:r>
          </a:p>
          <a:p>
            <a:pPr lvl="1"/>
            <a:r>
              <a:rPr lang="en-US" dirty="0" smtClean="0"/>
              <a:t>Impact </a:t>
            </a:r>
            <a:r>
              <a:rPr lang="en-US" dirty="0"/>
              <a:t>on final model outputs. </a:t>
            </a:r>
            <a:endParaRPr lang="en-US" dirty="0" smtClean="0"/>
          </a:p>
          <a:p>
            <a:r>
              <a:rPr lang="en-US" dirty="0" smtClean="0"/>
              <a:t>Benefits were </a:t>
            </a:r>
            <a:r>
              <a:rPr lang="en-US" dirty="0"/>
              <a:t>not significant enough to suggest implementation on a larger </a:t>
            </a:r>
            <a:r>
              <a:rPr lang="en-US" dirty="0" smtClean="0"/>
              <a:t>scale</a:t>
            </a:r>
          </a:p>
          <a:p>
            <a:pPr lvl="1"/>
            <a:r>
              <a:rPr lang="en-US" dirty="0" smtClean="0"/>
              <a:t>General </a:t>
            </a:r>
            <a:r>
              <a:rPr lang="en-US" dirty="0"/>
              <a:t>ability of Universal Kriging to interpolate KF expected residuals </a:t>
            </a:r>
            <a:endParaRPr lang="en-US" dirty="0" smtClean="0"/>
          </a:p>
          <a:p>
            <a:pPr lvl="1"/>
            <a:r>
              <a:rPr lang="en-US" dirty="0"/>
              <a:t>R</a:t>
            </a:r>
            <a:r>
              <a:rPr lang="en-US" dirty="0" smtClean="0"/>
              <a:t>udimentary </a:t>
            </a:r>
            <a:r>
              <a:rPr lang="en-US" dirty="0"/>
              <a:t>combination of temporal and spatial information </a:t>
            </a:r>
            <a:endParaRPr lang="en-US" dirty="0" smtClean="0"/>
          </a:p>
          <a:p>
            <a:pPr lvl="2"/>
            <a:r>
              <a:rPr lang="en-US" dirty="0" smtClean="0"/>
              <a:t>Lowered </a:t>
            </a:r>
            <a:r>
              <a:rPr lang="en-US" dirty="0"/>
              <a:t>bias, and improved the slope and fit of the best fit line when compared to statistics from WRF raw forecast </a:t>
            </a:r>
            <a:r>
              <a:rPr lang="en-US" dirty="0" smtClean="0"/>
              <a:t>outputs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256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fontScale="40000" lnSpcReduction="20000"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Akkala</a:t>
            </a:r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A., V. </a:t>
            </a:r>
            <a:r>
              <a:rPr lang="en-US" alt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Devabhaktuni</a:t>
            </a:r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and A. Kumar. 2010. Interpolation techniques and associated software for environmental data. Environmental Progress &amp; Sustainable Energy 29:134-141.</a:t>
            </a:r>
            <a:endParaRPr lang="en-US" altLang="en-US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Al-Awadhi, </a:t>
            </a:r>
            <a:r>
              <a:rPr lang="en-US" altLang="en-US" dirty="0" err="1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Fahimah</a:t>
            </a:r>
            <a:r>
              <a:rPr lang="en-US" altLang="en-US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A., &amp; </a:t>
            </a:r>
            <a:r>
              <a:rPr lang="en-US" altLang="en-US" dirty="0" err="1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Alhajraf</a:t>
            </a:r>
            <a:r>
              <a:rPr lang="en-US" altLang="en-US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Ali. (2012). Prediction of non-methane hydrocarbons in Kuwait using regression and Bayesian kriged Kalman model.(Report). </a:t>
            </a:r>
            <a:r>
              <a:rPr lang="en-US" altLang="en-US" i="1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Environmental and Ecological Statistics,</a:t>
            </a:r>
            <a:r>
              <a:rPr lang="en-US" altLang="en-US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r>
              <a:rPr lang="en-US" altLang="en-US" i="1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19</a:t>
            </a:r>
            <a:r>
              <a:rPr lang="en-US" altLang="en-US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(3), 393.</a:t>
            </a:r>
            <a:endParaRPr lang="en-US" altLang="en-US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 err="1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Anagnostou</a:t>
            </a:r>
            <a:r>
              <a:rPr lang="en-US" altLang="en-US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 </a:t>
            </a:r>
            <a:r>
              <a:rPr lang="en-US" altLang="en-US" dirty="0" err="1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Emmanouil</a:t>
            </a:r>
            <a:r>
              <a:rPr lang="en-US" altLang="en-US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N. “Lecture Notes for Probabilistic Methods for Engineering Systems.” 2015 Probabilistic Methods for Engineering Systems. University of Connecticut. Lecture.</a:t>
            </a:r>
            <a:endParaRPr lang="en-US" altLang="en-US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Cellura, M., G. </a:t>
            </a:r>
            <a:r>
              <a:rPr lang="en-US" alt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Cirrincione</a:t>
            </a:r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A. </a:t>
            </a:r>
            <a:r>
              <a:rPr lang="en-US" alt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Marvuglia</a:t>
            </a:r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and A. </a:t>
            </a:r>
            <a:r>
              <a:rPr lang="en-US" alt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Miraoui</a:t>
            </a:r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2008. Wind speed spatial estimation for energy planning in Sicily: A neural kriging application. Renewable Energy 33:1251-1266. CGIAR-CSI. </a:t>
            </a:r>
            <a:endParaRPr lang="en-US" altLang="en-US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Cheng WYY and Steenburgh WJ (2005) Evaluation of surface sensible weather forecasts by the WRF and the eta models over the Western United States. Weather Forecast </a:t>
            </a:r>
            <a:r>
              <a:rPr lang="en-US" altLang="en-US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20:812–821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Coakley, Henry, Joshua Williams, and Doran Baker (2008). "Universal Kriging Interpolator for Satellite-derived Global Data." </a:t>
            </a:r>
            <a:endParaRPr lang="en-US" altLang="en-US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 smtClean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Cortes</a:t>
            </a:r>
            <a:r>
              <a:rPr lang="en-US" altLang="en-US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J. (2009). Distributed Kriged Kalman Filter for Spatial Estimation. </a:t>
            </a:r>
            <a:r>
              <a:rPr lang="en-US" altLang="en-US" i="1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Automatic Control, IEEE Transactions on,</a:t>
            </a:r>
            <a:r>
              <a:rPr lang="en-US" altLang="en-US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r>
              <a:rPr lang="en-US" altLang="en-US" i="1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54</a:t>
            </a:r>
            <a:r>
              <a:rPr lang="en-US" altLang="en-US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(12), 2816-2827.</a:t>
            </a:r>
            <a:endParaRPr lang="en-US" altLang="en-US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Delle Monache, L., </a:t>
            </a:r>
            <a:r>
              <a:rPr lang="en-US" altLang="en-US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Nipen</a:t>
            </a:r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T., Deng, X., Zhou, Y., &amp; Stull, R. (2006). Ozone ensemble forecasts: 2. A Kalman filter predictor bias correction. </a:t>
            </a:r>
            <a:r>
              <a:rPr lang="en-US" altLang="en-US" i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Journal of Geophysical Research: Atmospheres,</a:t>
            </a:r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r>
              <a:rPr lang="en-US" altLang="en-US" i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111</a:t>
            </a:r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(D5), N/a.</a:t>
            </a:r>
            <a:endParaRPr lang="en-US" altLang="en-US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Delle Monache, L., Liu, Y., Roux, G., </a:t>
            </a:r>
            <a:r>
              <a:rPr lang="en-US" altLang="en-US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Nipen</a:t>
            </a:r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T., &amp; Stull, R. (2011). Kalman filter and analog schemes to </a:t>
            </a:r>
            <a:r>
              <a:rPr lang="en-US" altLang="en-US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postprocess</a:t>
            </a:r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numerical weather predictions. </a:t>
            </a:r>
            <a:r>
              <a:rPr lang="en-US" altLang="en-US" i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Monthly Weather Review,</a:t>
            </a:r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r>
              <a:rPr lang="en-US" altLang="en-US" i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139</a:t>
            </a:r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(11), 3554-3570.</a:t>
            </a:r>
            <a:endParaRPr lang="en-US" altLang="en-US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 err="1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Djalalova</a:t>
            </a:r>
            <a:r>
              <a:rPr lang="en-US" altLang="en-US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Delle Monache, &amp; </a:t>
            </a:r>
            <a:r>
              <a:rPr lang="en-US" altLang="en-US" dirty="0" err="1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Wilczak</a:t>
            </a:r>
            <a:r>
              <a:rPr lang="en-US" altLang="en-US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 (2015). PM2.5 analog forecast and Kalman filter post-processing for the Community Multiscale Air Quality (CMAQ) model. Atmospheric Environment, 108, 76-87.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 err="1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Emmanouil</a:t>
            </a:r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G., Galanis, G., &amp; </a:t>
            </a:r>
            <a:r>
              <a:rPr lang="en-US" altLang="en-US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Kallos</a:t>
            </a:r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G. (2012). Combination of statistical Kalman filters and data assimilation for improving ocean waves analysis and forecasting.(Report). </a:t>
            </a:r>
            <a:r>
              <a:rPr lang="en-US" altLang="en-US" i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Ocean Modelling,</a:t>
            </a:r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r>
              <a:rPr lang="en-US" altLang="en-US" i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59 60</a:t>
            </a:r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11.</a:t>
            </a:r>
            <a:endParaRPr lang="en-US" altLang="en-US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Galanis, G. and </a:t>
            </a:r>
            <a:r>
              <a:rPr lang="en-US" alt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Anadranistakis</a:t>
            </a:r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M. (2002), A one-dimensional Kalman filter for the correction of near surface temperature forecasts. Met. Apps, 9: 437–441. </a:t>
            </a:r>
            <a:r>
              <a:rPr lang="en-US" alt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doi</a:t>
            </a:r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 10.1017/S1350482702004061</a:t>
            </a:r>
            <a:endParaRPr lang="en-US" altLang="en-US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Galanis, G., P. Louka, P. </a:t>
            </a:r>
            <a:r>
              <a:rPr lang="en-US" alt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Katsafados</a:t>
            </a:r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I. </a:t>
            </a:r>
            <a:r>
              <a:rPr lang="en-US" alt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Pytharoulis</a:t>
            </a:r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and G. </a:t>
            </a:r>
            <a:r>
              <a:rPr lang="en-US" alt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Kallos</a:t>
            </a:r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(2006). "Applications of Kalman filters based on non-linear functions to numerical weather predictions." In </a:t>
            </a:r>
            <a:r>
              <a:rPr lang="en-US" altLang="en-US" i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Annales</a:t>
            </a:r>
            <a:r>
              <a:rPr lang="en-US" altLang="en-US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i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geophysicae</a:t>
            </a:r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vol. 24, no. 10, pp. 2451-2460. Copernicus GmbH.</a:t>
            </a:r>
            <a:endParaRPr lang="en-US" altLang="en-US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Galanis, </a:t>
            </a:r>
            <a:r>
              <a:rPr lang="en-US" altLang="en-US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Emmanouil</a:t>
            </a:r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Chu, &amp; </a:t>
            </a:r>
            <a:r>
              <a:rPr lang="en-US" altLang="en-US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Kallos</a:t>
            </a:r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(2009). A new methodology for the extension of the impact of data assimilation on ocean wave prediction. </a:t>
            </a:r>
            <a:r>
              <a:rPr lang="en-US" altLang="en-US" i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Ocean Dynamics,</a:t>
            </a:r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r>
              <a:rPr lang="en-US" altLang="en-US" i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59</a:t>
            </a:r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(3), 523-535.</a:t>
            </a:r>
            <a:endParaRPr lang="en-US" altLang="en-US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 err="1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Grell</a:t>
            </a:r>
            <a:r>
              <a:rPr lang="en-US" altLang="en-US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G.A. and D. </a:t>
            </a:r>
            <a:r>
              <a:rPr lang="en-US" altLang="en-US" dirty="0" err="1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Devenyi</a:t>
            </a:r>
            <a:r>
              <a:rPr lang="en-US" altLang="en-US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2002: A generalized approach to parameterizing convection combining ensemble and data assimilation techniques, </a:t>
            </a:r>
            <a:r>
              <a:rPr lang="en-US" altLang="en-US" dirty="0" err="1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Geoph</a:t>
            </a:r>
            <a:r>
              <a:rPr lang="en-US" altLang="en-US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Res. Let., 29, NO 14., 10.1029/2002GL015311, 2002. </a:t>
            </a:r>
            <a:endParaRPr lang="en-US" altLang="en-US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Hamill, T. M., 1999: Hypothesis tests for evaluating numerical precipitation forecasts. </a:t>
            </a:r>
            <a:r>
              <a:rPr lang="en-US" alt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Wea</a:t>
            </a:r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Forecasting, 14, 155–167. </a:t>
            </a:r>
            <a:endParaRPr lang="en-US" altLang="en-US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Heath, Nicholas K., et al. "A simple lightning assimilation technique for improving retrospective WRF simulations." </a:t>
            </a:r>
            <a:r>
              <a:rPr lang="en-US" altLang="en-US" i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Journal of Advances in Modeling Earth Systems</a:t>
            </a:r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n-US" altLang="en-US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S.L.Mullen,C.Snyder,Z.Toth,andD.P.Baumhefner,2000: Ensemble forecasting in the short to medium range: Report from a workshop. Bull. Amer. Meteor. Soc., 81, 2653–2664.</a:t>
            </a:r>
            <a:endParaRPr lang="en-US" altLang="en-US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Hong, S. Y., Y. Noh, and J. Dudhia (2006), A new vertical diffusion package with an explicit treatment of entrainment processes, Mon. Weather Rev., 134(9), 2318–2341, doi:10.1175/Mwr3199.1.</a:t>
            </a:r>
            <a:endParaRPr lang="en-US" altLang="en-US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Jimenez PA, Dudhia J (2012) Improving the representation of resolved and unresolved topographic effects on surface wind in the WRF model. J </a:t>
            </a:r>
            <a:r>
              <a:rPr lang="en-US" altLang="en-US" dirty="0" err="1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Appl</a:t>
            </a:r>
            <a:r>
              <a:rPr lang="en-US" altLang="en-US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Meteor </a:t>
            </a:r>
            <a:r>
              <a:rPr lang="en-US" altLang="en-US" dirty="0" err="1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Climatol</a:t>
            </a:r>
            <a:r>
              <a:rPr lang="en-US" altLang="en-US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51:300–316 </a:t>
            </a:r>
            <a:endParaRPr lang="en-US" altLang="en-US" dirty="0"/>
          </a:p>
          <a:p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97795"/>
            <a:ext cx="184731" cy="2616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359003"/>
            <a:ext cx="207108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743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Introduction/Background</a:t>
            </a:r>
            <a:r>
              <a:rPr lang="en-US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12" y="1690688"/>
            <a:ext cx="5202622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Wind </a:t>
            </a:r>
            <a:r>
              <a:rPr lang="en-US" dirty="0"/>
              <a:t>speed </a:t>
            </a:r>
            <a:r>
              <a:rPr lang="en-US" dirty="0" smtClean="0"/>
              <a:t>spatial interpolation</a:t>
            </a:r>
          </a:p>
          <a:p>
            <a:pPr lvl="1"/>
            <a:r>
              <a:rPr lang="en-US" dirty="0" smtClean="0"/>
              <a:t>Wind </a:t>
            </a:r>
            <a:r>
              <a:rPr lang="en-US" dirty="0"/>
              <a:t>power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(Sliz-Szkliniarz and Vogt 2011; Cellura et al., 2008) 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en-US" dirty="0" smtClean="0"/>
              <a:t>Wind </a:t>
            </a:r>
            <a:r>
              <a:rPr lang="en-US" dirty="0"/>
              <a:t>speed as input to other models such as  pathogens, insurance/reinsurance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(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Joyner et al., 2015; Zlatev et al., 2010; Luo et al., 2008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).</a:t>
            </a:r>
          </a:p>
          <a:p>
            <a:r>
              <a:rPr lang="en-US" dirty="0"/>
              <a:t>The Kalman </a:t>
            </a:r>
            <a:r>
              <a:rPr lang="en-US" dirty="0" smtClean="0"/>
              <a:t>Filter predictor corrector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articulate matter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(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Djalalova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2015)</a:t>
            </a:r>
          </a:p>
          <a:p>
            <a:pPr lvl="1"/>
            <a:r>
              <a:rPr lang="en-US" dirty="0"/>
              <a:t>Ozone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(Delle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Monache 2006)</a:t>
            </a:r>
          </a:p>
          <a:p>
            <a:pPr lvl="1"/>
            <a:r>
              <a:rPr lang="en-US" dirty="0" smtClean="0"/>
              <a:t>Acid </a:t>
            </a:r>
            <a:r>
              <a:rPr lang="en-US" dirty="0"/>
              <a:t>Gas </a:t>
            </a:r>
            <a:r>
              <a:rPr lang="en-US" dirty="0" smtClean="0"/>
              <a:t>Removal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(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Prokash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2013)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6202" y="195161"/>
            <a:ext cx="2817598" cy="2991054"/>
          </a:xfrm>
          <a:prstGeom prst="rect">
            <a:avLst/>
          </a:prstGeom>
        </p:spPr>
      </p:pic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77774136"/>
              </p:ext>
            </p:extLst>
          </p:nvPr>
        </p:nvGraphicFramePr>
        <p:xfrm>
          <a:off x="6646466" y="3532772"/>
          <a:ext cx="5545534" cy="33252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911881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Joyner, T., 2013. Optimizing peak gust and maximum sustained wind speed estimates from mid-latitude wave cyclones. Geography&amp;Anthropology.LouisianaStateUniversity,LSUETD,p.169.</a:t>
            </a:r>
            <a:endParaRPr lang="en-US" altLang="en-US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Joyner, </a:t>
            </a:r>
            <a:r>
              <a:rPr lang="en-US" altLang="en-US" dirty="0" err="1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Friedland</a:t>
            </a:r>
            <a:r>
              <a:rPr lang="en-US" altLang="en-US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US" altLang="en-US" dirty="0" err="1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Rohli</a:t>
            </a:r>
            <a:r>
              <a:rPr lang="en-US" altLang="en-US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US" altLang="en-US" dirty="0" err="1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Treviño</a:t>
            </a:r>
            <a:r>
              <a:rPr lang="en-US" altLang="en-US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US" altLang="en-US" dirty="0" err="1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Massarra</a:t>
            </a:r>
            <a:r>
              <a:rPr lang="en-US" altLang="en-US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&amp; Paulus. (2015). Cross-correlation modeling of European windstorms: A </a:t>
            </a:r>
            <a:r>
              <a:rPr lang="en-US" altLang="en-US" dirty="0" err="1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cokriging</a:t>
            </a:r>
            <a:r>
              <a:rPr lang="en-US" altLang="en-US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approach for optimizing surface wind estimates. </a:t>
            </a:r>
            <a:r>
              <a:rPr lang="en-US" altLang="en-US" i="1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Spatial Statistics,</a:t>
            </a:r>
            <a:r>
              <a:rPr lang="en-US" altLang="en-US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r>
              <a:rPr lang="en-US" altLang="en-US" i="1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13</a:t>
            </a:r>
            <a:r>
              <a:rPr lang="en-US" altLang="en-US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62-75.</a:t>
            </a:r>
            <a:endParaRPr lang="en-US" altLang="en-US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 err="1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Klawa</a:t>
            </a:r>
            <a:r>
              <a:rPr lang="en-US" altLang="en-US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M., and U. </a:t>
            </a:r>
            <a:r>
              <a:rPr lang="en-US" altLang="en-US" dirty="0" err="1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Ulbrich</a:t>
            </a:r>
            <a:r>
              <a:rPr lang="en-US" altLang="en-US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(2003), A model for the estimation of storm losses and the identification of severe winter storms in Germany, Nat. Hazards Earth Syst. Sci., 3, 725 – 732.</a:t>
            </a:r>
            <a:endParaRPr lang="en-US" altLang="en-US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Lorenzana, </a:t>
            </a:r>
            <a:r>
              <a:rPr lang="en-US" alt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Jesús</a:t>
            </a:r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et al. "Sensitivity of WRF precipitation field to assimilation sources in northeastern Spain." EGU General Assembly Conference Abstracts. Vol. 17. 2015.</a:t>
            </a:r>
            <a:endParaRPr lang="en-US" altLang="en-US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Louka, G. Galanis, N. Siebert, G. </a:t>
            </a:r>
            <a:r>
              <a:rPr lang="en-US" alt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Kariniotakis</a:t>
            </a:r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P. </a:t>
            </a:r>
            <a:r>
              <a:rPr lang="en-US" alt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Katsafados</a:t>
            </a:r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I. </a:t>
            </a:r>
            <a:r>
              <a:rPr lang="en-US" alt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Pytharoulis</a:t>
            </a:r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G. </a:t>
            </a:r>
            <a:r>
              <a:rPr lang="en-US" alt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Kallos</a:t>
            </a:r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2008: Improvements in wind speed forecasts for wind power prediction purposes using Kalman filtering, Journal of Wind Engineering and Industrial Aerodynamics, Volume 96, Issue 12, December 2008, Pages 2348-2362, ISSN 0167-6105, http://dx.doi.org/10.1016/j.jweia.2008.03.013.</a:t>
            </a:r>
            <a:endParaRPr lang="en-US" altLang="en-US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MacEachren</a:t>
            </a:r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AM, Davidson JV. 1987. Sampling and isometric mapping of continuous geographic surfaces. The American Cartographer 14: 299–320.</a:t>
            </a:r>
            <a:endParaRPr lang="en-US" altLang="en-US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 err="1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Mardia</a:t>
            </a:r>
            <a:r>
              <a:rPr lang="en-US" altLang="en-US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K., Goodall, V., Redfern, C., &amp; Alonso, E. (1998). The Kriged Kalman filter. </a:t>
            </a:r>
            <a:r>
              <a:rPr lang="en-US" altLang="en-US" i="1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Test,</a:t>
            </a:r>
            <a:r>
              <a:rPr lang="en-US" altLang="en-US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r>
              <a:rPr lang="en-US" altLang="en-US" i="1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7</a:t>
            </a:r>
            <a:r>
              <a:rPr lang="en-US" altLang="en-US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(2), 217-282.</a:t>
            </a:r>
            <a:endParaRPr lang="en-US" altLang="en-US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Mass CF, Ovens D (2011) Fixing WRF’s high speed wind bias: a new </a:t>
            </a:r>
            <a:r>
              <a:rPr lang="en-US" altLang="en-US" dirty="0" err="1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subgrid</a:t>
            </a:r>
            <a:r>
              <a:rPr lang="en-US" altLang="en-US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scale drag parameterization and the role of detailed verification. In: 24th Conference on Weather and Forecasting and 20th Conference on Numerical Weather Prediction, Preprints, 91st American Meteorological Society Annual Meeting, 23–27 Jan, Seattle, WA. Paper 9B.6. http://ams.confex.com/ams/ 91Annual/</a:t>
            </a:r>
            <a:r>
              <a:rPr lang="en-US" altLang="en-US" dirty="0" err="1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webprogram</a:t>
            </a:r>
            <a:r>
              <a:rPr lang="en-US" altLang="en-US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/Paper180011.html</a:t>
            </a:r>
            <a:endParaRPr lang="en-US" altLang="en-US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 err="1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McCollor</a:t>
            </a:r>
            <a:r>
              <a:rPr lang="en-US" altLang="en-US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D., R. Stull, 2008: </a:t>
            </a:r>
            <a:r>
              <a:rPr lang="en-US" altLang="en-US" dirty="0" err="1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Hydrometeorological</a:t>
            </a:r>
            <a:r>
              <a:rPr lang="en-US" altLang="en-US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accuracy enhancement via </a:t>
            </a:r>
            <a:r>
              <a:rPr lang="en-US" altLang="en-US" dirty="0" err="1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postprocessing</a:t>
            </a:r>
            <a:r>
              <a:rPr lang="en-US" altLang="en-US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of numerical weather forecasts in complex terrain. </a:t>
            </a:r>
            <a:r>
              <a:rPr lang="en-US" altLang="en-US" i="1" dirty="0" err="1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Wea</a:t>
            </a:r>
            <a:r>
              <a:rPr lang="en-US" altLang="en-US" i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Forecasting</a:t>
            </a:r>
            <a:r>
              <a:rPr lang="en-US" altLang="en-US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23, 131–144.</a:t>
            </a:r>
            <a:endParaRPr lang="en-US" altLang="en-US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 err="1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en-US" altLang="en-US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US" altLang="en-US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http://dx.doi.org/10.1175/2007WAF2006107.1</a:t>
            </a:r>
            <a:endParaRPr lang="en-US" altLang="en-US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Michalakes, J., et al. (2005) </a:t>
            </a:r>
            <a:r>
              <a:rPr lang="en-US" altLang="en-US" i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Weather Research and Forecast Model: Software Architecture and Performance. </a:t>
            </a:r>
            <a:r>
              <a:rPr lang="en-US" altLang="en-US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Proceedings of the Eleventh ECMWF Workshop on the Use of High Performance Computing in Meteorology. Eds. W. </a:t>
            </a:r>
            <a:r>
              <a:rPr lang="en-US" altLang="en-US" dirty="0" err="1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Zwieflhofer</a:t>
            </a:r>
            <a:r>
              <a:rPr lang="en-US" altLang="en-US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en-US" dirty="0" err="1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G.Mozdzynski</a:t>
            </a:r>
            <a:r>
              <a:rPr lang="en-US" altLang="en-US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World Scientific, 2005, pp 156 – 168.</a:t>
            </a:r>
            <a:endParaRPr lang="en-US" altLang="en-US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Molders N (2008) Suitability of the weather research and forecasting (WRF) model to predict the June 2005 fire weather for Interior Alaska. Weather Forecast 23:953–973</a:t>
            </a:r>
            <a:endParaRPr lang="en-US" altLang="en-US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Molders N (2008) Suitability of the weather research and forecasting (WRF) model to predict the June 2005 fire weather for Interior Alaska. Weather Forecast </a:t>
            </a:r>
            <a:r>
              <a:rPr lang="en-US" altLang="en-US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23:953–973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dirty="0"/>
              <a:t>Paul, P., Bhattacharyya, D., </a:t>
            </a:r>
            <a:r>
              <a:rPr lang="en-US" dirty="0" err="1"/>
              <a:t>Turton</a:t>
            </a:r>
            <a:r>
              <a:rPr lang="en-US" dirty="0"/>
              <a:t>, R., &amp; </a:t>
            </a:r>
            <a:r>
              <a:rPr lang="en-US" dirty="0" err="1"/>
              <a:t>Zitney</a:t>
            </a:r>
            <a:r>
              <a:rPr lang="en-US" dirty="0"/>
              <a:t>, S. (2013). Adaptive Kalman filter for estimation of environmental performance variables in an acid gas removal process. </a:t>
            </a:r>
            <a:r>
              <a:rPr lang="en-US" i="1" dirty="0"/>
              <a:t>American Control Conference (ACC), 2013,</a:t>
            </a:r>
            <a:r>
              <a:rPr lang="en-US" dirty="0"/>
              <a:t> 2717-2721.</a:t>
            </a:r>
            <a:endParaRPr lang="en-US" altLang="en-US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Qian, </a:t>
            </a:r>
            <a:r>
              <a:rPr lang="en-US" alt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Hongkun</a:t>
            </a:r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Tao, (2014) Wind Speed </a:t>
            </a:r>
            <a:r>
              <a:rPr lang="en-US" alt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Spatio</a:t>
            </a:r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-temporal Forecasting  of Wind Farms Based on Universal Kriging and Bayesian Dynamic Model. POWERCON 2014 </a:t>
            </a:r>
            <a:endParaRPr lang="en-US" altLang="en-US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Roux G, Liu Y, Delle Monache L, </a:t>
            </a:r>
            <a:r>
              <a:rPr lang="en-US" altLang="en-US" dirty="0" err="1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Sheu</a:t>
            </a:r>
            <a:r>
              <a:rPr lang="en-US" altLang="en-US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R-S, Warner TT (2009) Verification of high resolution WRF RTFDDA surface forecasts over mountains and plains. In: 10th WRF users’ workshop, 20–23 June, 2009, Boulder</a:t>
            </a:r>
            <a:endParaRPr lang="en-US" altLang="en-US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 err="1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Ryu</a:t>
            </a:r>
            <a:r>
              <a:rPr lang="en-US" altLang="en-US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JS., Kim, MS., Cha, KJ. et al. Kriging Interpolation Methods in Geostatistics and DACE Model. KSME International Journal (2002) 16: 619. doi:10.1007/BF03184811</a:t>
            </a:r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  <a:hlinkMouseOver r:id="rId4"/>
              </a:rPr>
              <a:t>[</a:t>
            </a:r>
            <a:r>
              <a:rPr lang="en-US" altLang="en-US" dirty="0" bmk="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  <a:hlinkMouseOver r:id="rId4"/>
              </a:rPr>
              <a:t>R1]</a:t>
            </a:r>
            <a:r>
              <a:rPr lang="en-US" altLang="en-US" dirty="0" bmk="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altLang="en-US" dirty="0" bmk="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 bmk="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Skamarock, William C., et al. “A Description of the Advanced Research WRF Version 3. (2008).</a:t>
            </a:r>
            <a:endParaRPr lang="en-US" altLang="en-US" dirty="0" bmk="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 bmk="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Sliz-Szkliniarz, B., Vogt, J., 2011. GIS-based approach for the evaluation of wind energy potential: A case study for the </a:t>
            </a:r>
            <a:r>
              <a:rPr lang="en-US" altLang="en-US" dirty="0" err="1" bmk="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Kujawsko</a:t>
            </a:r>
            <a:r>
              <a:rPr lang="en-US" altLang="en-US" dirty="0" bmk="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–PomorskieVoivodeship.RenewableSustainableEnergyRev.15,1696–1707.</a:t>
            </a:r>
            <a:endParaRPr lang="en-US" altLang="en-US" dirty="0" bmk="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 err="1" bmk="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Tewari</a:t>
            </a:r>
            <a:r>
              <a:rPr lang="en-US" altLang="en-US" dirty="0" bmk="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F. Chen, W. Wang, J. Dudhia, M.A. </a:t>
            </a:r>
            <a:r>
              <a:rPr lang="en-US" altLang="en-US" dirty="0" err="1" bmk="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LeMone</a:t>
            </a:r>
            <a:r>
              <a:rPr lang="en-US" altLang="en-US" dirty="0" bmk="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K. Mitchell, M. </a:t>
            </a:r>
            <a:r>
              <a:rPr lang="en-US" altLang="en-US" dirty="0" err="1" bmk="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Ek</a:t>
            </a:r>
            <a:r>
              <a:rPr lang="en-US" altLang="en-US" dirty="0" bmk="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G. </a:t>
            </a:r>
            <a:r>
              <a:rPr lang="en-US" altLang="en-US" dirty="0" err="1" bmk="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Gayno</a:t>
            </a:r>
            <a:r>
              <a:rPr lang="en-US" altLang="en-US" dirty="0" bmk="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J. </a:t>
            </a:r>
            <a:r>
              <a:rPr lang="en-US" altLang="en-US" dirty="0" err="1" bmk="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Wegiel</a:t>
            </a:r>
            <a:r>
              <a:rPr lang="en-US" altLang="en-US" dirty="0" bmk="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R.H. Cuenca 2004. </a:t>
            </a:r>
            <a:r>
              <a:rPr lang="en-US" altLang="en-US" dirty="0" bmk="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Implementation and verification of the unified NOAH land surface model in the WRF model. 20th Conference on Weather Analysis and Forecasting/16th Conference on Numerical Weather Prediction, pp. 11–15</a:t>
            </a:r>
            <a:endParaRPr lang="en-US" altLang="en-US" dirty="0" bmk="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 err="1" bmk="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Tieleman</a:t>
            </a:r>
            <a:r>
              <a:rPr lang="en-US" altLang="en-US" dirty="0" bmk="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H.W., 1995: "Simulation of Surface </a:t>
            </a:r>
            <a:r>
              <a:rPr lang="en-US" altLang="en-US" dirty="0" err="1" bmk="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Wmds</a:t>
            </a:r>
            <a:r>
              <a:rPr lang="en-US" altLang="en-US" dirty="0" bmk="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for Assessment of Extreme Wind Loads on Roofs," Proceedings of the 9th </a:t>
            </a:r>
            <a:r>
              <a:rPr lang="en-US" altLang="en-US" dirty="0" err="1" bmk="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Intemational</a:t>
            </a:r>
            <a:r>
              <a:rPr lang="en-US" altLang="en-US" dirty="0" bmk="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Conference On Wind Engineering, </a:t>
            </a:r>
            <a:r>
              <a:rPr lang="en-US" altLang="en-US" dirty="0" err="1" bmk="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ppl</a:t>
            </a:r>
            <a:r>
              <a:rPr lang="en-US" altLang="en-US" dirty="0" bmk="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162-1169, New Delhi, India. </a:t>
            </a:r>
            <a:endParaRPr lang="en-US" altLang="en-US" dirty="0" bmk="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 bmk="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Welch, Greg, and Gary Bishop. "An Introduction to the Kalman Filter,." Department of Computer Science University of North Carolina at Chapel Hill (2006).</a:t>
            </a:r>
            <a:r>
              <a:rPr lang="en-US" altLang="en-US" dirty="0" bmk="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  <a:hlinkMouseOver r:id="rId6"/>
              </a:rPr>
              <a:t>[R2]</a:t>
            </a:r>
            <a:r>
              <a:rPr lang="en-US" altLang="en-US" dirty="0" bmk="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altLang="en-US" dirty="0" bmk="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 bmk="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Wyszogrodzki, A., Y. Liu, N. Jacobs (more</a:t>
            </a:r>
            <a:r>
              <a:rPr lang="en-US" altLang="en-US" dirty="0" bmk="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7"/>
                <a:hlinkMouseOver r:id="rId8"/>
              </a:rPr>
              <a:t>[R3]</a:t>
            </a:r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) ,et al. 2013: Analysis of the surface temperature and wind forecast errors of the NCAR-</a:t>
            </a:r>
            <a:r>
              <a:rPr lang="en-US" alt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AirDat</a:t>
            </a:r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operational CONUS 4-km WRF forecasting system. </a:t>
            </a:r>
            <a:r>
              <a:rPr lang="en-US" altLang="en-US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Meteorology and Atmospheric Physics</a:t>
            </a:r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 </a:t>
            </a:r>
            <a:r>
              <a:rPr lang="en-US" alt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122</a:t>
            </a:r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125-143, DOI: </a:t>
            </a:r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9"/>
              </a:rPr>
              <a:t>10.1007/s00703-013-0281-5</a:t>
            </a:r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altLang="en-US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Zlatev, Z., S. E. Middleton, and G. </a:t>
            </a:r>
            <a:r>
              <a:rPr lang="en-US" altLang="en-US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Veres</a:t>
            </a:r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2009. Ordinary kriging for on-demand average wind interpolation of in-situ wind sensor data.in EWEC 2009, Marseilles.</a:t>
            </a:r>
            <a:endParaRPr lang="en-US" altLang="en-US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Zlatev, Z., S. E. Middleton, and G. </a:t>
            </a:r>
            <a:r>
              <a:rPr lang="en-US" altLang="en-US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Veres</a:t>
            </a:r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2010. Benchmarking knowledge-assisted kriging for automated spatial interpolation of wind measurements. Pages 1-8 in 2010 13th Conference on Information Fusion (FUSION).</a:t>
            </a:r>
            <a:endParaRPr lang="en-US" altLang="en-US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4400" dirty="0">
              <a:latin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119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Reduce surface wind speed prediction error of storms </a:t>
            </a:r>
            <a:r>
              <a:rPr lang="en-US" dirty="0"/>
              <a:t>that impacted </a:t>
            </a:r>
            <a:r>
              <a:rPr lang="en-US" dirty="0" smtClean="0"/>
              <a:t>Northeastern </a:t>
            </a:r>
            <a:r>
              <a:rPr lang="en-US" dirty="0"/>
              <a:t>U.S. during 2003-2014</a:t>
            </a:r>
          </a:p>
          <a:p>
            <a:r>
              <a:rPr lang="en-US" dirty="0" smtClean="0"/>
              <a:t>Assessment of spatial and temporal </a:t>
            </a:r>
            <a:r>
              <a:rPr lang="en-US" dirty="0"/>
              <a:t>characteristics </a:t>
            </a:r>
          </a:p>
          <a:p>
            <a:r>
              <a:rPr lang="en-US" dirty="0" smtClean="0"/>
              <a:t>Development a combined methodology for both spatial and temporal error reduction</a:t>
            </a:r>
          </a:p>
        </p:txBody>
      </p:sp>
    </p:spTree>
    <p:extLst>
      <p:ext uri="{BB962C8B-B14F-4D97-AF65-F5344CB8AC3E}">
        <p14:creationId xmlns:p14="http://schemas.microsoft.com/office/powerpoint/2010/main" val="545539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Data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Forecasts</a:t>
            </a:r>
          </a:p>
          <a:p>
            <a:pPr lvl="1"/>
            <a:r>
              <a:rPr lang="en-US" dirty="0" smtClean="0"/>
              <a:t>Observations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738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Data: Forecasts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4"/>
            <a:ext cx="5235053" cy="4793539"/>
          </a:xfrm>
        </p:spPr>
        <p:txBody>
          <a:bodyPr>
            <a:normAutofit fontScale="85000"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WRF model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(Skamarock et al., 2008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)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dirty="0" smtClean="0"/>
              <a:t>Northeastern U.S.</a:t>
            </a:r>
          </a:p>
          <a:p>
            <a:r>
              <a:rPr lang="en-US" dirty="0" smtClean="0"/>
              <a:t>Simulate </a:t>
            </a:r>
            <a:r>
              <a:rPr lang="en-US" dirty="0"/>
              <a:t>past extreme weather </a:t>
            </a:r>
            <a:r>
              <a:rPr lang="en-US" dirty="0" smtClean="0"/>
              <a:t>events</a:t>
            </a:r>
          </a:p>
          <a:p>
            <a:pPr lvl="1"/>
            <a:r>
              <a:rPr lang="en-US" dirty="0" smtClean="0"/>
              <a:t>High </a:t>
            </a:r>
            <a:r>
              <a:rPr lang="en-US" dirty="0"/>
              <a:t>wind speeds, intense precipitation and/or snowfall as well as tropical storm systems that affected the </a:t>
            </a:r>
            <a:r>
              <a:rPr lang="en-US" dirty="0" smtClean="0"/>
              <a:t>area</a:t>
            </a:r>
          </a:p>
          <a:p>
            <a:r>
              <a:rPr lang="en-US" dirty="0" smtClean="0"/>
              <a:t>Surface </a:t>
            </a:r>
            <a:r>
              <a:rPr lang="en-US" dirty="0"/>
              <a:t>wind speed results for the inner domain (2 x 2 km grid spacing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smtClean="0"/>
              <a:t>Dr. Maria </a:t>
            </a:r>
            <a:r>
              <a:rPr lang="en-US" dirty="0" err="1" smtClean="0"/>
              <a:t>Frediani</a:t>
            </a:r>
            <a:endParaRPr lang="en-US" dirty="0" smtClean="0"/>
          </a:p>
          <a:p>
            <a:pPr lvl="1"/>
            <a:r>
              <a:rPr lang="en-US" dirty="0" smtClean="0"/>
              <a:t> Advisor: Prof. E.N. </a:t>
            </a:r>
            <a:r>
              <a:rPr lang="en-US" dirty="0" err="1" smtClean="0"/>
              <a:t>Anagnostou</a:t>
            </a:r>
            <a:endParaRPr lang="en-US" dirty="0"/>
          </a:p>
        </p:txBody>
      </p:sp>
      <p:pic>
        <p:nvPicPr>
          <p:cNvPr id="4" name="Picture 3" descr="C:\Users\ams09046\Downloads\NE_largerDomain20120409.pn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66" r="29757" b="8351"/>
          <a:stretch/>
        </p:blipFill>
        <p:spPr bwMode="auto">
          <a:xfrm>
            <a:off x="5919537" y="1311441"/>
            <a:ext cx="6272463" cy="496652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015569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78773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Data: Observations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3087414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Meteorological Terminal Aviation Routine Weather Report (METAR)</a:t>
            </a:r>
          </a:p>
          <a:p>
            <a:r>
              <a:rPr lang="en-US" dirty="0" smtClean="0"/>
              <a:t>Meteorological </a:t>
            </a:r>
            <a:r>
              <a:rPr lang="en-US" dirty="0"/>
              <a:t>Assimilation Data Ingest </a:t>
            </a:r>
            <a:r>
              <a:rPr lang="en-US" dirty="0" smtClean="0"/>
              <a:t>System (MADIS)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6942" y="1690688"/>
            <a:ext cx="3198115" cy="43513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7991" y="1634910"/>
            <a:ext cx="3235808" cy="4462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124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Kriging</a:t>
            </a:r>
          </a:p>
          <a:p>
            <a:pPr lvl="1"/>
            <a:r>
              <a:rPr lang="en-US" dirty="0" smtClean="0"/>
              <a:t>Universal Kriging</a:t>
            </a:r>
          </a:p>
          <a:p>
            <a:pPr lvl="1"/>
            <a:r>
              <a:rPr lang="en-US" dirty="0"/>
              <a:t>Kalman </a:t>
            </a:r>
            <a:r>
              <a:rPr lang="en-US" dirty="0" smtClean="0"/>
              <a:t>Filter</a:t>
            </a:r>
          </a:p>
          <a:p>
            <a:pPr lvl="1"/>
            <a:r>
              <a:rPr lang="en-US" dirty="0" smtClean="0"/>
              <a:t>Observation Kriging (M1)</a:t>
            </a:r>
          </a:p>
          <a:p>
            <a:pPr lvl="1"/>
            <a:r>
              <a:rPr lang="en-US" dirty="0" smtClean="0"/>
              <a:t>Expected Residual Kriging (M2)</a:t>
            </a:r>
          </a:p>
          <a:p>
            <a:pPr lvl="1"/>
            <a:r>
              <a:rPr lang="en-US" dirty="0" smtClean="0"/>
              <a:t>Accuracy </a:t>
            </a:r>
            <a:r>
              <a:rPr lang="en-US" dirty="0"/>
              <a:t>Metrics 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007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41055</TotalTime>
  <Words>2196</Words>
  <Application>Microsoft Office PowerPoint</Application>
  <PresentationFormat>Widescreen</PresentationFormat>
  <Paragraphs>891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Arial</vt:lpstr>
      <vt:lpstr>Calibri</vt:lpstr>
      <vt:lpstr>Calibri Light</vt:lpstr>
      <vt:lpstr>Cambria Math</vt:lpstr>
      <vt:lpstr>Times New Roman</vt:lpstr>
      <vt:lpstr>Office Theme</vt:lpstr>
      <vt:lpstr>Combined Universal Kriging and Kalman Filter Techniques to Improve Wind Speed Prediction for Northeastern U.S. </vt:lpstr>
      <vt:lpstr>Outline</vt:lpstr>
      <vt:lpstr>Introduction/Background </vt:lpstr>
      <vt:lpstr>Introduction/Background </vt:lpstr>
      <vt:lpstr>Objectives</vt:lpstr>
      <vt:lpstr> Data </vt:lpstr>
      <vt:lpstr>Data: Forecasts</vt:lpstr>
      <vt:lpstr>Data: Observations</vt:lpstr>
      <vt:lpstr>Methodology </vt:lpstr>
      <vt:lpstr>Methodology  </vt:lpstr>
      <vt:lpstr>Methodology: Universal Kriging</vt:lpstr>
      <vt:lpstr>Methodology: Kalman Filter</vt:lpstr>
      <vt:lpstr>Methodology: Kalman Filter</vt:lpstr>
      <vt:lpstr>Methodology: Observation Kriging (M1)</vt:lpstr>
      <vt:lpstr>Methodology: Observation Kriging (M1)</vt:lpstr>
      <vt:lpstr>Methodology: Expected Residual Kriging (M2)</vt:lpstr>
      <vt:lpstr>Methodology: Accuracy Metrics</vt:lpstr>
      <vt:lpstr>Discussion of the Results</vt:lpstr>
      <vt:lpstr>Results: 10% Storm CV Observation Kriging (M1) </vt:lpstr>
      <vt:lpstr>Results: 10% Storm CV Observation Kriging (M1) </vt:lpstr>
      <vt:lpstr>Results: 10% Storm CV Observation Kriging (M1) </vt:lpstr>
      <vt:lpstr>Results: 10% Storm CV Expected Residual Kriging (M2) </vt:lpstr>
      <vt:lpstr>Results: 10% Storm CV Expected Residual Kriging (M2) </vt:lpstr>
      <vt:lpstr>Results: 10% Storm CV Expected Residual Kriging (M2) </vt:lpstr>
      <vt:lpstr>Results: 10% Storm CV Expected Residual Kriging (M2) </vt:lpstr>
      <vt:lpstr>Results: 10% Storm CV Expected Residual Kriging (M2) </vt:lpstr>
      <vt:lpstr>Results: Kalman Filter Observed Wind Speed (M2)</vt:lpstr>
      <vt:lpstr>Results: Kalman Filter Observed Wind Speed (M2)</vt:lpstr>
      <vt:lpstr>Results: Kalman Filter Kriged Wind Speed (M1)</vt:lpstr>
      <vt:lpstr>Results: Kalman Filter Kriged Wind Speed (M1)</vt:lpstr>
      <vt:lpstr>Results: Overall Model performance </vt:lpstr>
      <vt:lpstr>Results: Overall Model performance </vt:lpstr>
      <vt:lpstr>Results: Overall Model performance </vt:lpstr>
      <vt:lpstr>Results: Overall Model performance </vt:lpstr>
      <vt:lpstr>Results: Overall Model performance </vt:lpstr>
      <vt:lpstr>Results: Overall Model performance </vt:lpstr>
      <vt:lpstr>Results: Seasonality</vt:lpstr>
      <vt:lpstr>Conclusions</vt:lpstr>
      <vt:lpstr>Citations</vt:lpstr>
      <vt:lpstr>Citations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Samalot</dc:creator>
  <cp:lastModifiedBy>Alex Samalot</cp:lastModifiedBy>
  <cp:revision>420</cp:revision>
  <dcterms:created xsi:type="dcterms:W3CDTF">2016-11-27T16:03:42Z</dcterms:created>
  <dcterms:modified xsi:type="dcterms:W3CDTF">2017-04-23T23:42:25Z</dcterms:modified>
</cp:coreProperties>
</file>