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5"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20" r:id="rId25"/>
    <p:sldId id="321" r:id="rId26"/>
    <p:sldId id="322" r:id="rId27"/>
    <p:sldId id="315" r:id="rId28"/>
    <p:sldId id="323" r:id="rId29"/>
    <p:sldId id="324" r:id="rId30"/>
    <p:sldId id="325" r:id="rId31"/>
    <p:sldId id="326" r:id="rId32"/>
    <p:sldId id="328" r:id="rId33"/>
    <p:sldId id="329" r:id="rId34"/>
    <p:sldId id="330" r:id="rId35"/>
    <p:sldId id="331" r:id="rId36"/>
    <p:sldId id="333" r:id="rId37"/>
    <p:sldId id="334" r:id="rId38"/>
    <p:sldId id="335" r:id="rId39"/>
    <p:sldId id="336" r:id="rId40"/>
    <p:sldId id="332" r:id="rId41"/>
    <p:sldId id="327" r:id="rId42"/>
    <p:sldId id="316" r:id="rId43"/>
    <p:sldId id="317" r:id="rId44"/>
    <p:sldId id="318" r:id="rId45"/>
    <p:sldId id="319" r:id="rId46"/>
    <p:sldId id="266" r:id="rId47"/>
    <p:sldId id="268" r:id="rId48"/>
    <p:sldId id="262" r:id="rId49"/>
    <p:sldId id="355" r:id="rId50"/>
    <p:sldId id="290" r:id="rId51"/>
    <p:sldId id="291" r:id="rId52"/>
    <p:sldId id="338" r:id="rId53"/>
    <p:sldId id="353" r:id="rId54"/>
    <p:sldId id="294" r:id="rId55"/>
    <p:sldId id="296" r:id="rId56"/>
    <p:sldId id="297" r:id="rId57"/>
    <p:sldId id="292" r:id="rId58"/>
    <p:sldId id="343" r:id="rId59"/>
    <p:sldId id="342" r:id="rId60"/>
    <p:sldId id="341" r:id="rId61"/>
    <p:sldId id="344" r:id="rId62"/>
    <p:sldId id="345" r:id="rId63"/>
    <p:sldId id="339" r:id="rId64"/>
    <p:sldId id="346" r:id="rId65"/>
    <p:sldId id="347" r:id="rId66"/>
    <p:sldId id="340" r:id="rId67"/>
    <p:sldId id="348" r:id="rId68"/>
    <p:sldId id="349" r:id="rId69"/>
    <p:sldId id="352" r:id="rId70"/>
    <p:sldId id="351" r:id="rId71"/>
    <p:sldId id="350" r:id="rId72"/>
    <p:sldId id="293" r:id="rId73"/>
    <p:sldId id="287" r:id="rId74"/>
    <p:sldId id="288" r:id="rId75"/>
    <p:sldId id="286" r:id="rId76"/>
    <p:sldId id="272" r:id="rId77"/>
    <p:sldId id="289" r:id="rId78"/>
    <p:sldId id="278" r:id="rId79"/>
    <p:sldId id="279" r:id="rId80"/>
    <p:sldId id="280" r:id="rId81"/>
    <p:sldId id="281" r:id="rId82"/>
    <p:sldId id="283" r:id="rId83"/>
    <p:sldId id="282" r:id="rId84"/>
    <p:sldId id="284" r:id="rId85"/>
    <p:sldId id="285" r:id="rId86"/>
    <p:sldId id="273" r:id="rId87"/>
    <p:sldId id="265"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57" d="100"/>
          <a:sy n="57" d="100"/>
        </p:scale>
        <p:origin x="78"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C0134-26CB-400C-B872-8F69B4FF4BDC}"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144774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C0134-26CB-400C-B872-8F69B4FF4BDC}"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69981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C0134-26CB-400C-B872-8F69B4FF4BDC}"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31725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C0134-26CB-400C-B872-8F69B4FF4BDC}"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155644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C0134-26CB-400C-B872-8F69B4FF4BDC}" type="datetimeFigureOut">
              <a:rPr lang="en-US" smtClean="0"/>
              <a:t>6/16/2017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58388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C0134-26CB-400C-B872-8F69B4FF4BDC}"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303146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C0134-26CB-400C-B872-8F69B4FF4BDC}" type="datetimeFigureOut">
              <a:rPr lang="en-US" smtClean="0"/>
              <a:t>6/16/2017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387068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C0134-26CB-400C-B872-8F69B4FF4BDC}" type="datetimeFigureOut">
              <a:rPr lang="en-US" smtClean="0"/>
              <a:t>6/16/2017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123119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C0134-26CB-400C-B872-8F69B4FF4BDC}" type="datetimeFigureOut">
              <a:rPr lang="en-US" smtClean="0"/>
              <a:t>6/16/2017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81375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C0134-26CB-400C-B872-8F69B4FF4BDC}"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253608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C0134-26CB-400C-B872-8F69B4FF4BDC}" type="datetimeFigureOut">
              <a:rPr lang="en-US" smtClean="0"/>
              <a:t>6/16/2017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1D7A1-396E-44CE-AC5C-2729A0405384}" type="slidenum">
              <a:rPr lang="en-US" smtClean="0"/>
              <a:t>‹#›</a:t>
            </a:fld>
            <a:endParaRPr lang="en-US"/>
          </a:p>
        </p:txBody>
      </p:sp>
    </p:spTree>
    <p:extLst>
      <p:ext uri="{BB962C8B-B14F-4D97-AF65-F5344CB8AC3E}">
        <p14:creationId xmlns:p14="http://schemas.microsoft.com/office/powerpoint/2010/main" val="36584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C0134-26CB-400C-B872-8F69B4FF4BDC}" type="datetimeFigureOut">
              <a:rPr lang="en-US" smtClean="0"/>
              <a:t>6/16/2017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1D7A1-396E-44CE-AC5C-2729A0405384}" type="slidenum">
              <a:rPr lang="en-US" smtClean="0"/>
              <a:t>‹#›</a:t>
            </a:fld>
            <a:endParaRPr lang="en-US"/>
          </a:p>
        </p:txBody>
      </p:sp>
    </p:spTree>
    <p:extLst>
      <p:ext uri="{BB962C8B-B14F-4D97-AF65-F5344CB8AC3E}">
        <p14:creationId xmlns:p14="http://schemas.microsoft.com/office/powerpoint/2010/main" val="44065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Y-Ih1j-LA4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h.stackexchange.com/questions/668/whats-an-intuitive-way-to-think-about-the-determina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ds.b.ebscohost.com/ehost/ebookviewer/ebook/bmxlYmtfXzk4NzUwX19BTg2?sid=bb5168bc-5891-4ec1-bed3-e59c29c6b003@sessionmgr103&amp;vid=0&amp;format=EB&amp;rid=1" TargetMode="External"/><Relationship Id="rId2" Type="http://schemas.openxmlformats.org/officeDocument/2006/relationships/hyperlink" Target="http://www.cs.unc.edu/~tracker/media/pdf/SIGGRAPH2001_Slides_08.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tats.stackexchange.com/questions/142956/convergence-and-trend-of-kalman-gai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youtube.com/watch?v=BmVmJi5dR9c"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Convergence &amp; Improvement</a:t>
            </a:r>
            <a:endParaRPr lang="en-US" dirty="0"/>
          </a:p>
        </p:txBody>
      </p:sp>
      <p:sp>
        <p:nvSpPr>
          <p:cNvPr id="3" name="Subtitle 2"/>
          <p:cNvSpPr>
            <a:spLocks noGrp="1"/>
          </p:cNvSpPr>
          <p:nvPr>
            <p:ph type="subTitle" idx="1"/>
          </p:nvPr>
        </p:nvSpPr>
        <p:spPr/>
        <p:txBody>
          <a:bodyPr>
            <a:normAutofit/>
          </a:bodyPr>
          <a:lstStyle/>
          <a:p>
            <a:r>
              <a:rPr lang="en-US" smtClean="0"/>
              <a:t>Alex Samalot</a:t>
            </a:r>
          </a:p>
          <a:p>
            <a:r>
              <a:rPr lang="en-US" smtClean="0"/>
              <a:t>MS ENVE Candidate</a:t>
            </a:r>
            <a:endParaRPr lang="en-US" dirty="0" smtClean="0"/>
          </a:p>
        </p:txBody>
      </p:sp>
    </p:spTree>
    <p:extLst>
      <p:ext uri="{BB962C8B-B14F-4D97-AF65-F5344CB8AC3E}">
        <p14:creationId xmlns:p14="http://schemas.microsoft.com/office/powerpoint/2010/main" val="2276928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p:txBody>
          <a:bodyPr>
            <a:normAutofit fontScale="85000" lnSpcReduction="20000"/>
          </a:bodyPr>
          <a:lstStyle/>
          <a:p>
            <a:r>
              <a:rPr lang="en-US" dirty="0" smtClean="0"/>
              <a:t>Models are influenced by various sources of uncertainty such as model noise, imprecision, incompleteness, ambiguity, vagueness and maybe most importantly the lack of complete knowledge and the influence of mathematical over-simplification</a:t>
            </a:r>
          </a:p>
          <a:p>
            <a:r>
              <a:rPr lang="en-US" dirty="0" smtClean="0"/>
              <a:t>Therefore deterministic mathematical modeling of dynamic systems is usually imperfect and a statistical approach is necessary to estimate </a:t>
            </a:r>
            <a:r>
              <a:rPr lang="en-US" dirty="0" err="1" smtClean="0"/>
              <a:t>unkown</a:t>
            </a:r>
            <a:r>
              <a:rPr lang="en-US" dirty="0" smtClean="0"/>
              <a:t> parameters and evaluate their accuracies</a:t>
            </a:r>
          </a:p>
          <a:p>
            <a:r>
              <a:rPr lang="en-US" dirty="0" smtClean="0"/>
              <a:t>KF overcomes the problem of uniformity defined </a:t>
            </a:r>
            <a:r>
              <a:rPr lang="en-US" dirty="0" err="1" smtClean="0"/>
              <a:t>unkown</a:t>
            </a:r>
            <a:r>
              <a:rPr lang="en-US" dirty="0" smtClean="0"/>
              <a:t> parameters, ensures computational integrity when dealing with redundant observations, minimizes the influence of measurement errors on the system state estimation and allows one to compute the accuracy of their estimate</a:t>
            </a:r>
          </a:p>
          <a:p>
            <a:r>
              <a:rPr lang="en-US" dirty="0" smtClean="0"/>
              <a:t>In the case of KF modeling, very well known hypothesis testing and identification of significant </a:t>
            </a:r>
            <a:r>
              <a:rPr lang="en-US" dirty="0" err="1" smtClean="0"/>
              <a:t>inconsistencis</a:t>
            </a:r>
            <a:r>
              <a:rPr lang="en-US" dirty="0" smtClean="0"/>
              <a:t> is performed in the domain of measurements and the system state domain</a:t>
            </a:r>
            <a:endParaRPr lang="en-US" dirty="0"/>
          </a:p>
        </p:txBody>
      </p:sp>
    </p:spTree>
    <p:extLst>
      <p:ext uri="{BB962C8B-B14F-4D97-AF65-F5344CB8AC3E}">
        <p14:creationId xmlns:p14="http://schemas.microsoft.com/office/powerpoint/2010/main" val="317504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p:txBody>
          <a:bodyPr/>
          <a:lstStyle/>
          <a:p>
            <a:r>
              <a:rPr lang="en-US" dirty="0" smtClean="0"/>
              <a:t>1) indicators of inner confidence</a:t>
            </a:r>
          </a:p>
          <a:p>
            <a:pPr lvl="1"/>
            <a:r>
              <a:rPr lang="en-US" dirty="0" smtClean="0"/>
              <a:t>Controllability and observability</a:t>
            </a:r>
          </a:p>
          <a:p>
            <a:pPr lvl="1"/>
            <a:r>
              <a:rPr lang="en-US" dirty="0" smtClean="0"/>
              <a:t>Determinant of state transition matrix</a:t>
            </a:r>
          </a:p>
          <a:p>
            <a:pPr lvl="1"/>
            <a:r>
              <a:rPr lang="en-US" dirty="0" smtClean="0"/>
              <a:t>Properties of the a posteriori system state covariance matrix</a:t>
            </a:r>
          </a:p>
          <a:p>
            <a:pPr lvl="1"/>
            <a:r>
              <a:rPr lang="en-US" dirty="0" smtClean="0"/>
              <a:t>Properties of the KG matrix</a:t>
            </a:r>
          </a:p>
          <a:p>
            <a:r>
              <a:rPr lang="en-US" dirty="0" smtClean="0"/>
              <a:t>2) Statistical tests</a:t>
            </a:r>
          </a:p>
          <a:p>
            <a:pPr lvl="1"/>
            <a:r>
              <a:rPr lang="en-US" dirty="0" smtClean="0"/>
              <a:t>Standard deviations of the system state components</a:t>
            </a:r>
          </a:p>
          <a:p>
            <a:pPr lvl="1"/>
            <a:r>
              <a:rPr lang="en-US" dirty="0" smtClean="0"/>
              <a:t>Test statistics in the domain of the measurements</a:t>
            </a:r>
          </a:p>
          <a:p>
            <a:pPr lvl="1"/>
            <a:r>
              <a:rPr lang="en-US" dirty="0" smtClean="0"/>
              <a:t>Test statistics for the system state domain</a:t>
            </a:r>
            <a:endParaRPr lang="en-US" dirty="0"/>
          </a:p>
        </p:txBody>
      </p:sp>
    </p:spTree>
    <p:extLst>
      <p:ext uri="{BB962C8B-B14F-4D97-AF65-F5344CB8AC3E}">
        <p14:creationId xmlns:p14="http://schemas.microsoft.com/office/powerpoint/2010/main" val="56122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p:txBody>
          <a:bodyPr>
            <a:normAutofit fontScale="85000" lnSpcReduction="20000"/>
          </a:bodyPr>
          <a:lstStyle/>
          <a:p>
            <a:r>
              <a:rPr lang="en-US" dirty="0" smtClean="0"/>
              <a:t>KF modeling provides indicators that enable the evaluation of estimated outputs</a:t>
            </a:r>
          </a:p>
          <a:p>
            <a:pPr lvl="1"/>
            <a:r>
              <a:rPr lang="en-US" dirty="0" smtClean="0"/>
              <a:t>Because these values are computed through the KF process, they can be only used as indicators of inner confidence</a:t>
            </a:r>
          </a:p>
          <a:p>
            <a:pPr lvl="1"/>
            <a:r>
              <a:rPr lang="en-US" dirty="0" smtClean="0"/>
              <a:t>Consistency checks of the model must be performed using additional statistical methods and </a:t>
            </a:r>
            <a:r>
              <a:rPr lang="en-US" dirty="0" err="1" smtClean="0"/>
              <a:t>paramaters</a:t>
            </a:r>
            <a:r>
              <a:rPr lang="en-US" dirty="0"/>
              <a:t> </a:t>
            </a:r>
            <a:r>
              <a:rPr lang="en-US" dirty="0" smtClean="0"/>
              <a:t>and must be addressed as more global tests</a:t>
            </a:r>
          </a:p>
          <a:p>
            <a:r>
              <a:rPr lang="en-US" dirty="0" smtClean="0"/>
              <a:t>The controllability condition states that the process noise enters into each state </a:t>
            </a:r>
            <a:r>
              <a:rPr lang="en-US" dirty="0" err="1" smtClean="0"/>
              <a:t>compoenent</a:t>
            </a:r>
            <a:r>
              <a:rPr lang="en-US" dirty="0" smtClean="0"/>
              <a:t> and prevents the covariance of the state from converging to zero</a:t>
            </a:r>
          </a:p>
          <a:p>
            <a:pPr lvl="1"/>
            <a:r>
              <a:rPr lang="en-US" dirty="0" smtClean="0"/>
              <a:t>This condition causes the covariance to be positive definite</a:t>
            </a:r>
          </a:p>
          <a:p>
            <a:pPr lvl="2"/>
            <a:r>
              <a:rPr lang="en-US" dirty="0" smtClean="0"/>
              <a:t>All of the eigenvalues are positive</a:t>
            </a:r>
          </a:p>
          <a:p>
            <a:r>
              <a:rPr lang="en-US" dirty="0" smtClean="0"/>
              <a:t>The observability condition on the state </a:t>
            </a:r>
            <a:r>
              <a:rPr lang="en-US" dirty="0" err="1" smtClean="0"/>
              <a:t>garuntees</a:t>
            </a:r>
            <a:r>
              <a:rPr lang="en-US" dirty="0" smtClean="0"/>
              <a:t> a steady flow of information about each state com </a:t>
            </a:r>
            <a:r>
              <a:rPr lang="en-US" dirty="0" err="1" smtClean="0"/>
              <a:t>onent</a:t>
            </a:r>
            <a:endParaRPr lang="en-US" dirty="0" smtClean="0"/>
          </a:p>
          <a:p>
            <a:pPr lvl="1"/>
            <a:r>
              <a:rPr lang="en-US" dirty="0" smtClean="0"/>
              <a:t>This prevents the uncertainty from becoming unbounded</a:t>
            </a:r>
          </a:p>
          <a:p>
            <a:pPr lvl="1"/>
            <a:r>
              <a:rPr lang="en-US" dirty="0" smtClean="0"/>
              <a:t>This condition yields the existence of a (not necessarily unique) steady-state solution for the covariance matrix that is positive-definite or positive semidefinite</a:t>
            </a:r>
          </a:p>
          <a:p>
            <a:pPr lvl="2"/>
            <a:r>
              <a:rPr lang="en-US" dirty="0" smtClean="0"/>
              <a:t>With finite positive or </a:t>
            </a:r>
            <a:r>
              <a:rPr lang="en-US" dirty="0" err="1" smtClean="0"/>
              <a:t>nonegative</a:t>
            </a:r>
            <a:r>
              <a:rPr lang="en-US" dirty="0" smtClean="0"/>
              <a:t> eigenvalues respectively</a:t>
            </a:r>
            <a:endParaRPr lang="en-US" dirty="0"/>
          </a:p>
        </p:txBody>
      </p:sp>
    </p:spTree>
    <p:extLst>
      <p:ext uri="{BB962C8B-B14F-4D97-AF65-F5344CB8AC3E}">
        <p14:creationId xmlns:p14="http://schemas.microsoft.com/office/powerpoint/2010/main" val="100019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general, the determinant provides important information about the design matrix of a linear system</a:t>
            </a:r>
          </a:p>
          <a:p>
            <a:r>
              <a:rPr lang="en-US" b="1" dirty="0" smtClean="0"/>
              <a:t>The system has a unique solution only when the determinant is non-zero</a:t>
            </a:r>
          </a:p>
          <a:p>
            <a:pPr lvl="1"/>
            <a:r>
              <a:rPr lang="en-US" b="1" dirty="0" smtClean="0"/>
              <a:t>When the determinant is zero there are either no solutions or many solutions</a:t>
            </a:r>
          </a:p>
          <a:p>
            <a:pPr lvl="1"/>
            <a:r>
              <a:rPr lang="en-US" b="1" dirty="0" smtClean="0"/>
              <a:t>In the case of KF we asses and monitor the determinant value of the state transition matrix </a:t>
            </a:r>
            <a:r>
              <a:rPr lang="en-US" b="1" dirty="0" err="1" smtClean="0"/>
              <a:t>Fk</a:t>
            </a:r>
            <a:r>
              <a:rPr lang="en-US" b="1" dirty="0" smtClean="0"/>
              <a:t> which defines the transition from the previous state to the current state</a:t>
            </a:r>
          </a:p>
          <a:p>
            <a:endParaRPr lang="en-US" dirty="0"/>
          </a:p>
        </p:txBody>
      </p:sp>
    </p:spTree>
    <p:extLst>
      <p:ext uri="{BB962C8B-B14F-4D97-AF65-F5344CB8AC3E}">
        <p14:creationId xmlns:p14="http://schemas.microsoft.com/office/powerpoint/2010/main" val="32758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Properties of the a </a:t>
            </a:r>
            <a:r>
              <a:rPr lang="en-US" b="1" dirty="0" err="1" smtClean="0"/>
              <a:t>posteroiri</a:t>
            </a:r>
            <a:r>
              <a:rPr lang="en-US" b="1" dirty="0" smtClean="0"/>
              <a:t> system state covariance matrix P^(+)sub(k) are generally used to obtain preliminary characteristics of the reliability of a KF model</a:t>
            </a:r>
          </a:p>
          <a:p>
            <a:r>
              <a:rPr lang="en-US" dirty="0" smtClean="0"/>
              <a:t>The importance of convergence of the trace of system state covariance matrix lies in its definition</a:t>
            </a:r>
          </a:p>
          <a:p>
            <a:pPr lvl="1"/>
            <a:r>
              <a:rPr lang="en-US" dirty="0" smtClean="0"/>
              <a:t>Trace </a:t>
            </a:r>
            <a:r>
              <a:rPr lang="en-US" dirty="0"/>
              <a:t>P</a:t>
            </a:r>
            <a:r>
              <a:rPr lang="en-US" dirty="0" smtClean="0"/>
              <a:t>^(+) is the sum of the diagonal elements of the matrix </a:t>
            </a:r>
            <a:r>
              <a:rPr lang="en-US" dirty="0"/>
              <a:t>P^(+)sub(k</a:t>
            </a:r>
            <a:r>
              <a:rPr lang="en-US" dirty="0" smtClean="0"/>
              <a:t>), which represents variances (</a:t>
            </a:r>
            <a:r>
              <a:rPr lang="en-US" dirty="0" err="1" smtClean="0"/>
              <a:t>sq</a:t>
            </a:r>
            <a:r>
              <a:rPr lang="en-US" dirty="0" smtClean="0"/>
              <a:t> </a:t>
            </a:r>
            <a:r>
              <a:rPr lang="en-US" dirty="0" err="1" smtClean="0"/>
              <a:t>std</a:t>
            </a:r>
            <a:r>
              <a:rPr lang="en-US" dirty="0" smtClean="0"/>
              <a:t> of the system state covariances</a:t>
            </a:r>
          </a:p>
          <a:p>
            <a:pPr lvl="2"/>
            <a:r>
              <a:rPr lang="en-US" b="1" dirty="0" smtClean="0"/>
              <a:t>If the sum of diagonal elements converges towards some values we reason that single elements also converge towards the same solution</a:t>
            </a:r>
            <a:endParaRPr lang="en-US" b="1" dirty="0"/>
          </a:p>
        </p:txBody>
      </p:sp>
    </p:spTree>
    <p:extLst>
      <p:ext uri="{BB962C8B-B14F-4D97-AF65-F5344CB8AC3E}">
        <p14:creationId xmlns:p14="http://schemas.microsoft.com/office/powerpoint/2010/main" val="405260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solution of covariance matrix </a:t>
            </a:r>
            <a:r>
              <a:rPr lang="en-US" dirty="0" err="1" smtClean="0"/>
              <a:t>Psub</a:t>
            </a:r>
            <a:r>
              <a:rPr lang="en-US" dirty="0" smtClean="0"/>
              <a:t>(k) should theoretically always be a symmetric-positive, semi definite(non-negative definite) matrix</a:t>
            </a:r>
          </a:p>
          <a:p>
            <a:r>
              <a:rPr lang="en-US" dirty="0" smtClean="0"/>
              <a:t>Symmetry and </a:t>
            </a:r>
            <a:r>
              <a:rPr lang="en-US" dirty="0" err="1" smtClean="0"/>
              <a:t>postitive</a:t>
            </a:r>
            <a:r>
              <a:rPr lang="en-US" dirty="0" smtClean="0"/>
              <a:t> definiteness can be lost due to round off errors in the course of calculating its </a:t>
            </a:r>
            <a:r>
              <a:rPr lang="en-US" dirty="0" err="1" smtClean="0"/>
              <a:t>propogation</a:t>
            </a:r>
            <a:r>
              <a:rPr lang="en-US" dirty="0" smtClean="0"/>
              <a:t> equations</a:t>
            </a:r>
          </a:p>
          <a:p>
            <a:r>
              <a:rPr lang="en-US" dirty="0" smtClean="0"/>
              <a:t>? Might delete this slide</a:t>
            </a:r>
            <a:endParaRPr lang="en-US" dirty="0"/>
          </a:p>
        </p:txBody>
      </p:sp>
    </p:spTree>
    <p:extLst>
      <p:ext uri="{BB962C8B-B14F-4D97-AF65-F5344CB8AC3E}">
        <p14:creationId xmlns:p14="http://schemas.microsoft.com/office/powerpoint/2010/main" val="296507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Mathematically, matrix P^+ sub(k) is nonsingular</a:t>
            </a:r>
          </a:p>
          <a:p>
            <a:pPr lvl="1"/>
            <a:r>
              <a:rPr lang="en-US" dirty="0" smtClean="0"/>
              <a:t>However, numerical problems sometimes make </a:t>
            </a:r>
            <a:r>
              <a:rPr lang="en-US" dirty="0" err="1" smtClean="0"/>
              <a:t>matris</a:t>
            </a:r>
            <a:r>
              <a:rPr lang="en-US" dirty="0" smtClean="0"/>
              <a:t> P^+ sub(k) indefinite or </a:t>
            </a:r>
            <a:r>
              <a:rPr lang="en-US" dirty="0" err="1" smtClean="0"/>
              <a:t>nonsymetric</a:t>
            </a:r>
            <a:endParaRPr lang="en-US" dirty="0" smtClean="0"/>
          </a:p>
          <a:p>
            <a:r>
              <a:rPr lang="en-US" dirty="0" smtClean="0"/>
              <a:t>Numerical problems can for example arise in cases in which </a:t>
            </a:r>
            <a:r>
              <a:rPr lang="en-US" b="1" dirty="0" smtClean="0"/>
              <a:t>some elements of the state-vector x are estimated to a much greater precision than other elements of x</a:t>
            </a:r>
          </a:p>
          <a:p>
            <a:r>
              <a:rPr lang="en-US" dirty="0" smtClean="0"/>
              <a:t>This could arise because discrepancies can be identified using different eigenvalues of the matrix </a:t>
            </a:r>
            <a:r>
              <a:rPr lang="en-US" dirty="0"/>
              <a:t>P^+ sub(k) </a:t>
            </a:r>
            <a:r>
              <a:rPr lang="en-US" dirty="0" smtClean="0"/>
              <a:t>specifically these reflecting the condition # of matrix </a:t>
            </a:r>
            <a:r>
              <a:rPr lang="en-US" dirty="0"/>
              <a:t>P^+ sub(k) </a:t>
            </a:r>
            <a:r>
              <a:rPr lang="en-US" dirty="0" smtClean="0"/>
              <a:t>defined as the </a:t>
            </a:r>
            <a:r>
              <a:rPr lang="en-US" b="1" dirty="0" smtClean="0"/>
              <a:t>common log of the ratio of its largest to smallest eigenvalue</a:t>
            </a:r>
          </a:p>
          <a:p>
            <a:pPr lvl="1"/>
            <a:r>
              <a:rPr lang="en-US" dirty="0" smtClean="0"/>
              <a:t>The value of the </a:t>
            </a:r>
            <a:r>
              <a:rPr lang="en-US" dirty="0" smtClean="0">
                <a:solidFill>
                  <a:srgbClr val="7030A0"/>
                </a:solidFill>
              </a:rPr>
              <a:t>condition number </a:t>
            </a:r>
            <a:r>
              <a:rPr lang="en-US" dirty="0" smtClean="0"/>
              <a:t>depends strongly on the value of the process noise intensity scalar sigma sub w</a:t>
            </a:r>
          </a:p>
          <a:p>
            <a:pPr lvl="1"/>
            <a:r>
              <a:rPr lang="en-US" dirty="0" smtClean="0"/>
              <a:t>The </a:t>
            </a:r>
            <a:r>
              <a:rPr lang="en-US" b="1" dirty="0" smtClean="0"/>
              <a:t>condition number can therefore reflect the ratio between process and measurement noise</a:t>
            </a:r>
          </a:p>
          <a:p>
            <a:r>
              <a:rPr lang="en-US" b="1" dirty="0">
                <a:hlinkClick r:id="rId2"/>
              </a:rPr>
              <a:t>https://</a:t>
            </a:r>
            <a:r>
              <a:rPr lang="en-US" b="1" dirty="0" smtClean="0">
                <a:hlinkClick r:id="rId2"/>
              </a:rPr>
              <a:t>www.youtube.com/watch?v=Y-Ih1j-LA4I</a:t>
            </a:r>
            <a:endParaRPr lang="en-US" b="1" dirty="0" smtClean="0"/>
          </a:p>
          <a:p>
            <a:r>
              <a:rPr lang="en-US" b="1" dirty="0" smtClean="0">
                <a:solidFill>
                  <a:srgbClr val="00B050"/>
                </a:solidFill>
              </a:rPr>
              <a:t>A good condition number is low because want a small </a:t>
            </a:r>
            <a:r>
              <a:rPr lang="en-US" b="1" dirty="0" err="1" smtClean="0">
                <a:solidFill>
                  <a:srgbClr val="00B050"/>
                </a:solidFill>
              </a:rPr>
              <a:t>chane</a:t>
            </a:r>
            <a:r>
              <a:rPr lang="en-US" b="1" dirty="0" smtClean="0">
                <a:solidFill>
                  <a:srgbClr val="00B050"/>
                </a:solidFill>
              </a:rPr>
              <a:t> in the coefficient x for comparatively larger changes in the measurement b with the </a:t>
            </a:r>
            <a:r>
              <a:rPr lang="en-US" b="1" dirty="0" err="1" smtClean="0">
                <a:solidFill>
                  <a:srgbClr val="00B050"/>
                </a:solidFill>
              </a:rPr>
              <a:t>trainsition</a:t>
            </a:r>
            <a:r>
              <a:rPr lang="en-US" b="1" dirty="0" smtClean="0">
                <a:solidFill>
                  <a:srgbClr val="00B050"/>
                </a:solidFill>
              </a:rPr>
              <a:t> matrix H</a:t>
            </a:r>
          </a:p>
          <a:p>
            <a:pPr lvl="1"/>
            <a:r>
              <a:rPr lang="en-US" b="1" dirty="0" smtClean="0">
                <a:solidFill>
                  <a:srgbClr val="00B050"/>
                </a:solidFill>
              </a:rPr>
              <a:t>Would mean a good system representation</a:t>
            </a:r>
            <a:endParaRPr lang="en-US" b="1" dirty="0">
              <a:solidFill>
                <a:srgbClr val="00B050"/>
              </a:solidFill>
            </a:endParaRPr>
          </a:p>
        </p:txBody>
      </p:sp>
    </p:spTree>
    <p:extLst>
      <p:ext uri="{BB962C8B-B14F-4D97-AF65-F5344CB8AC3E}">
        <p14:creationId xmlns:p14="http://schemas.microsoft.com/office/powerpoint/2010/main" val="348121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inclusion of measurements into system state estimates are determined by Kalman gain K which is influenced by the uncertainty in a </a:t>
            </a:r>
            <a:r>
              <a:rPr lang="en-US" dirty="0" err="1" smtClean="0"/>
              <a:t>apriori</a:t>
            </a:r>
            <a:r>
              <a:rPr lang="en-US" dirty="0" smtClean="0"/>
              <a:t> state estimates and uncertainty in measurement estimates</a:t>
            </a:r>
          </a:p>
          <a:p>
            <a:r>
              <a:rPr lang="en-US" dirty="0" smtClean="0"/>
              <a:t>Intuitively </a:t>
            </a:r>
            <a:r>
              <a:rPr lang="en-US" b="1" dirty="0" smtClean="0"/>
              <a:t>measurements with high precision should results in precise state estimates</a:t>
            </a:r>
          </a:p>
          <a:p>
            <a:r>
              <a:rPr lang="en-US" b="1" dirty="0" smtClean="0">
                <a:solidFill>
                  <a:srgbClr val="00B050"/>
                </a:solidFill>
              </a:rPr>
              <a:t>Input measurements </a:t>
            </a:r>
            <a:r>
              <a:rPr lang="en-US" b="1" dirty="0" smtClean="0"/>
              <a:t>define the system state, directly or indirectly and thus </a:t>
            </a:r>
            <a:r>
              <a:rPr lang="en-US" b="1" dirty="0" smtClean="0">
                <a:solidFill>
                  <a:srgbClr val="00B050"/>
                </a:solidFill>
              </a:rPr>
              <a:t>if they have high precision, the KF can rely on them as good indicators of the system state</a:t>
            </a:r>
            <a:endParaRPr lang="en-US" b="1" dirty="0">
              <a:solidFill>
                <a:srgbClr val="00B050"/>
              </a:solidFill>
            </a:endParaRPr>
          </a:p>
        </p:txBody>
      </p:sp>
    </p:spTree>
    <p:extLst>
      <p:ext uri="{BB962C8B-B14F-4D97-AF65-F5344CB8AC3E}">
        <p14:creationId xmlns:p14="http://schemas.microsoft.com/office/powerpoint/2010/main" val="117985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Equations for the estimation of measurement prediction covariance, innovation covariance, Kalman gain, innovation or measurement residual , updated state estimate and its updated covariance all yield filter calculated covariances which are exact if all of the modeling assumptions used in the filter derivation are perfect</a:t>
            </a:r>
          </a:p>
          <a:p>
            <a:pPr lvl="1"/>
            <a:r>
              <a:rPr lang="en-US" dirty="0" smtClean="0"/>
              <a:t>In practice, this is not the case and the validity of the accuracy of these filter estimates has to be tested</a:t>
            </a:r>
          </a:p>
        </p:txBody>
      </p:sp>
    </p:spTree>
    <p:extLst>
      <p:ext uri="{BB962C8B-B14F-4D97-AF65-F5344CB8AC3E}">
        <p14:creationId xmlns:p14="http://schemas.microsoft.com/office/powerpoint/2010/main" val="381824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Through filter tuning</a:t>
            </a:r>
            <a:r>
              <a:rPr lang="en-US" b="1" dirty="0" smtClean="0"/>
              <a:t>, </a:t>
            </a:r>
            <a:r>
              <a:rPr lang="en-US" dirty="0" smtClean="0"/>
              <a:t>the performance can be evaluated by assessing its associated a posteriori covariance matrix P^+ sub(k).</a:t>
            </a:r>
          </a:p>
          <a:p>
            <a:pPr lvl="1"/>
            <a:r>
              <a:rPr lang="en-US" dirty="0" smtClean="0"/>
              <a:t>This is demonstrated by the fact that </a:t>
            </a:r>
            <a:r>
              <a:rPr lang="en-US" b="1" dirty="0" smtClean="0"/>
              <a:t>any estimated system state tends to be bounded </a:t>
            </a:r>
            <a:r>
              <a:rPr lang="en-US" b="1" dirty="0" smtClean="0">
                <a:solidFill>
                  <a:srgbClr val="00B050"/>
                </a:solidFill>
              </a:rPr>
              <a:t>between one standard or two standard deviations (66% or 95% confidence respectively)</a:t>
            </a:r>
          </a:p>
          <a:p>
            <a:pPr lvl="1"/>
            <a:r>
              <a:rPr lang="en-US" dirty="0" smtClean="0">
                <a:solidFill>
                  <a:srgbClr val="00B050"/>
                </a:solidFill>
              </a:rPr>
              <a:t>These </a:t>
            </a:r>
            <a:r>
              <a:rPr lang="en-US" b="1" dirty="0" smtClean="0">
                <a:solidFill>
                  <a:srgbClr val="00B050"/>
                </a:solidFill>
              </a:rPr>
              <a:t>standard deviation bounds are defined by the square roots of the corresponding diagonal elements in the computed </a:t>
            </a:r>
            <a:r>
              <a:rPr lang="en-US" b="1" dirty="0">
                <a:solidFill>
                  <a:srgbClr val="00B050"/>
                </a:solidFill>
              </a:rPr>
              <a:t>P^+ sub(k</a:t>
            </a:r>
            <a:r>
              <a:rPr lang="en-US" b="1" dirty="0" smtClean="0">
                <a:solidFill>
                  <a:srgbClr val="00B050"/>
                </a:solidFill>
              </a:rPr>
              <a:t>) matrix</a:t>
            </a:r>
          </a:p>
          <a:p>
            <a:pPr lvl="1"/>
            <a:r>
              <a:rPr lang="en-US" b="1" dirty="0" err="1" smtClean="0">
                <a:solidFill>
                  <a:srgbClr val="00B050"/>
                </a:solidFill>
              </a:rPr>
              <a:t>Sigmak</a:t>
            </a:r>
            <a:r>
              <a:rPr lang="en-US" b="1" dirty="0" smtClean="0">
                <a:solidFill>
                  <a:srgbClr val="00B050"/>
                </a:solidFill>
              </a:rPr>
              <a:t>(</a:t>
            </a:r>
            <a:r>
              <a:rPr lang="en-US" b="1" dirty="0" err="1" smtClean="0">
                <a:solidFill>
                  <a:srgbClr val="00B050"/>
                </a:solidFill>
              </a:rPr>
              <a:t>i</a:t>
            </a:r>
            <a:r>
              <a:rPr lang="en-US" b="1" dirty="0" smtClean="0">
                <a:solidFill>
                  <a:srgbClr val="00B050"/>
                </a:solidFill>
              </a:rPr>
              <a:t>)=plus/minus </a:t>
            </a:r>
            <a:r>
              <a:rPr lang="en-US" b="1" dirty="0" err="1" smtClean="0">
                <a:solidFill>
                  <a:srgbClr val="00B050"/>
                </a:solidFill>
              </a:rPr>
              <a:t>sqrt</a:t>
            </a:r>
            <a:r>
              <a:rPr lang="en-US" b="1" dirty="0" smtClean="0">
                <a:solidFill>
                  <a:srgbClr val="00B050"/>
                </a:solidFill>
              </a:rPr>
              <a:t>(</a:t>
            </a:r>
            <a:r>
              <a:rPr lang="en-US" b="1" dirty="0">
                <a:solidFill>
                  <a:srgbClr val="00B050"/>
                </a:solidFill>
              </a:rPr>
              <a:t>P^+ sub(k) </a:t>
            </a:r>
            <a:r>
              <a:rPr lang="en-US" b="1" dirty="0" smtClean="0">
                <a:solidFill>
                  <a:srgbClr val="00B050"/>
                </a:solidFill>
              </a:rPr>
              <a:t>(ii))</a:t>
            </a:r>
          </a:p>
          <a:p>
            <a:r>
              <a:rPr lang="en-US" b="1" dirty="0" smtClean="0"/>
              <a:t>If an estimation error is exceeded by the sigma or 2sigma bound then the performance of the KF under the parameter setting may have been set to unacceptable values</a:t>
            </a:r>
          </a:p>
        </p:txBody>
      </p:sp>
    </p:spTree>
    <p:extLst>
      <p:ext uri="{BB962C8B-B14F-4D97-AF65-F5344CB8AC3E}">
        <p14:creationId xmlns:p14="http://schemas.microsoft.com/office/powerpoint/2010/main" val="53879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Instructed by</a:t>
            </a:r>
          </a:p>
          <a:p>
            <a:pPr marL="514350" indent="-514350">
              <a:buFont typeface="+mj-lt"/>
              <a:buAutoNum type="arabicPeriod"/>
            </a:pPr>
            <a:r>
              <a:rPr lang="en-US" smtClean="0"/>
              <a:t>Project Purpose</a:t>
            </a:r>
          </a:p>
          <a:p>
            <a:pPr marL="514350" indent="-514350">
              <a:buFont typeface="+mj-lt"/>
              <a:buAutoNum type="arabicPeriod"/>
            </a:pPr>
            <a:r>
              <a:rPr lang="en-US" smtClean="0"/>
              <a:t>Notes</a:t>
            </a:r>
          </a:p>
          <a:p>
            <a:pPr marL="514350" indent="-514350">
              <a:buFont typeface="+mj-lt"/>
              <a:buAutoNum type="arabicPeriod"/>
            </a:pPr>
            <a:r>
              <a:rPr lang="en-US" smtClean="0"/>
              <a:t>Procedure</a:t>
            </a:r>
          </a:p>
          <a:p>
            <a:pPr marL="514350" indent="-514350">
              <a:buFont typeface="+mj-lt"/>
              <a:buAutoNum type="arabicPeriod"/>
            </a:pPr>
            <a:r>
              <a:rPr lang="en-US" smtClean="0"/>
              <a:t>Results</a:t>
            </a:r>
          </a:p>
          <a:p>
            <a:pPr marL="514350" indent="-514350">
              <a:buFont typeface="+mj-lt"/>
              <a:buAutoNum type="arabicPeriod"/>
            </a:pPr>
            <a:r>
              <a:rPr lang="en-US" smtClean="0"/>
              <a:t>Future work</a:t>
            </a:r>
          </a:p>
          <a:p>
            <a:endParaRPr lang="en-US"/>
          </a:p>
        </p:txBody>
      </p:sp>
    </p:spTree>
    <p:extLst>
      <p:ext uri="{BB962C8B-B14F-4D97-AF65-F5344CB8AC3E}">
        <p14:creationId xmlns:p14="http://schemas.microsoft.com/office/powerpoint/2010/main" val="659507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 global test of KF estimation could in theory be done by comparing predicted and true values of measurements</a:t>
            </a:r>
          </a:p>
          <a:p>
            <a:r>
              <a:rPr lang="en-US" dirty="0" smtClean="0"/>
              <a:t>The measurement residual called innovation </a:t>
            </a:r>
            <a:r>
              <a:rPr lang="en-US" dirty="0" err="1" smtClean="0"/>
              <a:t>dk</a:t>
            </a:r>
            <a:r>
              <a:rPr lang="en-US" dirty="0" smtClean="0"/>
              <a:t> can be estimated and computed as a difference between the actual measurement </a:t>
            </a:r>
            <a:r>
              <a:rPr lang="en-US" dirty="0" err="1" smtClean="0"/>
              <a:t>zk</a:t>
            </a:r>
            <a:r>
              <a:rPr lang="en-US" dirty="0" smtClean="0"/>
              <a:t> and the best available prediction based on system model and previous measurement</a:t>
            </a:r>
          </a:p>
          <a:p>
            <a:pPr lvl="2"/>
            <a:endParaRPr lang="en-US" dirty="0" smtClean="0"/>
          </a:p>
          <a:p>
            <a:endParaRPr lang="en-US" dirty="0"/>
          </a:p>
        </p:txBody>
      </p:sp>
    </p:spTree>
    <p:extLst>
      <p:ext uri="{BB962C8B-B14F-4D97-AF65-F5344CB8AC3E}">
        <p14:creationId xmlns:p14="http://schemas.microsoft.com/office/powerpoint/2010/main" val="257366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CNT’d</a:t>
            </a:r>
            <a:r>
              <a:rPr lang="en-US" dirty="0" smtClean="0"/>
              <a:t> Topic</a:t>
            </a:r>
            <a:endParaRPr lang="en-US" dirty="0"/>
          </a:p>
        </p:txBody>
      </p:sp>
      <p:sp>
        <p:nvSpPr>
          <p:cNvPr id="3" name="Content Placeholder 2"/>
          <p:cNvSpPr>
            <a:spLocks noGrp="1"/>
          </p:cNvSpPr>
          <p:nvPr>
            <p:ph idx="1"/>
          </p:nvPr>
        </p:nvSpPr>
        <p:spPr>
          <a:xfrm>
            <a:off x="838200" y="1825625"/>
            <a:ext cx="4285891" cy="4351338"/>
          </a:xfrm>
        </p:spPr>
        <p:txBody>
          <a:bodyPr>
            <a:normAutofit fontScale="85000" lnSpcReduction="20000"/>
          </a:bodyPr>
          <a:lstStyle/>
          <a:p>
            <a:r>
              <a:rPr lang="en-US" dirty="0" smtClean="0"/>
              <a:t>If the null-hypothesis can be accepted</a:t>
            </a:r>
          </a:p>
          <a:p>
            <a:pPr lvl="1"/>
            <a:r>
              <a:rPr lang="en-US" dirty="0" smtClean="0"/>
              <a:t> we conclude there is no significant discrepancy between a system estimate and measurement model</a:t>
            </a:r>
          </a:p>
          <a:p>
            <a:r>
              <a:rPr lang="en-US" dirty="0" smtClean="0"/>
              <a:t>If there is a significant innovation recognized, the null-hypothesis should be rejected. </a:t>
            </a:r>
          </a:p>
          <a:p>
            <a:pPr lvl="1"/>
            <a:r>
              <a:rPr lang="en-US" dirty="0" smtClean="0"/>
              <a:t>The causes for </a:t>
            </a:r>
            <a:r>
              <a:rPr lang="en-US" dirty="0" err="1" smtClean="0"/>
              <a:t>incompatability</a:t>
            </a:r>
            <a:r>
              <a:rPr lang="en-US" dirty="0" smtClean="0"/>
              <a:t> must then be localized</a:t>
            </a:r>
          </a:p>
          <a:p>
            <a:pPr lvl="1"/>
            <a:r>
              <a:rPr lang="en-US" dirty="0" smtClean="0"/>
              <a:t>The reasons for such discrepancy could be either in the prediction, the </a:t>
            </a:r>
            <a:r>
              <a:rPr lang="en-US" dirty="0" err="1" smtClean="0"/>
              <a:t>stocahastic</a:t>
            </a:r>
            <a:r>
              <a:rPr lang="en-US" dirty="0" smtClean="0"/>
              <a:t> model used in the KF or the </a:t>
            </a:r>
            <a:r>
              <a:rPr lang="en-US" dirty="0" err="1" smtClean="0"/>
              <a:t>observatiosn</a:t>
            </a:r>
            <a:endParaRPr lang="en-US" dirty="0"/>
          </a:p>
        </p:txBody>
      </p:sp>
      <p:pic>
        <p:nvPicPr>
          <p:cNvPr id="5" name="Picture 4"/>
          <p:cNvPicPr>
            <a:picLocks noChangeAspect="1"/>
          </p:cNvPicPr>
          <p:nvPr/>
        </p:nvPicPr>
        <p:blipFill>
          <a:blip r:embed="rId2"/>
          <a:stretch>
            <a:fillRect/>
          </a:stretch>
        </p:blipFill>
        <p:spPr>
          <a:xfrm>
            <a:off x="5522995" y="0"/>
            <a:ext cx="5449805" cy="6790630"/>
          </a:xfrm>
          <a:prstGeom prst="rect">
            <a:avLst/>
          </a:prstGeom>
        </p:spPr>
      </p:pic>
    </p:spTree>
    <p:extLst>
      <p:ext uri="{BB962C8B-B14F-4D97-AF65-F5344CB8AC3E}">
        <p14:creationId xmlns:p14="http://schemas.microsoft.com/office/powerpoint/2010/main" val="250554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6252713" cy="4351338"/>
          </a:xfrm>
        </p:spPr>
        <p:txBody>
          <a:bodyPr>
            <a:normAutofit fontScale="92500" lnSpcReduction="20000"/>
          </a:bodyPr>
          <a:lstStyle/>
          <a:p>
            <a:r>
              <a:rPr lang="en-US" dirty="0" smtClean="0"/>
              <a:t>In the system state domain we test to see whether the KF system filtered system state is comparable to any previous </a:t>
            </a:r>
            <a:r>
              <a:rPr lang="en-US" dirty="0" err="1" smtClean="0"/>
              <a:t>knolege</a:t>
            </a:r>
            <a:r>
              <a:rPr lang="en-US" dirty="0" smtClean="0"/>
              <a:t> we may have about the system</a:t>
            </a:r>
          </a:p>
          <a:p>
            <a:pPr lvl="1"/>
            <a:r>
              <a:rPr lang="en-US" dirty="0" smtClean="0"/>
              <a:t>To address this comparison, the difference between the filtered and predicted state should be analyzed</a:t>
            </a:r>
          </a:p>
          <a:p>
            <a:pPr lvl="1"/>
            <a:r>
              <a:rPr lang="en-US" dirty="0" smtClean="0"/>
              <a:t>Correction residual </a:t>
            </a:r>
            <a:r>
              <a:rPr lang="en-US" dirty="0" err="1" smtClean="0"/>
              <a:t>vxk</a:t>
            </a:r>
            <a:r>
              <a:rPr lang="en-US" dirty="0" smtClean="0"/>
              <a:t>=</a:t>
            </a:r>
            <a:r>
              <a:rPr lang="en-US" dirty="0" err="1" smtClean="0"/>
              <a:t>Kkdk</a:t>
            </a:r>
            <a:endParaRPr lang="en-US" dirty="0" smtClean="0"/>
          </a:p>
          <a:p>
            <a:pPr lvl="2"/>
            <a:r>
              <a:rPr lang="en-US" dirty="0" err="1" smtClean="0"/>
              <a:t>Correaction</a:t>
            </a:r>
            <a:r>
              <a:rPr lang="en-US" dirty="0" smtClean="0"/>
              <a:t> as in adaptation not predictor corrector</a:t>
            </a:r>
          </a:p>
          <a:p>
            <a:pPr lvl="2"/>
            <a:r>
              <a:rPr lang="en-US" dirty="0" smtClean="0"/>
              <a:t>If this residual has a large value, it indicates that we are not predicting the future system state very well</a:t>
            </a:r>
          </a:p>
          <a:p>
            <a:pPr lvl="2"/>
            <a:r>
              <a:rPr lang="en-US" dirty="0" smtClean="0"/>
              <a:t>If this residual has a large value, it indicates that we are not predicting the future system very well because when new </a:t>
            </a:r>
            <a:r>
              <a:rPr lang="en-US" dirty="0" err="1" smtClean="0"/>
              <a:t>measrurements</a:t>
            </a:r>
            <a:r>
              <a:rPr lang="en-US" dirty="0" smtClean="0"/>
              <a:t> are applied, there is a large jump in the state estimate</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7090913" y="2167731"/>
            <a:ext cx="4848225" cy="3667125"/>
          </a:xfrm>
          <a:prstGeom prst="rect">
            <a:avLst/>
          </a:prstGeom>
        </p:spPr>
      </p:pic>
    </p:spTree>
    <p:extLst>
      <p:ext uri="{BB962C8B-B14F-4D97-AF65-F5344CB8AC3E}">
        <p14:creationId xmlns:p14="http://schemas.microsoft.com/office/powerpoint/2010/main" val="420543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section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math.stackexchange.com/questions/668/whats-an-intuitive-way-to-think-about-the-determinant</a:t>
            </a:r>
            <a:endParaRPr lang="en-US" dirty="0" smtClean="0"/>
          </a:p>
          <a:p>
            <a:r>
              <a:rPr lang="en-US" dirty="0"/>
              <a:t>Implementation and Numerical Analysis</a:t>
            </a:r>
          </a:p>
        </p:txBody>
      </p:sp>
    </p:spTree>
    <p:extLst>
      <p:ext uri="{BB962C8B-B14F-4D97-AF65-F5344CB8AC3E}">
        <p14:creationId xmlns:p14="http://schemas.microsoft.com/office/powerpoint/2010/main" val="254075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and Numerical Analysis</a:t>
            </a:r>
            <a:endParaRPr lang="en-US" dirty="0"/>
          </a:p>
        </p:txBody>
      </p:sp>
      <p:sp>
        <p:nvSpPr>
          <p:cNvPr id="3" name="Content Placeholder 2"/>
          <p:cNvSpPr>
            <a:spLocks noGrp="1"/>
          </p:cNvSpPr>
          <p:nvPr>
            <p:ph idx="1"/>
          </p:nvPr>
        </p:nvSpPr>
        <p:spPr>
          <a:xfrm>
            <a:off x="838200" y="1825625"/>
            <a:ext cx="3216442" cy="4351338"/>
          </a:xfrm>
        </p:spPr>
        <p:txBody>
          <a:bodyPr>
            <a:normAutofit fontScale="92500" lnSpcReduction="20000"/>
          </a:bodyPr>
          <a:lstStyle/>
          <a:p>
            <a:r>
              <a:rPr lang="en-US" dirty="0" smtClean="0"/>
              <a:t>Fig 2~</a:t>
            </a:r>
          </a:p>
          <a:p>
            <a:r>
              <a:rPr lang="en-US" dirty="0" smtClean="0"/>
              <a:t>Listed under Trace of Matrix </a:t>
            </a:r>
            <a:r>
              <a:rPr lang="en-US" dirty="0" err="1" smtClean="0"/>
              <a:t>P+k</a:t>
            </a:r>
            <a:endParaRPr lang="en-US" dirty="0" smtClean="0"/>
          </a:p>
          <a:p>
            <a:r>
              <a:rPr lang="en-US" dirty="0" smtClean="0"/>
              <a:t>Citation 10 listed</a:t>
            </a:r>
            <a:endParaRPr lang="en-US" dirty="0"/>
          </a:p>
          <a:p>
            <a:r>
              <a:rPr lang="en-US" dirty="0" smtClean="0"/>
              <a:t>The condition of the convergence of the a posteriori system state covariance matrix P^+sub(k) is </a:t>
            </a:r>
            <a:r>
              <a:rPr lang="en-US" dirty="0" err="1" smtClean="0"/>
              <a:t>satistied</a:t>
            </a:r>
            <a:r>
              <a:rPr lang="en-US" dirty="0" smtClean="0"/>
              <a:t> for our KF</a:t>
            </a:r>
          </a:p>
          <a:p>
            <a:r>
              <a:rPr lang="en-US" dirty="0" smtClean="0">
                <a:solidFill>
                  <a:srgbClr val="7030A0"/>
                </a:solidFill>
              </a:rPr>
              <a:t>I BELIEVE THIS IS DISCUSSED LATER IN DETAIL</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4054642" y="1277144"/>
            <a:ext cx="7677150" cy="5448300"/>
          </a:xfrm>
          <a:prstGeom prst="rect">
            <a:avLst/>
          </a:prstGeom>
        </p:spPr>
      </p:pic>
    </p:spTree>
    <p:extLst>
      <p:ext uri="{BB962C8B-B14F-4D97-AF65-F5344CB8AC3E}">
        <p14:creationId xmlns:p14="http://schemas.microsoft.com/office/powerpoint/2010/main" val="310786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5"/>
            <a:ext cx="10230853" cy="4351338"/>
          </a:xfrm>
        </p:spPr>
        <p:txBody>
          <a:bodyPr>
            <a:normAutofit lnSpcReduction="10000"/>
          </a:bodyPr>
          <a:lstStyle/>
          <a:p>
            <a:r>
              <a:rPr lang="en-US" dirty="0" smtClean="0"/>
              <a:t>Eigenvalues of Matrix </a:t>
            </a:r>
            <a:r>
              <a:rPr lang="en-US" dirty="0" err="1" smtClean="0"/>
              <a:t>P+k</a:t>
            </a:r>
            <a:endParaRPr lang="en-US" dirty="0" smtClean="0"/>
          </a:p>
          <a:p>
            <a:pPr lvl="1"/>
            <a:r>
              <a:rPr lang="en-US" dirty="0" smtClean="0"/>
              <a:t>The </a:t>
            </a:r>
            <a:r>
              <a:rPr lang="en-US" dirty="0" smtClean="0">
                <a:solidFill>
                  <a:srgbClr val="FF0000"/>
                </a:solidFill>
              </a:rPr>
              <a:t>symmetry and positive definiteness of the covariance matrix </a:t>
            </a:r>
            <a:r>
              <a:rPr lang="en-US" dirty="0" err="1" smtClean="0">
                <a:solidFill>
                  <a:srgbClr val="FF0000"/>
                </a:solidFill>
              </a:rPr>
              <a:t>Psubk</a:t>
            </a:r>
            <a:r>
              <a:rPr lang="en-US" dirty="0" smtClean="0">
                <a:solidFill>
                  <a:srgbClr val="FF0000"/>
                </a:solidFill>
              </a:rPr>
              <a:t> for our KF were controlled using MATLAB operations</a:t>
            </a:r>
          </a:p>
          <a:p>
            <a:pPr lvl="2"/>
            <a:r>
              <a:rPr lang="en-US" dirty="0" smtClean="0">
                <a:solidFill>
                  <a:srgbClr val="FF0000"/>
                </a:solidFill>
              </a:rPr>
              <a:t>Is this part of the Kalman calculation or does this differentiate the my study from this one</a:t>
            </a:r>
          </a:p>
          <a:p>
            <a:r>
              <a:rPr lang="en-US" dirty="0" smtClean="0"/>
              <a:t>Condition Number of Matrix </a:t>
            </a:r>
            <a:r>
              <a:rPr lang="en-US" dirty="0" err="1" smtClean="0"/>
              <a:t>P+k</a:t>
            </a:r>
            <a:endParaRPr lang="en-US" dirty="0" smtClean="0"/>
          </a:p>
          <a:p>
            <a:pPr lvl="1"/>
            <a:r>
              <a:rPr lang="en-US" dirty="0" smtClean="0">
                <a:solidFill>
                  <a:srgbClr val="00B050"/>
                </a:solidFill>
              </a:rPr>
              <a:t>If we look at the standard </a:t>
            </a:r>
            <a:r>
              <a:rPr lang="en-US" dirty="0" err="1" smtClean="0">
                <a:solidFill>
                  <a:srgbClr val="00B050"/>
                </a:solidFill>
              </a:rPr>
              <a:t>devations</a:t>
            </a:r>
            <a:r>
              <a:rPr lang="en-US" dirty="0" smtClean="0">
                <a:solidFill>
                  <a:srgbClr val="00B050"/>
                </a:solidFill>
              </a:rPr>
              <a:t> of the system state components computed through the process in Figure 3, 4, 5</a:t>
            </a:r>
          </a:p>
          <a:p>
            <a:pPr lvl="2"/>
            <a:r>
              <a:rPr lang="en-US" dirty="0" smtClean="0"/>
              <a:t>We notice different ranks for the precision of position, velocity and acceleration</a:t>
            </a:r>
          </a:p>
          <a:p>
            <a:pPr lvl="2"/>
            <a:r>
              <a:rPr lang="en-US" dirty="0" smtClean="0"/>
              <a:t>This is due to the different </a:t>
            </a:r>
            <a:r>
              <a:rPr lang="en-US" dirty="0" err="1" smtClean="0"/>
              <a:t>unbits</a:t>
            </a:r>
            <a:r>
              <a:rPr lang="en-US" dirty="0" smtClean="0"/>
              <a:t> on each parameter and because position components are better observed than velocity and acceleration</a:t>
            </a:r>
          </a:p>
          <a:p>
            <a:r>
              <a:rPr lang="en-US" dirty="0" smtClean="0"/>
              <a:t>Generally speaking  this still </a:t>
            </a:r>
            <a:r>
              <a:rPr lang="en-US" dirty="0" err="1" smtClean="0"/>
              <a:t>feals</a:t>
            </a:r>
            <a:r>
              <a:rPr lang="en-US" dirty="0" smtClean="0"/>
              <a:t> like the introduction to the results</a:t>
            </a:r>
            <a:endParaRPr lang="en-US" dirty="0"/>
          </a:p>
        </p:txBody>
      </p:sp>
    </p:spTree>
    <p:extLst>
      <p:ext uri="{BB962C8B-B14F-4D97-AF65-F5344CB8AC3E}">
        <p14:creationId xmlns:p14="http://schemas.microsoft.com/office/powerpoint/2010/main" val="99957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1" y="1825625"/>
            <a:ext cx="4431632" cy="4351338"/>
          </a:xfrm>
        </p:spPr>
        <p:txBody>
          <a:bodyPr>
            <a:normAutofit fontScale="85000" lnSpcReduction="20000"/>
          </a:bodyPr>
          <a:lstStyle/>
          <a:p>
            <a:r>
              <a:rPr lang="en-US" dirty="0" smtClean="0"/>
              <a:t>The condition number of matrix P^+ </a:t>
            </a:r>
            <a:r>
              <a:rPr lang="en-US" dirty="0" err="1" smtClean="0"/>
              <a:t>subK</a:t>
            </a:r>
            <a:r>
              <a:rPr lang="en-US" dirty="0" smtClean="0"/>
              <a:t> for sigma w is 0.01</a:t>
            </a:r>
          </a:p>
          <a:p>
            <a:pPr lvl="1"/>
            <a:r>
              <a:rPr lang="en-US" dirty="0" smtClean="0"/>
              <a:t>A large condition number indicates </a:t>
            </a:r>
            <a:r>
              <a:rPr lang="en-US" dirty="0" smtClean="0">
                <a:solidFill>
                  <a:srgbClr val="7030A0"/>
                </a:solidFill>
              </a:rPr>
              <a:t>near singularity</a:t>
            </a:r>
          </a:p>
          <a:p>
            <a:r>
              <a:rPr lang="en-US" dirty="0" smtClean="0"/>
              <a:t>For this KF we determine that the condition number is acceptable</a:t>
            </a:r>
          </a:p>
          <a:p>
            <a:pPr lvl="1"/>
            <a:r>
              <a:rPr lang="en-US" dirty="0" smtClean="0"/>
              <a:t>Because the value of the condition number depends strongly on the value of </a:t>
            </a:r>
            <a:r>
              <a:rPr lang="en-US" dirty="0" smtClean="0">
                <a:solidFill>
                  <a:srgbClr val="00B050"/>
                </a:solidFill>
              </a:rPr>
              <a:t>the process noise intensity scalar </a:t>
            </a:r>
            <a:r>
              <a:rPr lang="en-US" dirty="0" err="1" smtClean="0">
                <a:solidFill>
                  <a:srgbClr val="00B050"/>
                </a:solidFill>
              </a:rPr>
              <a:t>sigmaw</a:t>
            </a:r>
            <a:r>
              <a:rPr lang="en-US" dirty="0" smtClean="0">
                <a:solidFill>
                  <a:srgbClr val="00B050"/>
                </a:solidFill>
              </a:rPr>
              <a:t>, </a:t>
            </a:r>
            <a:r>
              <a:rPr lang="en-US" dirty="0" smtClean="0">
                <a:solidFill>
                  <a:srgbClr val="FF0000"/>
                </a:solidFill>
              </a:rPr>
              <a:t>the k(</a:t>
            </a:r>
            <a:r>
              <a:rPr lang="en-US" dirty="0" err="1" smtClean="0">
                <a:solidFill>
                  <a:srgbClr val="FF0000"/>
                </a:solidFill>
              </a:rPr>
              <a:t>P+k</a:t>
            </a:r>
            <a:r>
              <a:rPr lang="en-US" dirty="0" smtClean="0">
                <a:solidFill>
                  <a:srgbClr val="FF0000"/>
                </a:solidFill>
              </a:rPr>
              <a:t>)? Value</a:t>
            </a:r>
            <a:r>
              <a:rPr lang="en-US" dirty="0" smtClean="0"/>
              <a:t> was performed for different values of </a:t>
            </a:r>
            <a:r>
              <a:rPr lang="en-US" dirty="0" err="1" smtClean="0"/>
              <a:t>sigmaw</a:t>
            </a:r>
            <a:endParaRPr lang="en-US" dirty="0" smtClean="0"/>
          </a:p>
          <a:p>
            <a:pPr lvl="1"/>
            <a:r>
              <a:rPr lang="en-US" dirty="0" smtClean="0"/>
              <a:t>Figure 3b </a:t>
            </a:r>
            <a:r>
              <a:rPr lang="en-US" dirty="0" err="1" smtClean="0"/>
              <a:t>representents</a:t>
            </a:r>
            <a:r>
              <a:rPr lang="en-US" dirty="0" smtClean="0"/>
              <a:t> the </a:t>
            </a:r>
            <a:r>
              <a:rPr lang="en-US" dirty="0" smtClean="0">
                <a:solidFill>
                  <a:srgbClr val="7030A0"/>
                </a:solidFill>
              </a:rPr>
              <a:t>condition number </a:t>
            </a:r>
            <a:r>
              <a:rPr lang="en-US" dirty="0" smtClean="0"/>
              <a:t>for the lowest </a:t>
            </a:r>
            <a:r>
              <a:rPr lang="en-US" dirty="0" err="1" smtClean="0"/>
              <a:t>sigmaw</a:t>
            </a:r>
            <a:r>
              <a:rPr lang="en-US" dirty="0" smtClean="0"/>
              <a:t> (0.001)</a:t>
            </a:r>
            <a:endParaRPr lang="en-US" dirty="0"/>
          </a:p>
        </p:txBody>
      </p:sp>
      <p:pic>
        <p:nvPicPr>
          <p:cNvPr id="4" name="Picture 3"/>
          <p:cNvPicPr>
            <a:picLocks noChangeAspect="1"/>
          </p:cNvPicPr>
          <p:nvPr/>
        </p:nvPicPr>
        <p:blipFill>
          <a:blip r:embed="rId2"/>
          <a:stretch>
            <a:fillRect/>
          </a:stretch>
        </p:blipFill>
        <p:spPr>
          <a:xfrm>
            <a:off x="5054266" y="1825625"/>
            <a:ext cx="6896100" cy="4105275"/>
          </a:xfrm>
          <a:prstGeom prst="rect">
            <a:avLst/>
          </a:prstGeom>
        </p:spPr>
      </p:pic>
    </p:spTree>
    <p:extLst>
      <p:ext uri="{BB962C8B-B14F-4D97-AF65-F5344CB8AC3E}">
        <p14:creationId xmlns:p14="http://schemas.microsoft.com/office/powerpoint/2010/main" val="14261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722" y="0"/>
            <a:ext cx="10045712" cy="7018571"/>
          </a:xfrm>
          <a:prstGeom prst="rect">
            <a:avLst/>
          </a:prstGeom>
        </p:spPr>
      </p:pic>
      <p:sp>
        <p:nvSpPr>
          <p:cNvPr id="2" name="Title 1"/>
          <p:cNvSpPr>
            <a:spLocks noGrp="1"/>
          </p:cNvSpPr>
          <p:nvPr>
            <p:ph type="title"/>
          </p:nvPr>
        </p:nvSpPr>
        <p:spPr>
          <a:xfrm>
            <a:off x="6665495" y="0"/>
            <a:ext cx="5017168" cy="1325563"/>
          </a:xfrm>
        </p:spPr>
        <p:txBody>
          <a:bodyPr/>
          <a:lstStyle/>
          <a:p>
            <a:r>
              <a:rPr lang="en-US" dirty="0" smtClean="0"/>
              <a:t>Properties of the KG</a:t>
            </a:r>
            <a:endParaRPr lang="en-US" dirty="0"/>
          </a:p>
        </p:txBody>
      </p:sp>
      <p:sp>
        <p:nvSpPr>
          <p:cNvPr id="3" name="Content Placeholder 2"/>
          <p:cNvSpPr>
            <a:spLocks noGrp="1"/>
          </p:cNvSpPr>
          <p:nvPr>
            <p:ph idx="1"/>
          </p:nvPr>
        </p:nvSpPr>
        <p:spPr>
          <a:xfrm>
            <a:off x="6848475" y="1920332"/>
            <a:ext cx="5171072" cy="4351338"/>
          </a:xfrm>
        </p:spPr>
        <p:txBody>
          <a:bodyPr>
            <a:normAutofit/>
          </a:bodyPr>
          <a:lstStyle/>
          <a:p>
            <a:r>
              <a:rPr lang="en-US" dirty="0" smtClean="0"/>
              <a:t>In Fig 4, graphs of the </a:t>
            </a:r>
            <a:r>
              <a:rPr lang="en-US" dirty="0" err="1" smtClean="0"/>
              <a:t>elemt</a:t>
            </a:r>
            <a:r>
              <a:rPr lang="en-US" dirty="0" smtClean="0"/>
              <a:t> of the weighting matrix K are plotted for the position, velocity and acceleration component in all three dimensions</a:t>
            </a:r>
          </a:p>
          <a:p>
            <a:r>
              <a:rPr lang="en-US" dirty="0" smtClean="0"/>
              <a:t>In each graph the red, green and blue lines represent the element of matrix K for the x, y, and z component of measurement correction</a:t>
            </a:r>
            <a:endParaRPr lang="en-US" dirty="0"/>
          </a:p>
        </p:txBody>
      </p:sp>
    </p:spTree>
    <p:extLst>
      <p:ext uri="{BB962C8B-B14F-4D97-AF65-F5344CB8AC3E}">
        <p14:creationId xmlns:p14="http://schemas.microsoft.com/office/powerpoint/2010/main" val="3580157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722" y="0"/>
            <a:ext cx="10045712" cy="7018571"/>
          </a:xfrm>
          <a:prstGeom prst="rect">
            <a:avLst/>
          </a:prstGeom>
        </p:spPr>
      </p:pic>
      <p:sp>
        <p:nvSpPr>
          <p:cNvPr id="2" name="Title 1"/>
          <p:cNvSpPr>
            <a:spLocks noGrp="1"/>
          </p:cNvSpPr>
          <p:nvPr>
            <p:ph type="title"/>
          </p:nvPr>
        </p:nvSpPr>
        <p:spPr>
          <a:xfrm>
            <a:off x="6665495" y="0"/>
            <a:ext cx="5017168" cy="1325563"/>
          </a:xfrm>
        </p:spPr>
        <p:txBody>
          <a:bodyPr/>
          <a:lstStyle/>
          <a:p>
            <a:r>
              <a:rPr lang="en-US" dirty="0" smtClean="0"/>
              <a:t>Properties of the KG</a:t>
            </a:r>
            <a:endParaRPr lang="en-US" dirty="0"/>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6416842" y="1170071"/>
            <a:ext cx="5181600" cy="5143500"/>
          </a:xfrm>
          <a:prstGeom prst="rect">
            <a:avLst/>
          </a:prstGeom>
        </p:spPr>
      </p:pic>
    </p:spTree>
    <p:extLst>
      <p:ext uri="{BB962C8B-B14F-4D97-AF65-F5344CB8AC3E}">
        <p14:creationId xmlns:p14="http://schemas.microsoft.com/office/powerpoint/2010/main" val="3398616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previous slide indicates there are no correlations to other directions when performing this particular Kalman gain</a:t>
            </a:r>
          </a:p>
          <a:p>
            <a:pPr lvl="1"/>
            <a:r>
              <a:rPr lang="en-US" dirty="0" smtClean="0"/>
              <a:t>The different elements of the KG indicate what is correlated</a:t>
            </a:r>
          </a:p>
          <a:p>
            <a:r>
              <a:rPr lang="en-US" dirty="0" smtClean="0"/>
              <a:t>In this model the values of the elements in matrix K are dependent </a:t>
            </a:r>
            <a:r>
              <a:rPr lang="en-US" dirty="0" err="1" smtClean="0"/>
              <a:t>ofn</a:t>
            </a:r>
            <a:r>
              <a:rPr lang="en-US" dirty="0" smtClean="0"/>
              <a:t> the covariance matrix of the KF measurements </a:t>
            </a:r>
            <a:r>
              <a:rPr lang="en-US" dirty="0" err="1" smtClean="0"/>
              <a:t>Rk</a:t>
            </a:r>
            <a:endParaRPr lang="en-US" dirty="0" smtClean="0"/>
          </a:p>
          <a:p>
            <a:pPr lvl="1"/>
            <a:r>
              <a:rPr lang="en-US" dirty="0" err="1" smtClean="0"/>
              <a:t>Eq</a:t>
            </a:r>
            <a:r>
              <a:rPr lang="en-US" dirty="0" smtClean="0"/>
              <a:t> 13, and cannot be computed off line</a:t>
            </a:r>
          </a:p>
          <a:p>
            <a:r>
              <a:rPr lang="en-US" dirty="0" smtClean="0"/>
              <a:t>The elements of weighting matrix K depend heavily </a:t>
            </a:r>
            <a:r>
              <a:rPr lang="en-US" dirty="0" err="1" smtClean="0"/>
              <a:t>onb</a:t>
            </a:r>
            <a:r>
              <a:rPr lang="en-US" dirty="0" smtClean="0"/>
              <a:t> the value of process noise intensity scalar </a:t>
            </a:r>
            <a:r>
              <a:rPr lang="en-US" dirty="0" err="1" smtClean="0"/>
              <a:t>sigmaw</a:t>
            </a:r>
            <a:r>
              <a:rPr lang="en-US" dirty="0" smtClean="0"/>
              <a:t>, specifically the elements that define velocity and acceleration corrections</a:t>
            </a:r>
          </a:p>
          <a:p>
            <a:pPr lvl="1"/>
            <a:r>
              <a:rPr lang="en-US" dirty="0" smtClean="0"/>
              <a:t>We perform several tests with different values of </a:t>
            </a:r>
            <a:r>
              <a:rPr lang="en-US" dirty="0" err="1" smtClean="0"/>
              <a:t>sigmaw</a:t>
            </a:r>
            <a:r>
              <a:rPr lang="en-US" dirty="0" smtClean="0"/>
              <a:t> to </a:t>
            </a:r>
            <a:r>
              <a:rPr lang="en-US" dirty="0" err="1" smtClean="0"/>
              <a:t>conrifm</a:t>
            </a:r>
            <a:r>
              <a:rPr lang="en-US" dirty="0" smtClean="0"/>
              <a:t> numerically the mathematical validity of our KF model algorithm</a:t>
            </a:r>
          </a:p>
          <a:p>
            <a:pPr lvl="2"/>
            <a:r>
              <a:rPr lang="en-US" dirty="0" smtClean="0"/>
              <a:t>i.e. when the process noise is small there is a high confidence in the model and predicted values;</a:t>
            </a:r>
          </a:p>
          <a:p>
            <a:pPr lvl="2"/>
            <a:r>
              <a:rPr lang="en-US" dirty="0" smtClean="0"/>
              <a:t>Therefore the measurement corrections are weighted less heavily than in the case of big process noise</a:t>
            </a:r>
            <a:endParaRPr lang="en-US" dirty="0"/>
          </a:p>
        </p:txBody>
      </p:sp>
    </p:spTree>
    <p:extLst>
      <p:ext uri="{BB962C8B-B14F-4D97-AF65-F5344CB8AC3E}">
        <p14:creationId xmlns:p14="http://schemas.microsoft.com/office/powerpoint/2010/main" val="280051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Instructed by</a:t>
            </a:r>
            <a:endParaRPr lang="en-US"/>
          </a:p>
        </p:txBody>
      </p:sp>
      <p:sp>
        <p:nvSpPr>
          <p:cNvPr id="3" name="Content Placeholder 2"/>
          <p:cNvSpPr>
            <a:spLocks noGrp="1"/>
          </p:cNvSpPr>
          <p:nvPr>
            <p:ph idx="1"/>
          </p:nvPr>
        </p:nvSpPr>
        <p:spPr/>
        <p:txBody>
          <a:bodyPr/>
          <a:lstStyle/>
          <a:p>
            <a:r>
              <a:rPr lang="en-US" smtClean="0"/>
              <a:t>Marina/Manos at defense (April 24</a:t>
            </a:r>
            <a:r>
              <a:rPr lang="en-US" baseline="30000" smtClean="0"/>
              <a:t>th</a:t>
            </a:r>
            <a:r>
              <a:rPr lang="en-US" smtClean="0"/>
              <a:t>)</a:t>
            </a:r>
          </a:p>
        </p:txBody>
      </p:sp>
    </p:spTree>
    <p:extLst>
      <p:ext uri="{BB962C8B-B14F-4D97-AF65-F5344CB8AC3E}">
        <p14:creationId xmlns:p14="http://schemas.microsoft.com/office/powerpoint/2010/main" val="3057262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Statistical tests of the Kalman filter standard deviation of system </a:t>
            </a:r>
            <a:r>
              <a:rPr lang="en-US" dirty="0" err="1" smtClean="0"/>
              <a:t>compoenent</a:t>
            </a:r>
            <a:r>
              <a:rPr lang="en-US" dirty="0" smtClean="0"/>
              <a:t> vectors </a:t>
            </a:r>
            <a:r>
              <a:rPr lang="en-US" dirty="0" err="1" smtClean="0"/>
              <a:t>xhat+k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main intent of our simulation and KF model was to estimate the position of the moving reflector in three dimensions</a:t>
            </a:r>
          </a:p>
          <a:p>
            <a:pPr lvl="1"/>
            <a:r>
              <a:rPr lang="en-US" dirty="0" smtClean="0"/>
              <a:t>For all 3 estimated position </a:t>
            </a:r>
            <a:r>
              <a:rPr lang="en-US" dirty="0" err="1" smtClean="0"/>
              <a:t>compoentns</a:t>
            </a:r>
            <a:r>
              <a:rPr lang="en-US" dirty="0" smtClean="0"/>
              <a:t> we observed a bigger dispersion of predicted better fitting of filtered values when compared to the true/reference positions</a:t>
            </a:r>
          </a:p>
          <a:p>
            <a:r>
              <a:rPr lang="en-US" dirty="0" smtClean="0"/>
              <a:t>Ideally variances of the system state estimates should always include the true state within their errors</a:t>
            </a:r>
          </a:p>
          <a:p>
            <a:pPr lvl="1"/>
            <a:r>
              <a:rPr lang="en-US" dirty="0" smtClean="0"/>
              <a:t>We visually present this test by plotting the standard </a:t>
            </a:r>
            <a:r>
              <a:rPr lang="en-US" dirty="0" err="1" smtClean="0"/>
              <a:t>deviaitons</a:t>
            </a:r>
            <a:r>
              <a:rPr lang="en-US" dirty="0" smtClean="0"/>
              <a:t> of the </a:t>
            </a:r>
            <a:r>
              <a:rPr lang="en-US" dirty="0" err="1" smtClean="0"/>
              <a:t>sustem</a:t>
            </a:r>
            <a:r>
              <a:rPr lang="en-US" dirty="0" smtClean="0"/>
              <a:t> state estimates</a:t>
            </a:r>
          </a:p>
          <a:p>
            <a:pPr lvl="2"/>
            <a:r>
              <a:rPr lang="en-US" dirty="0" smtClean="0"/>
              <a:t>That is the square roots of the variances with the estimation of error plots</a:t>
            </a:r>
          </a:p>
          <a:p>
            <a:r>
              <a:rPr lang="en-US" b="1" dirty="0" smtClean="0"/>
              <a:t>The standard deviations computed with the KF indicate how certain it is that the true state lies within a certain distance from the estimated state</a:t>
            </a:r>
          </a:p>
          <a:p>
            <a:pPr lvl="1"/>
            <a:r>
              <a:rPr lang="en-US" b="1" dirty="0" smtClean="0"/>
              <a:t>The KF is about 66(95) percent certain that the true state element lies within the 1sigma(2sigma) confidence interval</a:t>
            </a:r>
          </a:p>
          <a:p>
            <a:pPr lvl="2"/>
            <a:r>
              <a:rPr lang="en-US" b="1" dirty="0" smtClean="0"/>
              <a:t>Within one(two) deviation from the estimated </a:t>
            </a:r>
            <a:r>
              <a:rPr lang="en-US" b="1" dirty="0" err="1" smtClean="0"/>
              <a:t>elemene</a:t>
            </a:r>
            <a:endParaRPr lang="en-US" b="1" dirty="0"/>
          </a:p>
        </p:txBody>
      </p:sp>
    </p:spTree>
    <p:extLst>
      <p:ext uri="{BB962C8B-B14F-4D97-AF65-F5344CB8AC3E}">
        <p14:creationId xmlns:p14="http://schemas.microsoft.com/office/powerpoint/2010/main" val="274211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4345154" cy="4351338"/>
          </a:xfrm>
        </p:spPr>
        <p:txBody>
          <a:bodyPr>
            <a:normAutofit fontScale="47500" lnSpcReduction="20000"/>
          </a:bodyPr>
          <a:lstStyle/>
          <a:p>
            <a:r>
              <a:rPr lang="en-US" dirty="0" smtClean="0"/>
              <a:t>If we plot the derivations into the error plot, ideally the error stay s under the deviation lines</a:t>
            </a:r>
          </a:p>
          <a:p>
            <a:r>
              <a:rPr lang="en-US" dirty="0" smtClean="0"/>
              <a:t>For KF and </a:t>
            </a:r>
            <a:r>
              <a:rPr lang="en-US" dirty="0" err="1" smtClean="0"/>
              <a:t>sigmaw</a:t>
            </a:r>
            <a:r>
              <a:rPr lang="en-US" dirty="0" smtClean="0"/>
              <a:t>=0.01 the 1sigma and 2sigma bounds are drawn for each position </a:t>
            </a:r>
            <a:r>
              <a:rPr lang="en-US" dirty="0" err="1" smtClean="0"/>
              <a:t>compoenent</a:t>
            </a:r>
            <a:r>
              <a:rPr lang="en-US" dirty="0" smtClean="0"/>
              <a:t> </a:t>
            </a:r>
            <a:r>
              <a:rPr lang="en-US" dirty="0" err="1" smtClean="0"/>
              <a:t>seperatley</a:t>
            </a:r>
            <a:endParaRPr lang="en-US" dirty="0" smtClean="0"/>
          </a:p>
          <a:p>
            <a:r>
              <a:rPr lang="en-US" dirty="0" smtClean="0"/>
              <a:t>Figure 5 Numerical values are given in Table 2</a:t>
            </a:r>
          </a:p>
          <a:p>
            <a:pPr lvl="1"/>
            <a:r>
              <a:rPr lang="en-US" dirty="0" smtClean="0"/>
              <a:t>The # of steps where the position error exceeds the 2sigma bound is also plotted. In all three figures the position error is represented with a red solid line sigma bound with a given solid line and 2sigma bound with a </a:t>
            </a:r>
            <a:r>
              <a:rPr lang="en-US" dirty="0" err="1" smtClean="0"/>
              <a:t>dased</a:t>
            </a:r>
            <a:r>
              <a:rPr lang="en-US" dirty="0" smtClean="0"/>
              <a:t> solid line</a:t>
            </a:r>
          </a:p>
          <a:p>
            <a:r>
              <a:rPr lang="en-US" dirty="0" smtClean="0"/>
              <a:t>All plots represent cases where no gross errors (large outliers) were [</a:t>
            </a:r>
            <a:r>
              <a:rPr lang="en-US" dirty="0" err="1" smtClean="0"/>
              <a:t>resemt</a:t>
            </a:r>
            <a:r>
              <a:rPr lang="en-US" dirty="0" smtClean="0"/>
              <a:t> </a:t>
            </a:r>
            <a:r>
              <a:rPr lang="en-US" dirty="0" err="1" smtClean="0"/>
              <a:t>fpr</a:t>
            </a:r>
            <a:r>
              <a:rPr lang="en-US" dirty="0" smtClean="0"/>
              <a:t> </a:t>
            </a:r>
            <a:r>
              <a:rPr lang="en-US" dirty="0" err="1" smtClean="0"/>
              <a:t>sigmaw</a:t>
            </a:r>
            <a:r>
              <a:rPr lang="en-US" dirty="0" smtClean="0"/>
              <a:t>=0.1</a:t>
            </a:r>
          </a:p>
          <a:p>
            <a:r>
              <a:rPr lang="en-US" dirty="0" smtClean="0"/>
              <a:t>Table 2 shows the reduction of the condition #</a:t>
            </a:r>
          </a:p>
          <a:p>
            <a:pPr lvl="1"/>
            <a:r>
              <a:rPr lang="en-US" dirty="0" smtClean="0"/>
              <a:t> @ the same time there is better convergence of trace </a:t>
            </a:r>
            <a:r>
              <a:rPr lang="en-US" dirty="0" err="1" smtClean="0"/>
              <a:t>P+subk</a:t>
            </a:r>
            <a:endParaRPr lang="en-US" dirty="0"/>
          </a:p>
          <a:p>
            <a:pPr lvl="1"/>
            <a:r>
              <a:rPr lang="en-US" dirty="0" smtClean="0"/>
              <a:t>With bigger confidence into the model (smaller </a:t>
            </a:r>
            <a:r>
              <a:rPr lang="en-US" dirty="0" err="1" smtClean="0"/>
              <a:t>sigmaw</a:t>
            </a:r>
            <a:r>
              <a:rPr lang="en-US" dirty="0" smtClean="0"/>
              <a:t> value)</a:t>
            </a:r>
          </a:p>
          <a:p>
            <a:r>
              <a:rPr lang="en-US" dirty="0" smtClean="0"/>
              <a:t>However at the same time there is a big reduction of position error, where less true states lie inside the 1sigma or 2sigma bound of estimated </a:t>
            </a:r>
            <a:r>
              <a:rPr lang="en-US" dirty="0" err="1" smtClean="0"/>
              <a:t>psotions</a:t>
            </a:r>
            <a:r>
              <a:rPr lang="en-US" dirty="0" smtClean="0"/>
              <a:t> which means a higher discrepancy between the estimated and true </a:t>
            </a:r>
            <a:r>
              <a:rPr lang="en-US" dirty="0" err="1" smtClean="0"/>
              <a:t>poitition</a:t>
            </a:r>
            <a:r>
              <a:rPr lang="en-US" dirty="0" smtClean="0"/>
              <a:t> </a:t>
            </a:r>
            <a:r>
              <a:rPr lang="en-US" dirty="0" err="1" smtClean="0"/>
              <a:t>sytem</a:t>
            </a:r>
            <a:r>
              <a:rPr lang="en-US" dirty="0" smtClean="0"/>
              <a:t> state components</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544301" y="1690688"/>
            <a:ext cx="6276975" cy="4114800"/>
          </a:xfrm>
          <a:prstGeom prst="rect">
            <a:avLst/>
          </a:prstGeom>
        </p:spPr>
      </p:pic>
    </p:spTree>
    <p:extLst>
      <p:ext uri="{BB962C8B-B14F-4D97-AF65-F5344CB8AC3E}">
        <p14:creationId xmlns:p14="http://schemas.microsoft.com/office/powerpoint/2010/main" val="3342696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4345154" cy="4351338"/>
          </a:xfrm>
        </p:spPr>
        <p:txBody>
          <a:bodyPr>
            <a:normAutofit fontScale="55000" lnSpcReduction="20000"/>
          </a:bodyPr>
          <a:lstStyle/>
          <a:p>
            <a:r>
              <a:rPr lang="en-US" dirty="0" smtClean="0"/>
              <a:t>However at the same time there is a big reduction of position error, where less true states lie inside the 1sigma or 2sigma bound of estimated </a:t>
            </a:r>
            <a:r>
              <a:rPr lang="en-US" dirty="0" err="1" smtClean="0"/>
              <a:t>psotions</a:t>
            </a:r>
            <a:r>
              <a:rPr lang="en-US" dirty="0" smtClean="0"/>
              <a:t> which means a higher discrepancy between the estimated and true </a:t>
            </a:r>
            <a:r>
              <a:rPr lang="en-US" dirty="0" err="1" smtClean="0"/>
              <a:t>poitition</a:t>
            </a:r>
            <a:r>
              <a:rPr lang="en-US" dirty="0" smtClean="0"/>
              <a:t> </a:t>
            </a:r>
            <a:r>
              <a:rPr lang="en-US" dirty="0" err="1" smtClean="0"/>
              <a:t>sytem</a:t>
            </a:r>
            <a:r>
              <a:rPr lang="en-US" dirty="0" smtClean="0"/>
              <a:t> state components</a:t>
            </a:r>
          </a:p>
          <a:p>
            <a:r>
              <a:rPr lang="en-US" dirty="0" smtClean="0"/>
              <a:t>For </a:t>
            </a:r>
            <a:r>
              <a:rPr lang="en-US" dirty="0" err="1" smtClean="0"/>
              <a:t>sigmaw</a:t>
            </a:r>
            <a:r>
              <a:rPr lang="en-US" dirty="0" smtClean="0"/>
              <a:t>=0.1 we deduce that position state estimate are consistent with their computed standard deviation and sigma bounds</a:t>
            </a:r>
          </a:p>
          <a:p>
            <a:pPr lvl="1"/>
            <a:r>
              <a:rPr lang="en-US" dirty="0" smtClean="0"/>
              <a:t>Position errors for all 3 position </a:t>
            </a:r>
            <a:r>
              <a:rPr lang="en-US" dirty="0" err="1" smtClean="0"/>
              <a:t>componenets</a:t>
            </a:r>
            <a:r>
              <a:rPr lang="en-US" dirty="0" smtClean="0"/>
              <a:t> fall about 91% and 95.5% within 1sigma and 2sigma uncertainty regions</a:t>
            </a:r>
          </a:p>
          <a:p>
            <a:r>
              <a:rPr lang="en-US" dirty="0" smtClean="0"/>
              <a:t>For </a:t>
            </a:r>
            <a:r>
              <a:rPr lang="en-US" dirty="0" err="1" smtClean="0"/>
              <a:t>sigmaw</a:t>
            </a:r>
            <a:r>
              <a:rPr lang="en-US" dirty="0" smtClean="0"/>
              <a:t>=0.01, position state estimates are inconsistent with their computed standard deviation</a:t>
            </a:r>
          </a:p>
          <a:p>
            <a:r>
              <a:rPr lang="en-US" dirty="0" smtClean="0"/>
              <a:t>Only approximately 46% and 61% of estimated positions lie within the 1sigma and 2sigma bound respectively</a:t>
            </a:r>
          </a:p>
          <a:p>
            <a:r>
              <a:rPr lang="en-US" dirty="0" smtClean="0"/>
              <a:t>We also observe that there is an increasing trend in the deviation in the different position state estimates variables </a:t>
            </a:r>
            <a:r>
              <a:rPr lang="en-US" dirty="0" err="1" smtClean="0"/>
              <a:t>byt</a:t>
            </a:r>
            <a:r>
              <a:rPr lang="en-US" dirty="0" smtClean="0"/>
              <a:t> still bounded</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5544301" y="1690688"/>
            <a:ext cx="6276975" cy="4114800"/>
          </a:xfrm>
          <a:prstGeom prst="rect">
            <a:avLst/>
          </a:prstGeom>
        </p:spPr>
      </p:pic>
    </p:spTree>
    <p:extLst>
      <p:ext uri="{BB962C8B-B14F-4D97-AF65-F5344CB8AC3E}">
        <p14:creationId xmlns:p14="http://schemas.microsoft.com/office/powerpoint/2010/main" val="208080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of the model in the Domain of the measurements</a:t>
            </a:r>
            <a:endParaRPr lang="en-US" dirty="0"/>
          </a:p>
        </p:txBody>
      </p:sp>
      <p:sp>
        <p:nvSpPr>
          <p:cNvPr id="3" name="Content Placeholder 2"/>
          <p:cNvSpPr>
            <a:spLocks noGrp="1"/>
          </p:cNvSpPr>
          <p:nvPr>
            <p:ph idx="1"/>
          </p:nvPr>
        </p:nvSpPr>
        <p:spPr>
          <a:xfrm>
            <a:off x="838199" y="1825625"/>
            <a:ext cx="5538538" cy="1037891"/>
          </a:xfrm>
        </p:spPr>
        <p:txBody>
          <a:bodyPr>
            <a:normAutofit fontScale="55000" lnSpcReduction="20000"/>
          </a:bodyPr>
          <a:lstStyle/>
          <a:p>
            <a:r>
              <a:rPr lang="en-US" dirty="0" smtClean="0"/>
              <a:t>We next test the KF measurement innovations together with their covariances using the normalized innovation squared (NIS)(eq7)</a:t>
            </a:r>
          </a:p>
          <a:p>
            <a:pPr lvl="1"/>
            <a:r>
              <a:rPr lang="en-US" dirty="0" smtClean="0"/>
              <a:t>And the probability relationship given in equation 10</a:t>
            </a:r>
          </a:p>
          <a:p>
            <a:pPr lvl="1"/>
            <a:r>
              <a:rPr lang="en-US" dirty="0" smtClean="0"/>
              <a:t>For KF the value of </a:t>
            </a:r>
            <a:r>
              <a:rPr lang="en-US" dirty="0" err="1" smtClean="0"/>
              <a:t>dof</a:t>
            </a:r>
            <a:r>
              <a:rPr lang="en-US" dirty="0" smtClean="0"/>
              <a:t> is equal to r=3 and a significance level value of 0.05 was used</a:t>
            </a:r>
            <a:endParaRPr lang="en-US" dirty="0"/>
          </a:p>
        </p:txBody>
      </p:sp>
      <p:pic>
        <p:nvPicPr>
          <p:cNvPr id="6" name="Picture 5"/>
          <p:cNvPicPr>
            <a:picLocks noChangeAspect="1"/>
          </p:cNvPicPr>
          <p:nvPr/>
        </p:nvPicPr>
        <p:blipFill>
          <a:blip r:embed="rId2"/>
          <a:stretch>
            <a:fillRect/>
          </a:stretch>
        </p:blipFill>
        <p:spPr>
          <a:xfrm>
            <a:off x="418097" y="2879056"/>
            <a:ext cx="10610850" cy="3867150"/>
          </a:xfrm>
          <a:prstGeom prst="rect">
            <a:avLst/>
          </a:prstGeom>
        </p:spPr>
      </p:pic>
      <p:pic>
        <p:nvPicPr>
          <p:cNvPr id="7" name="Picture 6"/>
          <p:cNvPicPr>
            <a:picLocks noChangeAspect="1"/>
          </p:cNvPicPr>
          <p:nvPr/>
        </p:nvPicPr>
        <p:blipFill>
          <a:blip r:embed="rId3"/>
          <a:stretch>
            <a:fillRect/>
          </a:stretch>
        </p:blipFill>
        <p:spPr>
          <a:xfrm>
            <a:off x="6829425" y="1913397"/>
            <a:ext cx="4524375" cy="742950"/>
          </a:xfrm>
          <a:prstGeom prst="rect">
            <a:avLst/>
          </a:prstGeom>
        </p:spPr>
      </p:pic>
    </p:spTree>
    <p:extLst>
      <p:ext uri="{BB962C8B-B14F-4D97-AF65-F5344CB8AC3E}">
        <p14:creationId xmlns:p14="http://schemas.microsoft.com/office/powerpoint/2010/main" val="3812766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of the model in the Domain of the measurements</a:t>
            </a:r>
            <a:endParaRPr lang="en-US" dirty="0"/>
          </a:p>
        </p:txBody>
      </p:sp>
      <p:sp>
        <p:nvSpPr>
          <p:cNvPr id="3" name="Content Placeholder 2"/>
          <p:cNvSpPr>
            <a:spLocks noGrp="1"/>
          </p:cNvSpPr>
          <p:nvPr>
            <p:ph idx="1"/>
          </p:nvPr>
        </p:nvSpPr>
        <p:spPr>
          <a:xfrm>
            <a:off x="838199" y="1540042"/>
            <a:ext cx="10796338" cy="1672389"/>
          </a:xfrm>
        </p:spPr>
        <p:txBody>
          <a:bodyPr>
            <a:normAutofit lnSpcReduction="10000"/>
          </a:bodyPr>
          <a:lstStyle/>
          <a:p>
            <a:r>
              <a:rPr lang="en-US" dirty="0" smtClean="0"/>
              <a:t>At the 95% confidence level, for measurement vector that includes 3 variables, the confidence region of the upper one sided test is chi square sub 3,1-0.05=7.85</a:t>
            </a:r>
          </a:p>
          <a:p>
            <a:r>
              <a:rPr lang="en-US" dirty="0" smtClean="0"/>
              <a:t>The normalized innovation </a:t>
            </a:r>
            <a:r>
              <a:rPr lang="en-US" dirty="0" err="1" smtClean="0"/>
              <a:t>squred</a:t>
            </a:r>
            <a:r>
              <a:rPr lang="en-US" dirty="0" smtClean="0"/>
              <a:t> for KF is plotted below</a:t>
            </a:r>
          </a:p>
          <a:p>
            <a:endParaRPr lang="en-US" dirty="0"/>
          </a:p>
        </p:txBody>
      </p:sp>
      <p:pic>
        <p:nvPicPr>
          <p:cNvPr id="6" name="Picture 5"/>
          <p:cNvPicPr>
            <a:picLocks noChangeAspect="1"/>
          </p:cNvPicPr>
          <p:nvPr/>
        </p:nvPicPr>
        <p:blipFill>
          <a:blip r:embed="rId2"/>
          <a:stretch>
            <a:fillRect/>
          </a:stretch>
        </p:blipFill>
        <p:spPr>
          <a:xfrm>
            <a:off x="418097" y="2879056"/>
            <a:ext cx="10610850" cy="3867150"/>
          </a:xfrm>
          <a:prstGeom prst="rect">
            <a:avLst/>
          </a:prstGeom>
        </p:spPr>
      </p:pic>
    </p:spTree>
    <p:extLst>
      <p:ext uri="{BB962C8B-B14F-4D97-AF65-F5344CB8AC3E}">
        <p14:creationId xmlns:p14="http://schemas.microsoft.com/office/powerpoint/2010/main" val="197938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4484" y="1837657"/>
            <a:ext cx="5911516" cy="4351338"/>
          </a:xfrm>
        </p:spPr>
        <p:txBody>
          <a:bodyPr>
            <a:normAutofit fontScale="62500" lnSpcReduction="20000"/>
          </a:bodyPr>
          <a:lstStyle/>
          <a:p>
            <a:r>
              <a:rPr lang="en-US" dirty="0" smtClean="0"/>
              <a:t>The innovations represent measurement residuals and for this analysis it is assumed that they are normal (Gaussian) distributed variables with 0 mean and covariance given in </a:t>
            </a:r>
            <a:r>
              <a:rPr lang="en-US" dirty="0" err="1"/>
              <a:t>d</a:t>
            </a:r>
            <a:r>
              <a:rPr lang="en-US" dirty="0" err="1" smtClean="0"/>
              <a:t>k~N</a:t>
            </a:r>
            <a:r>
              <a:rPr lang="en-US" dirty="0" smtClean="0"/>
              <a:t>(0,Dk)</a:t>
            </a:r>
          </a:p>
          <a:p>
            <a:r>
              <a:rPr lang="en-US" dirty="0" smtClean="0"/>
              <a:t>The normal probability plots for all three innovation sets (</a:t>
            </a:r>
            <a:r>
              <a:rPr lang="en-US" dirty="0" err="1" smtClean="0"/>
              <a:t>x,y,z</a:t>
            </a:r>
            <a:r>
              <a:rPr lang="en-US" dirty="0" smtClean="0"/>
              <a:t> innovation) do not show linear patterns on the whole data</a:t>
            </a:r>
          </a:p>
          <a:p>
            <a:r>
              <a:rPr lang="en-US" dirty="0" smtClean="0"/>
              <a:t>Fig 7 data are plotted against a theoretical normal distribution in such a way that the points should form an approximately straight line</a:t>
            </a:r>
          </a:p>
          <a:p>
            <a:r>
              <a:rPr lang="en-US" dirty="0" smtClean="0"/>
              <a:t>Departures from this state line indicate departures from normality</a:t>
            </a:r>
          </a:p>
          <a:p>
            <a:r>
              <a:rPr lang="en-US" dirty="0" smtClean="0"/>
              <a:t>Our data show a </a:t>
            </a:r>
            <a:r>
              <a:rPr lang="en-US" dirty="0" err="1" smtClean="0"/>
              <a:t>resonalby</a:t>
            </a:r>
            <a:r>
              <a:rPr lang="en-US" dirty="0" smtClean="0"/>
              <a:t> linear patter in the center of the data but the tails show departure from the fitted line</a:t>
            </a:r>
          </a:p>
          <a:p>
            <a:pPr lvl="1"/>
            <a:r>
              <a:rPr lang="en-US" dirty="0" smtClean="0"/>
              <a:t>In our case we must deal with short tail normal probability disturbed data [13]</a:t>
            </a:r>
          </a:p>
          <a:p>
            <a:pPr lvl="1"/>
            <a:r>
              <a:rPr lang="en-US" dirty="0" smtClean="0"/>
              <a:t>In the middle of these plots the data show a weak s like pattern</a:t>
            </a:r>
            <a:endParaRPr lang="en-US" dirty="0"/>
          </a:p>
        </p:txBody>
      </p:sp>
      <p:pic>
        <p:nvPicPr>
          <p:cNvPr id="4" name="Picture 3"/>
          <p:cNvPicPr>
            <a:picLocks noChangeAspect="1"/>
          </p:cNvPicPr>
          <p:nvPr/>
        </p:nvPicPr>
        <p:blipFill>
          <a:blip r:embed="rId2"/>
          <a:stretch>
            <a:fillRect/>
          </a:stretch>
        </p:blipFill>
        <p:spPr>
          <a:xfrm>
            <a:off x="6096000" y="1837657"/>
            <a:ext cx="6116312" cy="3504364"/>
          </a:xfrm>
          <a:prstGeom prst="rect">
            <a:avLst/>
          </a:prstGeom>
        </p:spPr>
      </p:pic>
    </p:spTree>
    <p:extLst>
      <p:ext uri="{BB962C8B-B14F-4D97-AF65-F5344CB8AC3E}">
        <p14:creationId xmlns:p14="http://schemas.microsoft.com/office/powerpoint/2010/main" val="4046130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4484" y="1837657"/>
            <a:ext cx="5911516" cy="4351338"/>
          </a:xfrm>
        </p:spPr>
        <p:txBody>
          <a:bodyPr>
            <a:normAutofit lnSpcReduction="10000"/>
          </a:bodyPr>
          <a:lstStyle/>
          <a:p>
            <a:r>
              <a:rPr lang="en-US" dirty="0" smtClean="0"/>
              <a:t>The first few and last few data on each plot show marked departures from the reference fitted line</a:t>
            </a:r>
          </a:p>
          <a:p>
            <a:r>
              <a:rPr lang="en-US" dirty="0" smtClean="0"/>
              <a:t>In the case of short tails, the first few points overestimate the fitted line above the line and the last few points underestimate the fitted line</a:t>
            </a:r>
          </a:p>
          <a:p>
            <a:r>
              <a:rPr lang="en-US" dirty="0" smtClean="0"/>
              <a:t>These tail-end outliers may indicate significant deviation from the assumed normal distribution of the measured innovations</a:t>
            </a:r>
          </a:p>
        </p:txBody>
      </p:sp>
      <p:pic>
        <p:nvPicPr>
          <p:cNvPr id="4" name="Picture 3"/>
          <p:cNvPicPr>
            <a:picLocks noChangeAspect="1"/>
          </p:cNvPicPr>
          <p:nvPr/>
        </p:nvPicPr>
        <p:blipFill>
          <a:blip r:embed="rId2"/>
          <a:stretch>
            <a:fillRect/>
          </a:stretch>
        </p:blipFill>
        <p:spPr>
          <a:xfrm>
            <a:off x="6096000" y="1837657"/>
            <a:ext cx="6116312" cy="3504364"/>
          </a:xfrm>
          <a:prstGeom prst="rect">
            <a:avLst/>
          </a:prstGeom>
        </p:spPr>
      </p:pic>
    </p:spTree>
    <p:extLst>
      <p:ext uri="{BB962C8B-B14F-4D97-AF65-F5344CB8AC3E}">
        <p14:creationId xmlns:p14="http://schemas.microsoft.com/office/powerpoint/2010/main" val="170074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1603375"/>
          </a:xfrm>
        </p:spPr>
        <p:txBody>
          <a:bodyPr/>
          <a:lstStyle/>
          <a:p>
            <a:r>
              <a:rPr lang="en-US" dirty="0" smtClean="0"/>
              <a:t>In table 3, the estimates of the mean mu and the estimate of the standard deviation sigma of the normal distribution for each innovation set are given at 95% confidence interval</a:t>
            </a:r>
          </a:p>
          <a:p>
            <a:pPr marL="0" indent="0">
              <a:buNone/>
            </a:pPr>
            <a:endParaRPr lang="en-US" dirty="0"/>
          </a:p>
        </p:txBody>
      </p:sp>
      <p:pic>
        <p:nvPicPr>
          <p:cNvPr id="4" name="Picture 3"/>
          <p:cNvPicPr>
            <a:picLocks noChangeAspect="1"/>
          </p:cNvPicPr>
          <p:nvPr/>
        </p:nvPicPr>
        <p:blipFill>
          <a:blip r:embed="rId2"/>
          <a:stretch>
            <a:fillRect/>
          </a:stretch>
        </p:blipFill>
        <p:spPr>
          <a:xfrm>
            <a:off x="1674396" y="3563937"/>
            <a:ext cx="4800600" cy="1866900"/>
          </a:xfrm>
          <a:prstGeom prst="rect">
            <a:avLst/>
          </a:prstGeom>
        </p:spPr>
      </p:pic>
    </p:spTree>
    <p:extLst>
      <p:ext uri="{BB962C8B-B14F-4D97-AF65-F5344CB8AC3E}">
        <p14:creationId xmlns:p14="http://schemas.microsoft.com/office/powerpoint/2010/main" val="808165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statistics of the model in the system state domain</a:t>
            </a:r>
            <a:endParaRPr lang="en-US" dirty="0"/>
          </a:p>
        </p:txBody>
      </p:sp>
      <p:sp>
        <p:nvSpPr>
          <p:cNvPr id="3" name="Content Placeholder 2"/>
          <p:cNvSpPr>
            <a:spLocks noGrp="1"/>
          </p:cNvSpPr>
          <p:nvPr>
            <p:ph idx="1"/>
          </p:nvPr>
        </p:nvSpPr>
        <p:spPr>
          <a:xfrm>
            <a:off x="838199" y="1825625"/>
            <a:ext cx="10964779" cy="2000417"/>
          </a:xfrm>
        </p:spPr>
        <p:txBody>
          <a:bodyPr>
            <a:normAutofit fontScale="55000" lnSpcReduction="20000"/>
          </a:bodyPr>
          <a:lstStyle/>
          <a:p>
            <a:r>
              <a:rPr lang="en-US" dirty="0" smtClean="0"/>
              <a:t>We next run a second formal test for the consistency of the model by examining the normalized system state errors</a:t>
            </a:r>
          </a:p>
          <a:p>
            <a:pPr lvl="1"/>
            <a:r>
              <a:rPr lang="en-US" dirty="0" smtClean="0"/>
              <a:t>We ran single-run tests with different process noise scalars </a:t>
            </a:r>
            <a:r>
              <a:rPr lang="en-US" dirty="0" err="1" smtClean="0"/>
              <a:t>sigmaw</a:t>
            </a:r>
            <a:r>
              <a:rPr lang="en-US" dirty="0" smtClean="0"/>
              <a:t> to check if the KF consistently in the domain of the system state</a:t>
            </a:r>
          </a:p>
          <a:p>
            <a:r>
              <a:rPr lang="en-US" dirty="0" smtClean="0"/>
              <a:t>Using a process noise variance </a:t>
            </a:r>
            <a:r>
              <a:rPr lang="en-US" dirty="0" err="1" smtClean="0"/>
              <a:t>sigmaw</a:t>
            </a:r>
            <a:r>
              <a:rPr lang="en-US" dirty="0" smtClean="0"/>
              <a:t>=0.1, the normalized system state error squared is shown in Figure 6</a:t>
            </a:r>
          </a:p>
          <a:p>
            <a:pPr lvl="1"/>
            <a:r>
              <a:rPr lang="en-US" dirty="0" smtClean="0"/>
              <a:t>The KF estimation resulted in 26 points out of N=441 to be outside the 2sigma confidence region;</a:t>
            </a:r>
          </a:p>
          <a:p>
            <a:pPr lvl="1"/>
            <a:r>
              <a:rPr lang="en-US" dirty="0" smtClean="0"/>
              <a:t>This represents 6% of the total</a:t>
            </a:r>
          </a:p>
          <a:p>
            <a:pPr lvl="1"/>
            <a:r>
              <a:rPr lang="en-US" dirty="0" smtClean="0"/>
              <a:t>The statistical test for testing model consistency in the system domain was computed using Equation B with the a </a:t>
            </a:r>
            <a:r>
              <a:rPr lang="en-US" dirty="0" err="1" smtClean="0"/>
              <a:t>propri</a:t>
            </a:r>
            <a:r>
              <a:rPr lang="en-US" dirty="0" smtClean="0"/>
              <a:t> variance computed using a preliminary adjustment and its value set accordingly to </a:t>
            </a:r>
            <a:r>
              <a:rPr lang="en-US" dirty="0" err="1" smtClean="0"/>
              <a:t>sigmaw</a:t>
            </a:r>
            <a:r>
              <a:rPr lang="en-US" dirty="0" smtClean="0"/>
              <a:t>=0.01</a:t>
            </a:r>
          </a:p>
          <a:p>
            <a:pPr lvl="1"/>
            <a:endParaRPr lang="en-US" dirty="0"/>
          </a:p>
        </p:txBody>
      </p:sp>
      <p:pic>
        <p:nvPicPr>
          <p:cNvPr id="4" name="Picture 3"/>
          <p:cNvPicPr>
            <a:picLocks noChangeAspect="1"/>
          </p:cNvPicPr>
          <p:nvPr/>
        </p:nvPicPr>
        <p:blipFill>
          <a:blip r:embed="rId2"/>
          <a:stretch>
            <a:fillRect/>
          </a:stretch>
        </p:blipFill>
        <p:spPr>
          <a:xfrm>
            <a:off x="418097" y="3329242"/>
            <a:ext cx="9375608" cy="3416963"/>
          </a:xfrm>
          <a:prstGeom prst="rect">
            <a:avLst/>
          </a:prstGeom>
        </p:spPr>
      </p:pic>
    </p:spTree>
    <p:extLst>
      <p:ext uri="{BB962C8B-B14F-4D97-AF65-F5344CB8AC3E}">
        <p14:creationId xmlns:p14="http://schemas.microsoft.com/office/powerpoint/2010/main" val="380588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In this contribution we presented… </a:t>
            </a:r>
          </a:p>
          <a:p>
            <a:r>
              <a:rPr lang="en-US" dirty="0" smtClean="0"/>
              <a:t>Just summarized project</a:t>
            </a:r>
            <a:endParaRPr lang="en-US" dirty="0"/>
          </a:p>
        </p:txBody>
      </p:sp>
    </p:spTree>
    <p:extLst>
      <p:ext uri="{BB962C8B-B14F-4D97-AF65-F5344CB8AC3E}">
        <p14:creationId xmlns:p14="http://schemas.microsoft.com/office/powerpoint/2010/main" val="226928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Project Purpose</a:t>
            </a:r>
            <a:endParaRPr lang="en-US" dirty="0"/>
          </a:p>
        </p:txBody>
      </p:sp>
      <p:sp>
        <p:nvSpPr>
          <p:cNvPr id="3" name="Content Placeholder 2"/>
          <p:cNvSpPr>
            <a:spLocks noGrp="1"/>
          </p:cNvSpPr>
          <p:nvPr>
            <p:ph idx="1"/>
          </p:nvPr>
        </p:nvSpPr>
        <p:spPr/>
        <p:txBody>
          <a:bodyPr/>
          <a:lstStyle/>
          <a:p>
            <a:r>
              <a:rPr lang="en-US" dirty="0" smtClean="0"/>
              <a:t>Determine the improvement with the dataset</a:t>
            </a:r>
          </a:p>
          <a:p>
            <a:pPr lvl="1"/>
            <a:r>
              <a:rPr lang="en-US" dirty="0" smtClean="0"/>
              <a:t>Determine an optimal training period in for stability and adequate representation of Q and R</a:t>
            </a:r>
          </a:p>
          <a:p>
            <a:r>
              <a:rPr lang="en-US" dirty="0" smtClean="0">
                <a:solidFill>
                  <a:srgbClr val="7030A0"/>
                </a:solidFill>
              </a:rPr>
              <a:t>Not really </a:t>
            </a:r>
            <a:r>
              <a:rPr lang="en-US" dirty="0" err="1" smtClean="0">
                <a:solidFill>
                  <a:srgbClr val="7030A0"/>
                </a:solidFill>
              </a:rPr>
              <a:t>meantioned</a:t>
            </a:r>
            <a:r>
              <a:rPr lang="en-US" dirty="0" smtClean="0">
                <a:solidFill>
                  <a:srgbClr val="7030A0"/>
                </a:solidFill>
              </a:rPr>
              <a:t> apart from ‘a few days was deemed adequate’</a:t>
            </a:r>
          </a:p>
          <a:p>
            <a:pPr lvl="1"/>
            <a:r>
              <a:rPr lang="en-US" dirty="0" smtClean="0">
                <a:solidFill>
                  <a:srgbClr val="7030A0"/>
                </a:solidFill>
              </a:rPr>
              <a:t>List</a:t>
            </a:r>
          </a:p>
          <a:p>
            <a:r>
              <a:rPr lang="en-US" dirty="0" smtClean="0">
                <a:solidFill>
                  <a:srgbClr val="7030A0"/>
                </a:solidFill>
              </a:rPr>
              <a:t>Best existing article and starting off point is:</a:t>
            </a:r>
          </a:p>
          <a:p>
            <a:pPr lvl="1"/>
            <a:r>
              <a:rPr lang="en-US" dirty="0" smtClean="0">
                <a:solidFill>
                  <a:srgbClr val="7030A0"/>
                </a:solidFill>
              </a:rPr>
              <a:t>On the Identification of </a:t>
            </a:r>
            <a:r>
              <a:rPr lang="en-US" dirty="0" err="1" smtClean="0">
                <a:solidFill>
                  <a:srgbClr val="7030A0"/>
                </a:solidFill>
              </a:rPr>
              <a:t>Variences</a:t>
            </a:r>
            <a:r>
              <a:rPr lang="en-US" dirty="0" smtClean="0">
                <a:solidFill>
                  <a:srgbClr val="7030A0"/>
                </a:solidFill>
              </a:rPr>
              <a:t> and adaptive KF (RAMAN MEHRA)</a:t>
            </a:r>
          </a:p>
          <a:p>
            <a:pPr lvl="1"/>
            <a:r>
              <a:rPr lang="en-US" dirty="0" smtClean="0">
                <a:solidFill>
                  <a:srgbClr val="7030A0"/>
                </a:solidFill>
              </a:rPr>
              <a:t>Should replace with something more modern </a:t>
            </a:r>
          </a:p>
          <a:p>
            <a:endParaRPr lang="en-US" dirty="0" smtClean="0"/>
          </a:p>
        </p:txBody>
      </p:sp>
    </p:spTree>
    <p:extLst>
      <p:ext uri="{BB962C8B-B14F-4D97-AF65-F5344CB8AC3E}">
        <p14:creationId xmlns:p14="http://schemas.microsoft.com/office/powerpoint/2010/main" val="4161101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http://www.cs.unc.edu/~</a:t>
            </a:r>
            <a:r>
              <a:rPr lang="en-US" dirty="0" smtClean="0">
                <a:hlinkClick r:id="rId2"/>
              </a:rPr>
              <a:t>tracker/media/pdf/SIGGRAPH2001_Slides_08.pdf</a:t>
            </a:r>
            <a:endParaRPr lang="en-US" dirty="0" smtClean="0"/>
          </a:p>
          <a:p>
            <a:r>
              <a:rPr lang="en-US" dirty="0" smtClean="0"/>
              <a:t>Source one in the article</a:t>
            </a:r>
          </a:p>
          <a:p>
            <a:pPr lvl="1"/>
            <a:r>
              <a:rPr lang="en-US" dirty="0">
                <a:hlinkClick r:id="rId3"/>
              </a:rPr>
              <a:t>http://</a:t>
            </a:r>
            <a:r>
              <a:rPr lang="en-US" dirty="0" smtClean="0">
                <a:hlinkClick r:id="rId3"/>
              </a:rPr>
              <a:t>eds.b.ebscohost.com/ehost/ebookviewer/ebook/bmxlYmtfXzk4NzUwX19BTg2?sid=bb5168bc-5891-4ec1-bed3-e59c29c6b003@sessionmgr103&amp;vid=0&amp;format=EB&amp;rid=1</a:t>
            </a:r>
            <a:endParaRPr lang="en-US" dirty="0" smtClean="0"/>
          </a:p>
          <a:p>
            <a:pPr lvl="1"/>
            <a:endParaRPr lang="en-US" dirty="0"/>
          </a:p>
        </p:txBody>
      </p:sp>
    </p:spTree>
    <p:extLst>
      <p:ext uri="{BB962C8B-B14F-4D97-AF65-F5344CB8AC3E}">
        <p14:creationId xmlns:p14="http://schemas.microsoft.com/office/powerpoint/2010/main" val="2382486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514474" cy="4351338"/>
          </a:xfrm>
        </p:spPr>
        <p:txBody>
          <a:bodyPr/>
          <a:lstStyle/>
          <a:p>
            <a:r>
              <a:rPr lang="en-US" smtClean="0"/>
              <a:t>math.stackexchange.com/questions/115518/determining-variance-from-two-random-correlated-variables</a:t>
            </a:r>
          </a:p>
          <a:p>
            <a:r>
              <a:rPr lang="en-US" dirty="0" smtClean="0"/>
              <a:t>https</a:t>
            </a:r>
            <a:r>
              <a:rPr lang="en-US" dirty="0"/>
              <a:t>://www.fig.net/resources/proceedings/2006/baden_2006_comm6/PDF/MOD1/Lippitsch.pdf</a:t>
            </a:r>
          </a:p>
        </p:txBody>
      </p:sp>
      <p:pic>
        <p:nvPicPr>
          <p:cNvPr id="4" name="Picture 3"/>
          <p:cNvPicPr>
            <a:picLocks noChangeAspect="1"/>
          </p:cNvPicPr>
          <p:nvPr/>
        </p:nvPicPr>
        <p:blipFill>
          <a:blip r:embed="rId2"/>
          <a:stretch>
            <a:fillRect/>
          </a:stretch>
        </p:blipFill>
        <p:spPr>
          <a:xfrm>
            <a:off x="3945356" y="1959643"/>
            <a:ext cx="6972300" cy="3829050"/>
          </a:xfrm>
          <a:prstGeom prst="rect">
            <a:avLst/>
          </a:prstGeom>
        </p:spPr>
      </p:pic>
    </p:spTree>
    <p:extLst>
      <p:ext uri="{BB962C8B-B14F-4D97-AF65-F5344CB8AC3E}">
        <p14:creationId xmlns:p14="http://schemas.microsoft.com/office/powerpoint/2010/main" val="3352712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4837981" cy="4351338"/>
          </a:xfrm>
        </p:spPr>
        <p:txBody>
          <a:bodyPr/>
          <a:lstStyle/>
          <a:p>
            <a:endParaRPr lang="en-US" dirty="0"/>
          </a:p>
        </p:txBody>
      </p:sp>
      <p:pic>
        <p:nvPicPr>
          <p:cNvPr id="4" name="Picture 3"/>
          <p:cNvPicPr>
            <a:picLocks noChangeAspect="1"/>
          </p:cNvPicPr>
          <p:nvPr/>
        </p:nvPicPr>
        <p:blipFill>
          <a:blip r:embed="rId2"/>
          <a:stretch>
            <a:fillRect/>
          </a:stretch>
        </p:blipFill>
        <p:spPr>
          <a:xfrm>
            <a:off x="2262187" y="1238250"/>
            <a:ext cx="7667625" cy="4381500"/>
          </a:xfrm>
          <a:prstGeom prst="rect">
            <a:avLst/>
          </a:prstGeom>
        </p:spPr>
      </p:pic>
      <p:pic>
        <p:nvPicPr>
          <p:cNvPr id="6" name="Picture 5"/>
          <p:cNvPicPr>
            <a:picLocks noChangeAspect="1"/>
          </p:cNvPicPr>
          <p:nvPr/>
        </p:nvPicPr>
        <p:blipFill>
          <a:blip r:embed="rId3"/>
          <a:stretch>
            <a:fillRect/>
          </a:stretch>
        </p:blipFill>
        <p:spPr>
          <a:xfrm>
            <a:off x="7271335" y="1147763"/>
            <a:ext cx="3857625" cy="5029200"/>
          </a:xfrm>
          <a:prstGeom prst="rect">
            <a:avLst/>
          </a:prstGeom>
        </p:spPr>
      </p:pic>
    </p:spTree>
    <p:extLst>
      <p:ext uri="{BB962C8B-B14F-4D97-AF65-F5344CB8AC3E}">
        <p14:creationId xmlns:p14="http://schemas.microsoft.com/office/powerpoint/2010/main" val="460147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1212" y="709612"/>
            <a:ext cx="8029575" cy="5438775"/>
          </a:xfrm>
          <a:prstGeom prst="rect">
            <a:avLst/>
          </a:prstGeom>
        </p:spPr>
      </p:pic>
    </p:spTree>
    <p:extLst>
      <p:ext uri="{BB962C8B-B14F-4D97-AF65-F5344CB8AC3E}">
        <p14:creationId xmlns:p14="http://schemas.microsoft.com/office/powerpoint/2010/main" val="413324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57425" y="1081087"/>
            <a:ext cx="7677150" cy="4695825"/>
          </a:xfrm>
          <a:prstGeom prst="rect">
            <a:avLst/>
          </a:prstGeom>
        </p:spPr>
      </p:pic>
    </p:spTree>
    <p:extLst>
      <p:ext uri="{BB962C8B-B14F-4D97-AF65-F5344CB8AC3E}">
        <p14:creationId xmlns:p14="http://schemas.microsoft.com/office/powerpoint/2010/main" val="2949281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14637" y="1943100"/>
            <a:ext cx="6562725" cy="2971800"/>
          </a:xfrm>
          <a:prstGeom prst="rect">
            <a:avLst/>
          </a:prstGeom>
        </p:spPr>
      </p:pic>
    </p:spTree>
    <p:extLst>
      <p:ext uri="{BB962C8B-B14F-4D97-AF65-F5344CB8AC3E}">
        <p14:creationId xmlns:p14="http://schemas.microsoft.com/office/powerpoint/2010/main" val="1947964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Notes</a:t>
            </a:r>
            <a:endParaRPr lang="en-US" dirty="0"/>
          </a:p>
        </p:txBody>
      </p:sp>
      <p:sp>
        <p:nvSpPr>
          <p:cNvPr id="3" name="Content Placeholder 2"/>
          <p:cNvSpPr>
            <a:spLocks noGrp="1"/>
          </p:cNvSpPr>
          <p:nvPr>
            <p:ph idx="1"/>
          </p:nvPr>
        </p:nvSpPr>
        <p:spPr/>
        <p:txBody>
          <a:bodyPr/>
          <a:lstStyle/>
          <a:p>
            <a:r>
              <a:rPr lang="en-US" dirty="0" smtClean="0"/>
              <a:t>Project took three steps</a:t>
            </a:r>
          </a:p>
          <a:p>
            <a:pPr lvl="1"/>
            <a:r>
              <a:rPr lang="en-US" dirty="0" smtClean="0"/>
              <a:t>1) Determine evolution of bias and RMSE to determine if a common convergence time/improvement of all stations through time</a:t>
            </a:r>
          </a:p>
          <a:p>
            <a:pPr lvl="1"/>
            <a:r>
              <a:rPr lang="en-US" dirty="0" smtClean="0"/>
              <a:t>2)Plot the KG progression through time</a:t>
            </a:r>
          </a:p>
          <a:p>
            <a:pPr lvl="1"/>
            <a:r>
              <a:rPr lang="en-US" dirty="0" smtClean="0"/>
              <a:t>3) output all relevant parameters (P is the next set of plots)</a:t>
            </a:r>
          </a:p>
          <a:p>
            <a:pPr lvl="1"/>
            <a:endParaRPr lang="en-US" dirty="0" smtClean="0"/>
          </a:p>
          <a:p>
            <a:endParaRPr lang="en-US" dirty="0"/>
          </a:p>
        </p:txBody>
      </p:sp>
    </p:spTree>
    <p:extLst>
      <p:ext uri="{BB962C8B-B14F-4D97-AF65-F5344CB8AC3E}">
        <p14:creationId xmlns:p14="http://schemas.microsoft.com/office/powerpoint/2010/main" val="30949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Notes</a:t>
            </a:r>
            <a:endParaRPr lang="en-US" dirty="0"/>
          </a:p>
        </p:txBody>
      </p:sp>
      <p:sp>
        <p:nvSpPr>
          <p:cNvPr id="3" name="Content Placeholder 2"/>
          <p:cNvSpPr>
            <a:spLocks noGrp="1"/>
          </p:cNvSpPr>
          <p:nvPr>
            <p:ph idx="1"/>
          </p:nvPr>
        </p:nvSpPr>
        <p:spPr/>
        <p:txBody>
          <a:bodyPr/>
          <a:lstStyle/>
          <a:p>
            <a:r>
              <a:rPr lang="en-US" dirty="0" smtClean="0"/>
              <a:t>Delle Monache 2011</a:t>
            </a:r>
          </a:p>
          <a:p>
            <a:pPr lvl="1"/>
            <a:r>
              <a:rPr lang="en-US" dirty="0" smtClean="0">
                <a:solidFill>
                  <a:srgbClr val="7030A0"/>
                </a:solidFill>
              </a:rPr>
              <a:t>However, a disadvantage of this method is that it is not likely to predict sudden changes of the forecast error caused by rapid transitions from one weather regime to another. Initially KF may not be able to correctly estimate the forecast error when these changes happen, but it then quickly adapts to these changes in the following cycles (Delle Monache et al. 2006). </a:t>
            </a:r>
          </a:p>
          <a:p>
            <a:pPr lvl="2"/>
            <a:r>
              <a:rPr lang="en-US" dirty="0" smtClean="0">
                <a:solidFill>
                  <a:srgbClr val="7030A0"/>
                </a:solidFill>
              </a:rPr>
              <a:t>This is for the paper</a:t>
            </a:r>
          </a:p>
          <a:p>
            <a:pPr lvl="1"/>
            <a:r>
              <a:rPr lang="en-US" dirty="0" smtClean="0">
                <a:solidFill>
                  <a:srgbClr val="7030A0"/>
                </a:solidFill>
              </a:rPr>
              <a:t>Spearman correlation coefﬁcient </a:t>
            </a:r>
            <a:r>
              <a:rPr lang="en-US" dirty="0" err="1" smtClean="0">
                <a:solidFill>
                  <a:srgbClr val="7030A0"/>
                </a:solidFill>
              </a:rPr>
              <a:t>thatcan</a:t>
            </a:r>
            <a:r>
              <a:rPr lang="en-US" dirty="0" smtClean="0">
                <a:solidFill>
                  <a:srgbClr val="7030A0"/>
                </a:solidFill>
              </a:rPr>
              <a:t> be thought of </a:t>
            </a:r>
            <a:r>
              <a:rPr lang="en-US" dirty="0" err="1" smtClean="0">
                <a:solidFill>
                  <a:srgbClr val="7030A0"/>
                </a:solidFill>
              </a:rPr>
              <a:t>asthe</a:t>
            </a:r>
            <a:r>
              <a:rPr lang="en-US" dirty="0" smtClean="0">
                <a:solidFill>
                  <a:srgbClr val="7030A0"/>
                </a:solidFill>
              </a:rPr>
              <a:t> Pearson correlation coefﬁcient between the ranked variables, and is referred to here as the ‘‘rank correlation’’ (Wilks 2006).  </a:t>
            </a:r>
          </a:p>
          <a:p>
            <a:pPr lvl="2"/>
            <a:r>
              <a:rPr lang="en-US" dirty="0" smtClean="0">
                <a:solidFill>
                  <a:srgbClr val="7030A0"/>
                </a:solidFill>
              </a:rPr>
              <a:t>Common vocab</a:t>
            </a:r>
          </a:p>
          <a:p>
            <a:pPr lvl="2"/>
            <a:endParaRPr lang="en-US" dirty="0">
              <a:solidFill>
                <a:srgbClr val="7030A0"/>
              </a:solidFill>
            </a:endParaRPr>
          </a:p>
        </p:txBody>
      </p:sp>
    </p:spTree>
    <p:extLst>
      <p:ext uri="{BB962C8B-B14F-4D97-AF65-F5344CB8AC3E}">
        <p14:creationId xmlns:p14="http://schemas.microsoft.com/office/powerpoint/2010/main" val="3395335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Procedure (existing Line Plots with Error Bars)</a:t>
            </a:r>
            <a:endParaRPr lang="en-US" dirty="0"/>
          </a:p>
        </p:txBody>
      </p:sp>
      <p:sp>
        <p:nvSpPr>
          <p:cNvPr id="3" name="Content Placeholder 2"/>
          <p:cNvSpPr>
            <a:spLocks noGrp="1"/>
          </p:cNvSpPr>
          <p:nvPr>
            <p:ph idx="1"/>
          </p:nvPr>
        </p:nvSpPr>
        <p:spPr>
          <a:xfrm>
            <a:off x="224589" y="1825625"/>
            <a:ext cx="6817895" cy="4351338"/>
          </a:xfrm>
        </p:spPr>
        <p:txBody>
          <a:bodyPr>
            <a:normAutofit/>
          </a:bodyPr>
          <a:lstStyle/>
          <a:p>
            <a:r>
              <a:rPr lang="en-US" dirty="0" smtClean="0">
                <a:solidFill>
                  <a:schemeClr val="accent2"/>
                </a:solidFill>
              </a:rPr>
              <a:t>Base=F:/Meth34nBase/</a:t>
            </a:r>
          </a:p>
          <a:p>
            <a:r>
              <a:rPr lang="en-US" dirty="0" err="1" smtClean="0">
                <a:solidFill>
                  <a:schemeClr val="accent2"/>
                </a:solidFill>
              </a:rPr>
              <a:t>BiasLPEB</a:t>
            </a:r>
            <a:endParaRPr lang="en-US" dirty="0" smtClean="0">
              <a:solidFill>
                <a:schemeClr val="accent2"/>
              </a:solidFill>
            </a:endParaRPr>
          </a:p>
          <a:p>
            <a:r>
              <a:rPr lang="en-US" dirty="0" smtClean="0">
                <a:solidFill>
                  <a:schemeClr val="accent2"/>
                </a:solidFill>
              </a:rPr>
              <a:t>B3DivSta</a:t>
            </a:r>
          </a:p>
          <a:p>
            <a:r>
              <a:rPr lang="en-US" dirty="0" smtClean="0">
                <a:solidFill>
                  <a:schemeClr val="accent2"/>
                </a:solidFill>
              </a:rPr>
              <a:t>bridgeSeasv4p1-3</a:t>
            </a:r>
          </a:p>
          <a:p>
            <a:r>
              <a:rPr lang="en-US" dirty="0" smtClean="0">
                <a:solidFill>
                  <a:srgbClr val="7030A0"/>
                </a:solidFill>
              </a:rPr>
              <a:t>Obviously the first season Code</a:t>
            </a:r>
            <a:endParaRPr lang="en-US" dirty="0">
              <a:solidFill>
                <a:srgbClr val="7030A0"/>
              </a:solidFill>
            </a:endParaRPr>
          </a:p>
        </p:txBody>
      </p:sp>
    </p:spTree>
    <p:extLst>
      <p:ext uri="{BB962C8B-B14F-4D97-AF65-F5344CB8AC3E}">
        <p14:creationId xmlns:p14="http://schemas.microsoft.com/office/powerpoint/2010/main" val="3369697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4.1.2 Procedure (existing Line Plots with Error Bars)</a:t>
            </a:r>
            <a:endParaRPr lang="en-US" dirty="0"/>
          </a:p>
        </p:txBody>
      </p:sp>
      <p:sp>
        <p:nvSpPr>
          <p:cNvPr id="3" name="Content Placeholder 2"/>
          <p:cNvSpPr>
            <a:spLocks noGrp="1"/>
          </p:cNvSpPr>
          <p:nvPr>
            <p:ph idx="1"/>
          </p:nvPr>
        </p:nvSpPr>
        <p:spPr>
          <a:xfrm>
            <a:off x="224590" y="1825625"/>
            <a:ext cx="5394158" cy="4351338"/>
          </a:xfrm>
        </p:spPr>
        <p:txBody>
          <a:bodyPr>
            <a:normAutofit/>
          </a:bodyPr>
          <a:lstStyle/>
          <a:p>
            <a:r>
              <a:rPr lang="en-US" dirty="0" smtClean="0">
                <a:solidFill>
                  <a:schemeClr val="accent2"/>
                </a:solidFill>
              </a:rPr>
              <a:t>Base=F:/Meth34nBase/</a:t>
            </a:r>
          </a:p>
          <a:p>
            <a:r>
              <a:rPr lang="en-US" dirty="0" err="1" smtClean="0">
                <a:solidFill>
                  <a:srgbClr val="FF0000"/>
                </a:solidFill>
              </a:rPr>
              <a:t>BiasLPEB</a:t>
            </a:r>
            <a:r>
              <a:rPr lang="en-US" dirty="0" smtClean="0">
                <a:solidFill>
                  <a:srgbClr val="FF0000"/>
                </a:solidFill>
              </a:rPr>
              <a:t>: Taken out because standard deviation and mean not accurate representation</a:t>
            </a:r>
          </a:p>
          <a:p>
            <a:r>
              <a:rPr lang="en-US" dirty="0" smtClean="0">
                <a:solidFill>
                  <a:srgbClr val="FFC000"/>
                </a:solidFill>
              </a:rPr>
              <a:t>F</a:t>
            </a:r>
            <a:r>
              <a:rPr lang="en-US" dirty="0">
                <a:solidFill>
                  <a:srgbClr val="FFC000"/>
                </a:solidFill>
              </a:rPr>
              <a:t>:/KrIC/BoxUn111Sta.m</a:t>
            </a:r>
            <a:endParaRPr lang="en-US" dirty="0" smtClean="0">
              <a:solidFill>
                <a:srgbClr val="FFC000"/>
              </a:solidFill>
            </a:endParaRPr>
          </a:p>
          <a:p>
            <a:r>
              <a:rPr lang="en-US" dirty="0">
                <a:solidFill>
                  <a:srgbClr val="FFC000"/>
                </a:solidFill>
              </a:rPr>
              <a:t>F:/</a:t>
            </a:r>
            <a:r>
              <a:rPr lang="en-US" dirty="0" smtClean="0">
                <a:solidFill>
                  <a:srgbClr val="FFC000"/>
                </a:solidFill>
              </a:rPr>
              <a:t>KrIC/BoxPlotsSeasv5.R</a:t>
            </a:r>
            <a:endParaRPr lang="en-US" dirty="0">
              <a:solidFill>
                <a:srgbClr val="FFC000"/>
              </a:solidFill>
            </a:endParaRPr>
          </a:p>
          <a:p>
            <a:r>
              <a:rPr lang="en-US" dirty="0" smtClean="0">
                <a:solidFill>
                  <a:schemeClr val="accent2"/>
                </a:solidFill>
              </a:rPr>
              <a:t>B3DivSta</a:t>
            </a:r>
          </a:p>
          <a:p>
            <a:r>
              <a:rPr lang="en-US" dirty="0" smtClean="0">
                <a:solidFill>
                  <a:schemeClr val="accent2"/>
                </a:solidFill>
              </a:rPr>
              <a:t>bridgeSeasv4p1-3</a:t>
            </a:r>
          </a:p>
          <a:p>
            <a:r>
              <a:rPr lang="en-US" dirty="0" smtClean="0">
                <a:solidFill>
                  <a:srgbClr val="7030A0"/>
                </a:solidFill>
              </a:rPr>
              <a:t>Obviously the first season Code</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5845593" y="1212181"/>
            <a:ext cx="5000625" cy="4457700"/>
          </a:xfrm>
          <a:prstGeom prst="rect">
            <a:avLst/>
          </a:prstGeom>
        </p:spPr>
      </p:pic>
    </p:spTree>
    <p:extLst>
      <p:ext uri="{BB962C8B-B14F-4D97-AF65-F5344CB8AC3E}">
        <p14:creationId xmlns:p14="http://schemas.microsoft.com/office/powerpoint/2010/main" val="625430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Notes</a:t>
            </a:r>
            <a:endParaRPr lang="en-US"/>
          </a:p>
        </p:txBody>
      </p:sp>
      <p:sp>
        <p:nvSpPr>
          <p:cNvPr id="3" name="Content Placeholder 2"/>
          <p:cNvSpPr>
            <a:spLocks noGrp="1"/>
          </p:cNvSpPr>
          <p:nvPr>
            <p:ph idx="1"/>
          </p:nvPr>
        </p:nvSpPr>
        <p:spPr>
          <a:xfrm>
            <a:off x="838200" y="1825625"/>
            <a:ext cx="6201229" cy="4351338"/>
          </a:xfrm>
        </p:spPr>
        <p:txBody>
          <a:bodyPr/>
          <a:lstStyle/>
          <a:p>
            <a:r>
              <a:rPr lang="en-US" dirty="0">
                <a:hlinkClick r:id="rId2"/>
              </a:rPr>
              <a:t>https://</a:t>
            </a:r>
            <a:r>
              <a:rPr lang="en-US" dirty="0" smtClean="0">
                <a:hlinkClick r:id="rId2"/>
              </a:rPr>
              <a:t>stats.stackexchange.com/questions/142956/convergence-and-trend-of-kalman-gain</a:t>
            </a:r>
            <a:endParaRPr lang="en-US" dirty="0" smtClean="0"/>
          </a:p>
          <a:p>
            <a:r>
              <a:rPr lang="en-US" dirty="0" smtClean="0"/>
              <a:t>Similar to the correlogram the convergence I am looking to describe is the incorporation of past information</a:t>
            </a:r>
          </a:p>
          <a:p>
            <a:pPr lvl="1"/>
            <a:r>
              <a:rPr lang="en-US" dirty="0" smtClean="0"/>
              <a:t>The Kalman Gain itself is the “slope” of the incorporation of new information</a:t>
            </a:r>
          </a:p>
          <a:p>
            <a:pPr lvl="1"/>
            <a:r>
              <a:rPr lang="en-US" dirty="0" smtClean="0"/>
              <a:t>The percentage of the past residual</a:t>
            </a:r>
            <a:endParaRPr lang="en-US" dirty="0"/>
          </a:p>
        </p:txBody>
      </p:sp>
      <p:pic>
        <p:nvPicPr>
          <p:cNvPr id="4" name="Picture 3"/>
          <p:cNvPicPr>
            <a:picLocks noChangeAspect="1"/>
          </p:cNvPicPr>
          <p:nvPr/>
        </p:nvPicPr>
        <p:blipFill>
          <a:blip r:embed="rId3"/>
          <a:stretch>
            <a:fillRect/>
          </a:stretch>
        </p:blipFill>
        <p:spPr>
          <a:xfrm>
            <a:off x="7590972" y="299584"/>
            <a:ext cx="3918857" cy="6062505"/>
          </a:xfrm>
          <a:prstGeom prst="rect">
            <a:avLst/>
          </a:prstGeom>
        </p:spPr>
      </p:pic>
    </p:spTree>
    <p:extLst>
      <p:ext uri="{BB962C8B-B14F-4D97-AF65-F5344CB8AC3E}">
        <p14:creationId xmlns:p14="http://schemas.microsoft.com/office/powerpoint/2010/main" val="42613904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Procedure Attempted run on F: drive NOT FINAL</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err="1" smtClean="0"/>
              <a:t>Azula</a:t>
            </a:r>
            <a:r>
              <a:rPr lang="en-US" dirty="0" smtClean="0"/>
              <a:t>…/Documents/Meth34nBase/</a:t>
            </a:r>
            <a:r>
              <a:rPr lang="en-US" dirty="0" err="1" smtClean="0"/>
              <a:t>DriveBase.m</a:t>
            </a:r>
            <a:endParaRPr lang="en-US" dirty="0" smtClean="0"/>
          </a:p>
          <a:p>
            <a:pPr marL="971550" lvl="1" indent="-514350">
              <a:buFont typeface="+mj-lt"/>
              <a:buAutoNum type="arabicPeriod"/>
            </a:pPr>
            <a:r>
              <a:rPr lang="en-US" dirty="0" smtClean="0"/>
              <a:t>Due to the need for files on the computer and what a </a:t>
            </a:r>
            <a:r>
              <a:rPr lang="en-US" dirty="0" err="1" smtClean="0"/>
              <a:t>hastle</a:t>
            </a:r>
            <a:r>
              <a:rPr lang="en-US" dirty="0" smtClean="0"/>
              <a:t> it is referencing the drive, this contain contains just the </a:t>
            </a:r>
            <a:r>
              <a:rPr lang="en-US" dirty="0" err="1" smtClean="0"/>
              <a:t>copyfiles</a:t>
            </a:r>
            <a:r>
              <a:rPr lang="en-US" dirty="0" smtClean="0"/>
              <a:t> necessary to avoid referencing the drive from </a:t>
            </a:r>
            <a:r>
              <a:rPr lang="en-US" dirty="0" err="1" smtClean="0"/>
              <a:t>azula</a:t>
            </a:r>
            <a:r>
              <a:rPr lang="en-US" dirty="0" smtClean="0"/>
              <a:t> or vice versa.</a:t>
            </a:r>
          </a:p>
          <a:p>
            <a:pPr marL="514350" indent="-514350">
              <a:buFont typeface="+mj-lt"/>
              <a:buAutoNum type="arabicPeriod"/>
            </a:pPr>
            <a:r>
              <a:rPr lang="en-US" dirty="0" smtClean="0"/>
              <a:t>Physically move necessary files to drive and change </a:t>
            </a:r>
            <a:r>
              <a:rPr lang="en-US" dirty="0" err="1" smtClean="0"/>
              <a:t>foldername</a:t>
            </a:r>
            <a:r>
              <a:rPr lang="en-US" dirty="0" smtClean="0"/>
              <a:t> to</a:t>
            </a:r>
          </a:p>
          <a:p>
            <a:pPr marL="971550" lvl="1" indent="-514350">
              <a:buFont typeface="+mj-lt"/>
              <a:buAutoNum type="arabicPeriod"/>
            </a:pPr>
            <a:r>
              <a:rPr lang="en-US" dirty="0" smtClean="0"/>
              <a:t>F:/M2par/KGKFd2Met/</a:t>
            </a:r>
          </a:p>
          <a:p>
            <a:pPr marL="514350" indent="-514350">
              <a:buFont typeface="+mj-lt"/>
              <a:buAutoNum type="arabicPeriod"/>
            </a:pPr>
            <a:r>
              <a:rPr lang="en-US" dirty="0" smtClean="0"/>
              <a:t>Run an edited version of TITLEKGmat1fi.m in folder listed above to produce the rest of the files</a:t>
            </a:r>
          </a:p>
          <a:p>
            <a:pPr marL="514350" indent="-514350">
              <a:buFont typeface="+mj-lt"/>
              <a:buAutoNum type="arabicPeriod"/>
            </a:pPr>
            <a:r>
              <a:rPr lang="en-US" dirty="0">
                <a:hlinkClick r:id="rId2"/>
              </a:rPr>
              <a:t>https://</a:t>
            </a:r>
            <a:r>
              <a:rPr lang="en-US" dirty="0" smtClean="0">
                <a:hlinkClick r:id="rId2"/>
              </a:rPr>
              <a:t>www.youtube.com/watch?v=BmVmJi5dR9c</a:t>
            </a:r>
            <a:endParaRPr lang="en-US" dirty="0" smtClean="0"/>
          </a:p>
          <a:p>
            <a:pPr marL="514350" indent="-514350">
              <a:buFont typeface="+mj-lt"/>
              <a:buAutoNum type="arabicPeriod"/>
            </a:pPr>
            <a:r>
              <a:rPr lang="en-US" dirty="0"/>
              <a:t>https://www.youtube.com/watch?v=MFQpdELKTLc</a:t>
            </a:r>
            <a:endParaRPr lang="en-US" dirty="0" smtClean="0"/>
          </a:p>
          <a:p>
            <a:pPr marL="514350" indent="-514350">
              <a:buFont typeface="+mj-lt"/>
              <a:buAutoNum type="arabicPeriod"/>
            </a:pPr>
            <a:r>
              <a:rPr lang="en-US" dirty="0" smtClean="0"/>
              <a:t>Run KF</a:t>
            </a:r>
          </a:p>
          <a:p>
            <a:pPr marL="514350" indent="-514350">
              <a:buFont typeface="+mj-lt"/>
              <a:buAutoNum type="arabicPeriod"/>
            </a:pPr>
            <a:r>
              <a:rPr lang="en-US" dirty="0" err="1" smtClean="0"/>
              <a:t>Chmod</a:t>
            </a:r>
            <a:r>
              <a:rPr lang="en-US" dirty="0" smtClean="0"/>
              <a:t> 777</a:t>
            </a:r>
          </a:p>
          <a:p>
            <a:pPr marL="0" indent="0">
              <a:buNone/>
            </a:pPr>
            <a:r>
              <a:rPr lang="en-US" dirty="0" smtClean="0">
                <a:solidFill>
                  <a:srgbClr val="FF0000"/>
                </a:solidFill>
              </a:rPr>
              <a:t>Was not possible to change permissions due to the formatting of the external drive, encountered this before but it is possible to change files made under different circumstances</a:t>
            </a:r>
          </a:p>
        </p:txBody>
      </p:sp>
    </p:spTree>
    <p:extLst>
      <p:ext uri="{BB962C8B-B14F-4D97-AF65-F5344CB8AC3E}">
        <p14:creationId xmlns:p14="http://schemas.microsoft.com/office/powerpoint/2010/main" val="951274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Procedure </a:t>
            </a:r>
            <a:r>
              <a:rPr lang="en-US" dirty="0" smtClean="0"/>
              <a:t>(</a:t>
            </a:r>
            <a:r>
              <a:rPr lang="en-US" dirty="0" err="1" smtClean="0"/>
              <a:t>Azula</a:t>
            </a:r>
            <a:r>
              <a:rPr lang="en-US" dirty="0" smtClean="0"/>
              <a:t> Procedure) FINAL</a:t>
            </a:r>
            <a:endParaRPr lang="en-US" dirty="0"/>
          </a:p>
        </p:txBody>
      </p:sp>
      <p:sp>
        <p:nvSpPr>
          <p:cNvPr id="3" name="Content Placeholder 2"/>
          <p:cNvSpPr>
            <a:spLocks noGrp="1"/>
          </p:cNvSpPr>
          <p:nvPr>
            <p:ph idx="1"/>
          </p:nvPr>
        </p:nvSpPr>
        <p:spPr/>
        <p:txBody>
          <a:bodyPr/>
          <a:lstStyle/>
          <a:p>
            <a:r>
              <a:rPr lang="en-US" dirty="0" smtClean="0"/>
              <a:t>Kalman is run out of </a:t>
            </a:r>
            <a:r>
              <a:rPr lang="en-US" dirty="0" err="1" smtClean="0"/>
              <a:t>Azula</a:t>
            </a:r>
            <a:r>
              <a:rPr lang="en-US" dirty="0" smtClean="0"/>
              <a:t>…/Documents/Meth43nBase/KGKFTSd2Met/</a:t>
            </a:r>
          </a:p>
          <a:p>
            <a:pPr lvl="1"/>
            <a:r>
              <a:rPr lang="en-US" dirty="0" smtClean="0"/>
              <a:t>Kgconv.f90</a:t>
            </a:r>
          </a:p>
          <a:p>
            <a:pPr lvl="2"/>
            <a:r>
              <a:rPr lang="en-US" dirty="0" smtClean="0"/>
              <a:t>Doesn’t have gaps in the file outputs</a:t>
            </a:r>
          </a:p>
          <a:p>
            <a:r>
              <a:rPr lang="en-US" dirty="0" err="1"/>
              <a:t>Azula</a:t>
            </a:r>
            <a:r>
              <a:rPr lang="en-US" dirty="0"/>
              <a:t>…/</a:t>
            </a:r>
            <a:r>
              <a:rPr lang="en-US" dirty="0" smtClean="0"/>
              <a:t>Documents/Meth43nBase/TITLEKGmat1fi.m</a:t>
            </a:r>
          </a:p>
          <a:p>
            <a:pPr lvl="1"/>
            <a:r>
              <a:rPr lang="en-US" dirty="0" smtClean="0"/>
              <a:t>All KF inputs</a:t>
            </a:r>
          </a:p>
          <a:p>
            <a:r>
              <a:rPr lang="en-US" dirty="0" err="1"/>
              <a:t>Azula</a:t>
            </a:r>
            <a:r>
              <a:rPr lang="en-US" dirty="0"/>
              <a:t>…/Documents/Meth43nBase/KGKFTSd2Met</a:t>
            </a:r>
            <a:r>
              <a:rPr lang="en-US" dirty="0" smtClean="0"/>
              <a:t>/</a:t>
            </a:r>
          </a:p>
          <a:p>
            <a:pPr lvl="1"/>
            <a:r>
              <a:rPr lang="en-US" dirty="0" err="1" smtClean="0"/>
              <a:t>KrInMetKGLi.m</a:t>
            </a:r>
            <a:endParaRPr lang="en-US" dirty="0" smtClean="0"/>
          </a:p>
          <a:p>
            <a:r>
              <a:rPr lang="en-US" dirty="0" err="1"/>
              <a:t>Azula</a:t>
            </a:r>
            <a:r>
              <a:rPr lang="en-US" dirty="0"/>
              <a:t>…/</a:t>
            </a:r>
            <a:r>
              <a:rPr lang="en-US" dirty="0" smtClean="0"/>
              <a:t>Documents/Meth43nBase/</a:t>
            </a:r>
            <a:r>
              <a:rPr lang="en-US" dirty="0" err="1" smtClean="0"/>
              <a:t>Kgout.m</a:t>
            </a:r>
            <a:endParaRPr lang="en-US" dirty="0"/>
          </a:p>
        </p:txBody>
      </p:sp>
    </p:spTree>
    <p:extLst>
      <p:ext uri="{BB962C8B-B14F-4D97-AF65-F5344CB8AC3E}">
        <p14:creationId xmlns:p14="http://schemas.microsoft.com/office/powerpoint/2010/main" val="163662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Procedure sensor article </a:t>
            </a:r>
            <a:r>
              <a:rPr lang="en-US" dirty="0" err="1" smtClean="0"/>
              <a:t>Metar</a:t>
            </a:r>
            <a:endParaRPr lang="en-US" dirty="0"/>
          </a:p>
        </p:txBody>
      </p:sp>
      <p:sp>
        <p:nvSpPr>
          <p:cNvPr id="3" name="Content Placeholder 2"/>
          <p:cNvSpPr>
            <a:spLocks noGrp="1"/>
          </p:cNvSpPr>
          <p:nvPr>
            <p:ph idx="1"/>
          </p:nvPr>
        </p:nvSpPr>
        <p:spPr>
          <a:xfrm>
            <a:off x="157264" y="1690688"/>
            <a:ext cx="5698787" cy="4351338"/>
          </a:xfrm>
        </p:spPr>
        <p:txBody>
          <a:bodyPr>
            <a:normAutofit fontScale="40000" lnSpcReduction="20000"/>
          </a:bodyPr>
          <a:lstStyle/>
          <a:p>
            <a:pPr marL="514350" indent="-514350">
              <a:buFont typeface="+mj-lt"/>
              <a:buAutoNum type="arabicPeriod"/>
            </a:pPr>
            <a:r>
              <a:rPr lang="en-US" dirty="0" err="1">
                <a:solidFill>
                  <a:schemeClr val="accent2"/>
                </a:solidFill>
              </a:rPr>
              <a:t>Azula</a:t>
            </a:r>
            <a:r>
              <a:rPr lang="en-US" dirty="0">
                <a:solidFill>
                  <a:schemeClr val="accent2"/>
                </a:solidFill>
              </a:rPr>
              <a:t>…/</a:t>
            </a:r>
            <a:r>
              <a:rPr lang="en-US" dirty="0" smtClean="0">
                <a:solidFill>
                  <a:schemeClr val="accent2"/>
                </a:solidFill>
              </a:rPr>
              <a:t>Documents/Meth34nBase/</a:t>
            </a:r>
            <a:r>
              <a:rPr lang="en-US" dirty="0" err="1" smtClean="0">
                <a:solidFill>
                  <a:schemeClr val="accent2"/>
                </a:solidFill>
              </a:rPr>
              <a:t>TITLEAGIC?.m</a:t>
            </a:r>
            <a:endParaRPr lang="en-US" dirty="0">
              <a:solidFill>
                <a:schemeClr val="accent2"/>
              </a:solidFill>
            </a:endParaRPr>
          </a:p>
          <a:p>
            <a:pPr marL="514350" indent="-514350">
              <a:buFont typeface="+mj-lt"/>
              <a:buAutoNum type="arabicPeriod"/>
            </a:pPr>
            <a:r>
              <a:rPr lang="en-US" dirty="0" err="1">
                <a:solidFill>
                  <a:schemeClr val="accent2"/>
                </a:solidFill>
              </a:rPr>
              <a:t>Azula</a:t>
            </a:r>
            <a:r>
              <a:rPr lang="en-US" dirty="0">
                <a:solidFill>
                  <a:schemeClr val="accent2"/>
                </a:solidFill>
              </a:rPr>
              <a:t>…/</a:t>
            </a:r>
            <a:r>
              <a:rPr lang="en-US" dirty="0" smtClean="0">
                <a:solidFill>
                  <a:schemeClr val="accent2"/>
                </a:solidFill>
              </a:rPr>
              <a:t>Documents/Meth34nBase/M2D2AGIC/M2D2AGIC.f90?</a:t>
            </a:r>
          </a:p>
          <a:p>
            <a:pPr marL="514350" indent="-514350">
              <a:buFont typeface="+mj-lt"/>
              <a:buAutoNum type="arabicPeriod"/>
            </a:pPr>
            <a:r>
              <a:rPr lang="en-US" dirty="0">
                <a:solidFill>
                  <a:schemeClr val="accent2"/>
                </a:solidFill>
              </a:rPr>
              <a:t>Kriging:</a:t>
            </a:r>
          </a:p>
          <a:p>
            <a:pPr marL="514350" indent="-514350">
              <a:buFont typeface="+mj-lt"/>
              <a:buAutoNum type="arabicPeriod"/>
            </a:pPr>
            <a:r>
              <a:rPr lang="en-US" dirty="0">
                <a:solidFill>
                  <a:schemeClr val="accent2"/>
                </a:solidFill>
              </a:rPr>
              <a:t>F:\M2D2AGIC\ (</a:t>
            </a:r>
            <a:r>
              <a:rPr lang="en-US" dirty="0" err="1">
                <a:solidFill>
                  <a:schemeClr val="accent2"/>
                </a:solidFill>
              </a:rPr>
              <a:t>Metar</a:t>
            </a:r>
            <a:r>
              <a:rPr lang="en-US" dirty="0">
                <a:solidFill>
                  <a:schemeClr val="accent2"/>
                </a:solidFill>
              </a:rPr>
              <a:t>)</a:t>
            </a:r>
          </a:p>
          <a:p>
            <a:pPr marL="514350" indent="-514350">
              <a:buFont typeface="+mj-lt"/>
              <a:buAutoNum type="arabicPeriod"/>
            </a:pPr>
            <a:r>
              <a:rPr lang="en-US" dirty="0" err="1">
                <a:solidFill>
                  <a:schemeClr val="accent2"/>
                </a:solidFill>
              </a:rPr>
              <a:t>KrInMetHTDiff.m</a:t>
            </a:r>
            <a:r>
              <a:rPr lang="en-US" dirty="0">
                <a:solidFill>
                  <a:schemeClr val="accent2"/>
                </a:solidFill>
              </a:rPr>
              <a:t> </a:t>
            </a:r>
          </a:p>
          <a:p>
            <a:pPr marL="514350" indent="-514350">
              <a:buFont typeface="+mj-lt"/>
              <a:buAutoNum type="arabicPeriod"/>
            </a:pPr>
            <a:endParaRPr lang="en-US" dirty="0">
              <a:solidFill>
                <a:schemeClr val="accent2"/>
              </a:solidFill>
            </a:endParaRPr>
          </a:p>
          <a:p>
            <a:pPr marL="514350" indent="-514350">
              <a:buFont typeface="+mj-lt"/>
              <a:buAutoNum type="arabicPeriod"/>
            </a:pPr>
            <a:r>
              <a:rPr lang="en-US" dirty="0">
                <a:solidFill>
                  <a:schemeClr val="accent2"/>
                </a:solidFill>
              </a:rPr>
              <a:t>F:\MadD2IC\ (</a:t>
            </a:r>
            <a:r>
              <a:rPr lang="en-US" dirty="0" err="1">
                <a:solidFill>
                  <a:schemeClr val="accent2"/>
                </a:solidFill>
              </a:rPr>
              <a:t>Madis</a:t>
            </a:r>
            <a:r>
              <a:rPr lang="en-US" dirty="0">
                <a:solidFill>
                  <a:schemeClr val="accent2"/>
                </a:solidFill>
              </a:rPr>
              <a:t>)</a:t>
            </a:r>
          </a:p>
          <a:p>
            <a:pPr marL="514350" indent="-514350">
              <a:buFont typeface="+mj-lt"/>
              <a:buAutoNum type="arabicPeriod"/>
            </a:pPr>
            <a:r>
              <a:rPr lang="en-US" dirty="0" err="1">
                <a:solidFill>
                  <a:schemeClr val="accent2"/>
                </a:solidFill>
              </a:rPr>
              <a:t>KrInMadHTDiff.m</a:t>
            </a:r>
            <a:endParaRPr lang="en-US" dirty="0">
              <a:solidFill>
                <a:schemeClr val="accent2"/>
              </a:solidFill>
            </a:endParaRPr>
          </a:p>
          <a:p>
            <a:pPr marL="514350" indent="-514350">
              <a:buFont typeface="+mj-lt"/>
              <a:buAutoNum type="arabicPeriod"/>
            </a:pPr>
            <a:endParaRPr lang="en-US" dirty="0">
              <a:solidFill>
                <a:schemeClr val="accent2"/>
              </a:solidFill>
            </a:endParaRPr>
          </a:p>
          <a:p>
            <a:pPr marL="514350" indent="-514350">
              <a:buFont typeface="+mj-lt"/>
              <a:buAutoNum type="arabicPeriod"/>
            </a:pPr>
            <a:r>
              <a:rPr lang="en-US" dirty="0">
                <a:solidFill>
                  <a:schemeClr val="accent2"/>
                </a:solidFill>
              </a:rPr>
              <a:t>F:\KrIC\ </a:t>
            </a:r>
          </a:p>
          <a:p>
            <a:pPr marL="514350" indent="-514350">
              <a:buFont typeface="+mj-lt"/>
              <a:buAutoNum type="arabicPeriod"/>
            </a:pPr>
            <a:r>
              <a:rPr lang="en-US" dirty="0">
                <a:solidFill>
                  <a:schemeClr val="accent2"/>
                </a:solidFill>
              </a:rPr>
              <a:t>Compiling:</a:t>
            </a:r>
          </a:p>
          <a:p>
            <a:pPr marL="514350" indent="-514350">
              <a:buFont typeface="+mj-lt"/>
              <a:buAutoNum type="arabicPeriod"/>
            </a:pPr>
            <a:r>
              <a:rPr lang="en-US" dirty="0">
                <a:solidFill>
                  <a:schemeClr val="accent2"/>
                </a:solidFill>
              </a:rPr>
              <a:t>Bias111eval.m</a:t>
            </a:r>
          </a:p>
          <a:p>
            <a:pPr marL="514350" indent="-514350">
              <a:buFont typeface="+mj-lt"/>
              <a:buAutoNum type="arabicPeriod"/>
            </a:pPr>
            <a:r>
              <a:rPr lang="en-US" dirty="0">
                <a:solidFill>
                  <a:schemeClr val="accent2"/>
                </a:solidFill>
              </a:rPr>
              <a:t>BiasTC111</a:t>
            </a:r>
          </a:p>
          <a:p>
            <a:pPr marL="514350" indent="-514350">
              <a:buFont typeface="+mj-lt"/>
              <a:buAutoNum type="arabicPeriod"/>
            </a:pPr>
            <a:r>
              <a:rPr lang="en-US" dirty="0">
                <a:solidFill>
                  <a:schemeClr val="accent2"/>
                </a:solidFill>
              </a:rPr>
              <a:t>BiasTC111M3.m  </a:t>
            </a:r>
          </a:p>
          <a:p>
            <a:pPr marL="514350" indent="-514350">
              <a:buFont typeface="+mj-lt"/>
              <a:buAutoNum type="arabicPeriod"/>
            </a:pPr>
            <a:r>
              <a:rPr lang="en-US" dirty="0">
                <a:solidFill>
                  <a:schemeClr val="accent2"/>
                </a:solidFill>
              </a:rPr>
              <a:t>BSCVGC111.m</a:t>
            </a:r>
          </a:p>
          <a:p>
            <a:pPr marL="514350" indent="-514350">
              <a:buFont typeface="+mj-lt"/>
              <a:buAutoNum type="arabicPeriod"/>
            </a:pPr>
            <a:r>
              <a:rPr lang="en-US" dirty="0">
                <a:solidFill>
                  <a:schemeClr val="accent2"/>
                </a:solidFill>
              </a:rPr>
              <a:t>IC111TDp1-3.m</a:t>
            </a:r>
          </a:p>
          <a:p>
            <a:pPr marL="514350" indent="-514350">
              <a:buFont typeface="+mj-lt"/>
              <a:buAutoNum type="arabicPeriod"/>
            </a:pPr>
            <a:r>
              <a:rPr lang="en-US" dirty="0">
                <a:solidFill>
                  <a:schemeClr val="accent2"/>
                </a:solidFill>
              </a:rPr>
              <a:t>briTDp1-3.m</a:t>
            </a:r>
          </a:p>
          <a:p>
            <a:pPr marL="514350" indent="-514350">
              <a:buFont typeface="+mj-lt"/>
              <a:buAutoNum type="arabicPeriod"/>
            </a:pPr>
            <a:endParaRPr lang="en-US" dirty="0" smtClean="0">
              <a:solidFill>
                <a:schemeClr val="accent2"/>
              </a:solidFill>
            </a:endParaRPr>
          </a:p>
        </p:txBody>
      </p:sp>
      <p:sp>
        <p:nvSpPr>
          <p:cNvPr id="4" name="Content Placeholder 2"/>
          <p:cNvSpPr txBox="1">
            <a:spLocks/>
          </p:cNvSpPr>
          <p:nvPr/>
        </p:nvSpPr>
        <p:spPr>
          <a:xfrm>
            <a:off x="6096000" y="1690688"/>
            <a:ext cx="56987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solidFill>
                  <a:schemeClr val="accent2"/>
                </a:solidFill>
              </a:rPr>
              <a:t>On Laptop (optional), Run results</a:t>
            </a:r>
          </a:p>
          <a:p>
            <a:pPr marL="514350" indent="-514350">
              <a:buFont typeface="+mj-lt"/>
              <a:buAutoNum type="arabicPeriod"/>
            </a:pPr>
            <a:r>
              <a:rPr lang="en-US" dirty="0" smtClean="0">
                <a:solidFill>
                  <a:schemeClr val="accent2"/>
                </a:solidFill>
              </a:rPr>
              <a:t>F:/M2D2AGIC/M2d2G1V6.m</a:t>
            </a:r>
          </a:p>
          <a:p>
            <a:pPr marL="514350" indent="-514350">
              <a:buFont typeface="+mj-lt"/>
              <a:buAutoNum type="arabicPeriod"/>
            </a:pPr>
            <a:r>
              <a:rPr lang="en-US" dirty="0" smtClean="0">
                <a:solidFill>
                  <a:schemeClr val="accent2"/>
                </a:solidFill>
              </a:rPr>
              <a:t>F:/M2D2AGIC/M2d2G2.m</a:t>
            </a:r>
          </a:p>
          <a:p>
            <a:pPr marL="514350" indent="-514350">
              <a:buFont typeface="+mj-lt"/>
              <a:buAutoNum type="arabicPeriod"/>
            </a:pPr>
            <a:r>
              <a:rPr lang="en-US" dirty="0" smtClean="0">
                <a:solidFill>
                  <a:schemeClr val="accent2"/>
                </a:solidFill>
              </a:rPr>
              <a:t>F:/M2D2AGIC/M2d2G4V6.m</a:t>
            </a:r>
          </a:p>
          <a:p>
            <a:pPr marL="514350" indent="-514350">
              <a:buFont typeface="+mj-lt"/>
              <a:buAutoNum type="arabicPeriod"/>
            </a:pPr>
            <a:r>
              <a:rPr lang="en-US" dirty="0" smtClean="0">
                <a:solidFill>
                  <a:schemeClr val="accent2"/>
                </a:solidFill>
              </a:rPr>
              <a:t>F:/M2D2AGIC/M2d2G6.m</a:t>
            </a:r>
          </a:p>
          <a:p>
            <a:pPr marL="514350" indent="-514350">
              <a:buFont typeface="+mj-lt"/>
              <a:buAutoNum type="arabicPeriod"/>
            </a:pPr>
            <a:r>
              <a:rPr lang="en-US" dirty="0" smtClean="0">
                <a:solidFill>
                  <a:schemeClr val="accent2"/>
                </a:solidFill>
              </a:rPr>
              <a:t>F:/M2D2AGIC/M2d2G8.m</a:t>
            </a:r>
          </a:p>
          <a:p>
            <a:pPr marL="514350" indent="-514350">
              <a:buFont typeface="+mj-lt"/>
              <a:buAutoNum type="arabicPeriod"/>
            </a:pPr>
            <a:endParaRPr lang="en-US" dirty="0" smtClean="0">
              <a:solidFill>
                <a:schemeClr val="accent2"/>
              </a:solidFill>
            </a:endParaRPr>
          </a:p>
        </p:txBody>
      </p:sp>
    </p:spTree>
    <p:extLst>
      <p:ext uri="{BB962C8B-B14F-4D97-AF65-F5344CB8AC3E}">
        <p14:creationId xmlns:p14="http://schemas.microsoft.com/office/powerpoint/2010/main" val="2319386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 Procedure sensor article MADIS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err="1">
                <a:solidFill>
                  <a:srgbClr val="7030A0"/>
                </a:solidFill>
              </a:rPr>
              <a:t>Azula</a:t>
            </a:r>
            <a:r>
              <a:rPr lang="en-US" dirty="0">
                <a:solidFill>
                  <a:srgbClr val="7030A0"/>
                </a:solidFill>
              </a:rPr>
              <a:t>…/</a:t>
            </a:r>
            <a:r>
              <a:rPr lang="en-US" dirty="0" smtClean="0">
                <a:solidFill>
                  <a:srgbClr val="7030A0"/>
                </a:solidFill>
              </a:rPr>
              <a:t>Documents/Meth34nBase/</a:t>
            </a:r>
            <a:r>
              <a:rPr lang="en-US" dirty="0" err="1" smtClean="0">
                <a:solidFill>
                  <a:srgbClr val="7030A0"/>
                </a:solidFill>
              </a:rPr>
              <a:t>TITLEAGIC?.m</a:t>
            </a:r>
            <a:endParaRPr lang="en-US" dirty="0">
              <a:solidFill>
                <a:srgbClr val="7030A0"/>
              </a:solidFill>
            </a:endParaRPr>
          </a:p>
          <a:p>
            <a:pPr marL="514350" indent="-514350">
              <a:buFont typeface="+mj-lt"/>
              <a:buAutoNum type="arabicPeriod"/>
            </a:pPr>
            <a:r>
              <a:rPr lang="en-US" dirty="0" err="1">
                <a:solidFill>
                  <a:srgbClr val="7030A0"/>
                </a:solidFill>
              </a:rPr>
              <a:t>Azula</a:t>
            </a:r>
            <a:r>
              <a:rPr lang="en-US" dirty="0">
                <a:solidFill>
                  <a:srgbClr val="7030A0"/>
                </a:solidFill>
              </a:rPr>
              <a:t>…/</a:t>
            </a:r>
            <a:r>
              <a:rPr lang="en-US" dirty="0" smtClean="0">
                <a:solidFill>
                  <a:srgbClr val="7030A0"/>
                </a:solidFill>
              </a:rPr>
              <a:t>Documents/Meth34nBase/M2D2AGIC/M2D2AGIC.f90?</a:t>
            </a:r>
          </a:p>
          <a:p>
            <a:pPr marL="514350" indent="-514350">
              <a:buFont typeface="+mj-lt"/>
              <a:buAutoNum type="arabicPeriod"/>
            </a:pPr>
            <a:r>
              <a:rPr lang="en-US" dirty="0" smtClean="0">
                <a:solidFill>
                  <a:srgbClr val="7030A0"/>
                </a:solidFill>
              </a:rPr>
              <a:t>Copy files to F:/M2D2AGIC/</a:t>
            </a:r>
          </a:p>
          <a:p>
            <a:pPr marL="514350" indent="-514350">
              <a:buFont typeface="+mj-lt"/>
              <a:buAutoNum type="arabicPeriod"/>
            </a:pPr>
            <a:r>
              <a:rPr lang="en-US" dirty="0" smtClean="0">
                <a:solidFill>
                  <a:srgbClr val="7030A0"/>
                </a:solidFill>
              </a:rPr>
              <a:t>On Laptop (optional), Run results</a:t>
            </a:r>
          </a:p>
          <a:p>
            <a:pPr marL="514350" indent="-514350">
              <a:buFont typeface="+mj-lt"/>
              <a:buAutoNum type="arabicPeriod"/>
            </a:pPr>
            <a:r>
              <a:rPr lang="en-US" dirty="0" smtClean="0">
                <a:solidFill>
                  <a:srgbClr val="7030A0"/>
                </a:solidFill>
              </a:rPr>
              <a:t>F:/M2D2AGIC/M2d2G1V6.m</a:t>
            </a:r>
          </a:p>
          <a:p>
            <a:pPr marL="514350" indent="-514350">
              <a:buFont typeface="+mj-lt"/>
              <a:buAutoNum type="arabicPeriod"/>
            </a:pPr>
            <a:r>
              <a:rPr lang="en-US" dirty="0">
                <a:solidFill>
                  <a:srgbClr val="7030A0"/>
                </a:solidFill>
              </a:rPr>
              <a:t>F:/</a:t>
            </a:r>
            <a:r>
              <a:rPr lang="en-US" dirty="0" smtClean="0">
                <a:solidFill>
                  <a:srgbClr val="7030A0"/>
                </a:solidFill>
              </a:rPr>
              <a:t>M2D2AGIC/M2d2G2.m</a:t>
            </a:r>
            <a:endParaRPr lang="en-US" dirty="0">
              <a:solidFill>
                <a:srgbClr val="7030A0"/>
              </a:solidFill>
            </a:endParaRPr>
          </a:p>
          <a:p>
            <a:pPr marL="514350" indent="-514350">
              <a:buFont typeface="+mj-lt"/>
              <a:buAutoNum type="arabicPeriod"/>
            </a:pPr>
            <a:r>
              <a:rPr lang="en-US" dirty="0">
                <a:solidFill>
                  <a:srgbClr val="7030A0"/>
                </a:solidFill>
              </a:rPr>
              <a:t>F:/</a:t>
            </a:r>
            <a:r>
              <a:rPr lang="en-US" dirty="0" smtClean="0">
                <a:solidFill>
                  <a:srgbClr val="7030A0"/>
                </a:solidFill>
              </a:rPr>
              <a:t>M2D2AGIC/M2d2G4V6.m</a:t>
            </a:r>
            <a:endParaRPr lang="en-US" dirty="0">
              <a:solidFill>
                <a:srgbClr val="7030A0"/>
              </a:solidFill>
            </a:endParaRPr>
          </a:p>
          <a:p>
            <a:pPr marL="514350" indent="-514350">
              <a:buFont typeface="+mj-lt"/>
              <a:buAutoNum type="arabicPeriod"/>
            </a:pPr>
            <a:r>
              <a:rPr lang="en-US" dirty="0">
                <a:solidFill>
                  <a:srgbClr val="7030A0"/>
                </a:solidFill>
              </a:rPr>
              <a:t>F:/</a:t>
            </a:r>
            <a:r>
              <a:rPr lang="en-US" dirty="0" smtClean="0">
                <a:solidFill>
                  <a:srgbClr val="7030A0"/>
                </a:solidFill>
              </a:rPr>
              <a:t>M2D2AGIC/M2d2G6.m</a:t>
            </a:r>
          </a:p>
          <a:p>
            <a:pPr marL="514350" indent="-514350">
              <a:buFont typeface="+mj-lt"/>
              <a:buAutoNum type="arabicPeriod"/>
            </a:pPr>
            <a:r>
              <a:rPr lang="en-US" dirty="0">
                <a:solidFill>
                  <a:srgbClr val="7030A0"/>
                </a:solidFill>
              </a:rPr>
              <a:t>F:/</a:t>
            </a:r>
            <a:r>
              <a:rPr lang="en-US" dirty="0" smtClean="0">
                <a:solidFill>
                  <a:srgbClr val="7030A0"/>
                </a:solidFill>
              </a:rPr>
              <a:t>M2D2AGIC/M2d2G8.m</a:t>
            </a:r>
            <a:endParaRPr lang="en-US" dirty="0">
              <a:solidFill>
                <a:srgbClr val="7030A0"/>
              </a:solidFill>
            </a:endParaRPr>
          </a:p>
          <a:p>
            <a:pPr marL="514350" indent="-514350">
              <a:buFont typeface="+mj-lt"/>
              <a:buAutoNum type="arabicPeriod"/>
            </a:pPr>
            <a:endParaRPr lang="en-US" dirty="0" smtClean="0">
              <a:solidFill>
                <a:schemeClr val="accent2"/>
              </a:solidFill>
            </a:endParaRPr>
          </a:p>
        </p:txBody>
      </p:sp>
    </p:spTree>
    <p:extLst>
      <p:ext uri="{BB962C8B-B14F-4D97-AF65-F5344CB8AC3E}">
        <p14:creationId xmlns:p14="http://schemas.microsoft.com/office/powerpoint/2010/main" val="1101879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Writeup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84560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181375"/>
            <a:ext cx="10515600" cy="742894"/>
          </a:xfrm>
        </p:spPr>
        <p:txBody>
          <a:bodyPr>
            <a:normAutofit/>
          </a:bodyPr>
          <a:lstStyle/>
          <a:p>
            <a:r>
              <a:rPr lang="en-US" dirty="0" smtClean="0"/>
              <a:t>5.1 Results: All station Bias and RMSE</a:t>
            </a:r>
            <a:endParaRPr lang="en-US" dirty="0"/>
          </a:p>
        </p:txBody>
      </p:sp>
      <p:sp>
        <p:nvSpPr>
          <p:cNvPr id="3" name="Content Placeholder 2"/>
          <p:cNvSpPr>
            <a:spLocks noGrp="1"/>
          </p:cNvSpPr>
          <p:nvPr>
            <p:ph idx="1"/>
          </p:nvPr>
        </p:nvSpPr>
        <p:spPr>
          <a:xfrm>
            <a:off x="838200" y="900743"/>
            <a:ext cx="6108032" cy="1511133"/>
          </a:xfrm>
        </p:spPr>
        <p:txBody>
          <a:bodyPr/>
          <a:lstStyle/>
          <a:p>
            <a:r>
              <a:rPr lang="en-US" dirty="0" smtClean="0"/>
              <a:t>Current: F:/Meth34nBase/BiasLPEB.m </a:t>
            </a:r>
            <a:endParaRPr lang="en-US" dirty="0"/>
          </a:p>
        </p:txBody>
      </p:sp>
      <p:pic>
        <p:nvPicPr>
          <p:cNvPr id="5" name="Picture 4"/>
          <p:cNvPicPr>
            <a:picLocks noChangeAspect="1"/>
          </p:cNvPicPr>
          <p:nvPr/>
        </p:nvPicPr>
        <p:blipFill>
          <a:blip r:embed="rId2"/>
          <a:stretch>
            <a:fillRect/>
          </a:stretch>
        </p:blipFill>
        <p:spPr>
          <a:xfrm>
            <a:off x="5944682" y="1812316"/>
            <a:ext cx="6080101" cy="4576809"/>
          </a:xfrm>
          <a:prstGeom prst="rect">
            <a:avLst/>
          </a:prstGeom>
        </p:spPr>
      </p:pic>
      <p:pic>
        <p:nvPicPr>
          <p:cNvPr id="6" name="Picture 5"/>
          <p:cNvPicPr>
            <a:picLocks noChangeAspect="1"/>
          </p:cNvPicPr>
          <p:nvPr/>
        </p:nvPicPr>
        <p:blipFill>
          <a:blip r:embed="rId3"/>
          <a:stretch>
            <a:fillRect/>
          </a:stretch>
        </p:blipFill>
        <p:spPr>
          <a:xfrm>
            <a:off x="0" y="1690688"/>
            <a:ext cx="6448926" cy="4854443"/>
          </a:xfrm>
          <a:prstGeom prst="rect">
            <a:avLst/>
          </a:prstGeom>
        </p:spPr>
      </p:pic>
    </p:spTree>
    <p:extLst>
      <p:ext uri="{BB962C8B-B14F-4D97-AF65-F5344CB8AC3E}">
        <p14:creationId xmlns:p14="http://schemas.microsoft.com/office/powerpoint/2010/main" val="2175923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Results: Percent RMSE reduction through time</a:t>
            </a:r>
            <a:endParaRPr lang="en-US" dirty="0"/>
          </a:p>
        </p:txBody>
      </p:sp>
      <p:sp>
        <p:nvSpPr>
          <p:cNvPr id="3" name="Content Placeholder 2"/>
          <p:cNvSpPr>
            <a:spLocks noGrp="1"/>
          </p:cNvSpPr>
          <p:nvPr>
            <p:ph idx="1"/>
          </p:nvPr>
        </p:nvSpPr>
        <p:spPr>
          <a:xfrm>
            <a:off x="838200" y="1825625"/>
            <a:ext cx="5603543" cy="4351338"/>
          </a:xfrm>
        </p:spPr>
        <p:txBody>
          <a:bodyPr/>
          <a:lstStyle/>
          <a:p>
            <a:r>
              <a:rPr lang="en-US" dirty="0" smtClean="0"/>
              <a:t>After extensive research a few of the Kalman filter articles say it should happen after a few </a:t>
            </a:r>
            <a:r>
              <a:rPr lang="en-US" dirty="0" err="1" smtClean="0"/>
              <a:t>timesteps</a:t>
            </a:r>
            <a:r>
              <a:rPr lang="en-US" dirty="0" smtClean="0"/>
              <a:t> and does not go further than that.</a:t>
            </a:r>
          </a:p>
          <a:p>
            <a:r>
              <a:rPr lang="en-US" dirty="0" smtClean="0"/>
              <a:t>As far as improve forecast with more training, percent RMSE reduction seems to be the best</a:t>
            </a:r>
          </a:p>
          <a:p>
            <a:r>
              <a:rPr lang="en-US" dirty="0" smtClean="0"/>
              <a:t>F:/Meth34nBase/PBRLPEB.m</a:t>
            </a:r>
            <a:endParaRPr lang="en-US" dirty="0"/>
          </a:p>
        </p:txBody>
      </p:sp>
      <p:pic>
        <p:nvPicPr>
          <p:cNvPr id="5" name="Picture 4"/>
          <p:cNvPicPr>
            <a:picLocks noChangeAspect="1"/>
          </p:cNvPicPr>
          <p:nvPr/>
        </p:nvPicPr>
        <p:blipFill>
          <a:blip r:embed="rId2"/>
          <a:stretch>
            <a:fillRect/>
          </a:stretch>
        </p:blipFill>
        <p:spPr>
          <a:xfrm>
            <a:off x="6248328" y="1585726"/>
            <a:ext cx="5943672" cy="3997701"/>
          </a:xfrm>
          <a:prstGeom prst="rect">
            <a:avLst/>
          </a:prstGeom>
        </p:spPr>
      </p:pic>
    </p:spTree>
    <p:extLst>
      <p:ext uri="{BB962C8B-B14F-4D97-AF65-F5344CB8AC3E}">
        <p14:creationId xmlns:p14="http://schemas.microsoft.com/office/powerpoint/2010/main" val="3954522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5729" y="112295"/>
            <a:ext cx="5065429" cy="1943518"/>
          </a:xfrm>
        </p:spPr>
        <p:txBody>
          <a:bodyPr>
            <a:normAutofit fontScale="90000"/>
          </a:bodyPr>
          <a:lstStyle/>
          <a:p>
            <a:r>
              <a:rPr lang="en-US" dirty="0" smtClean="0"/>
              <a:t>5.2 Results: Kalman Gain progression and associated forecast adjustment</a:t>
            </a:r>
            <a:endParaRPr lang="en-US" dirty="0"/>
          </a:p>
        </p:txBody>
      </p:sp>
      <p:pic>
        <p:nvPicPr>
          <p:cNvPr id="4" name="Picture 3"/>
          <p:cNvPicPr>
            <a:picLocks noChangeAspect="1"/>
          </p:cNvPicPr>
          <p:nvPr/>
        </p:nvPicPr>
        <p:blipFill>
          <a:blip r:embed="rId2"/>
          <a:stretch>
            <a:fillRect/>
          </a:stretch>
        </p:blipFill>
        <p:spPr>
          <a:xfrm>
            <a:off x="-646320" y="0"/>
            <a:ext cx="7917270" cy="3789780"/>
          </a:xfrm>
          <a:prstGeom prst="rect">
            <a:avLst/>
          </a:prstGeom>
        </p:spPr>
      </p:pic>
      <p:pic>
        <p:nvPicPr>
          <p:cNvPr id="5" name="Picture 4"/>
          <p:cNvPicPr>
            <a:picLocks noChangeAspect="1"/>
          </p:cNvPicPr>
          <p:nvPr/>
        </p:nvPicPr>
        <p:blipFill>
          <a:blip r:embed="rId3"/>
          <a:stretch>
            <a:fillRect/>
          </a:stretch>
        </p:blipFill>
        <p:spPr>
          <a:xfrm>
            <a:off x="1" y="3789780"/>
            <a:ext cx="6594562" cy="3068220"/>
          </a:xfrm>
          <a:prstGeom prst="rect">
            <a:avLst/>
          </a:prstGeom>
        </p:spPr>
      </p:pic>
      <p:sp>
        <p:nvSpPr>
          <p:cNvPr id="6" name="Content Placeholder 2"/>
          <p:cNvSpPr>
            <a:spLocks noGrp="1"/>
          </p:cNvSpPr>
          <p:nvPr>
            <p:ph idx="1"/>
          </p:nvPr>
        </p:nvSpPr>
        <p:spPr>
          <a:xfrm>
            <a:off x="6677392" y="2306889"/>
            <a:ext cx="5514608" cy="4585619"/>
          </a:xfrm>
        </p:spPr>
        <p:txBody>
          <a:bodyPr>
            <a:normAutofit lnSpcReduction="10000"/>
          </a:bodyPr>
          <a:lstStyle/>
          <a:p>
            <a:r>
              <a:rPr lang="en-US" dirty="0" smtClean="0"/>
              <a:t>Figure top: </a:t>
            </a:r>
          </a:p>
          <a:p>
            <a:pPr lvl="1"/>
            <a:r>
              <a:rPr lang="en-US" dirty="0" smtClean="0"/>
              <a:t>F:/M2par/AzulaRun/Kgplot.m</a:t>
            </a:r>
          </a:p>
          <a:p>
            <a:pPr lvl="1"/>
            <a:r>
              <a:rPr lang="en-US" dirty="0" smtClean="0"/>
              <a:t>Kalman Gain first ~250 hours</a:t>
            </a:r>
          </a:p>
          <a:p>
            <a:pPr lvl="1"/>
            <a:r>
              <a:rPr lang="en-US" dirty="0" smtClean="0"/>
              <a:t>?Covariances are based on previous 24 hours, how does it spike so severely</a:t>
            </a:r>
            <a:endParaRPr lang="en-US" dirty="0"/>
          </a:p>
          <a:p>
            <a:r>
              <a:rPr lang="en-US" dirty="0" smtClean="0"/>
              <a:t>Figure Bottom:</a:t>
            </a:r>
          </a:p>
          <a:p>
            <a:pPr lvl="1"/>
            <a:r>
              <a:rPr lang="en-US" dirty="0" smtClean="0"/>
              <a:t>F:/Meth34nBse/M2kgGR.m</a:t>
            </a:r>
          </a:p>
          <a:p>
            <a:pPr lvl="1"/>
            <a:r>
              <a:rPr lang="en-US" dirty="0" smtClean="0"/>
              <a:t>Line plot of the observed wind, Kalman, mod for the first 24 hours</a:t>
            </a:r>
          </a:p>
          <a:p>
            <a:pPr lvl="1"/>
            <a:r>
              <a:rPr lang="en-US" dirty="0" smtClean="0"/>
              <a:t>This is 24 hours previous</a:t>
            </a:r>
          </a:p>
          <a:p>
            <a:pPr lvl="2"/>
            <a:r>
              <a:rPr lang="en-US" dirty="0" smtClean="0">
                <a:solidFill>
                  <a:srgbClr val="7030A0"/>
                </a:solidFill>
              </a:rPr>
              <a:t>Requires an extra 24 hours at the end?</a:t>
            </a:r>
          </a:p>
          <a:p>
            <a:pPr lvl="1"/>
            <a:endParaRPr lang="en-US" dirty="0"/>
          </a:p>
        </p:txBody>
      </p:sp>
    </p:spTree>
    <p:extLst>
      <p:ext uri="{BB962C8B-B14F-4D97-AF65-F5344CB8AC3E}">
        <p14:creationId xmlns:p14="http://schemas.microsoft.com/office/powerpoint/2010/main" val="3434035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Order of Results (in contradiction to the binder)</a:t>
            </a:r>
            <a:endParaRPr lang="en-US" dirty="0"/>
          </a:p>
        </p:txBody>
      </p:sp>
      <p:sp>
        <p:nvSpPr>
          <p:cNvPr id="3" name="Content Placeholder 2"/>
          <p:cNvSpPr>
            <a:spLocks noGrp="1"/>
          </p:cNvSpPr>
          <p:nvPr>
            <p:ph idx="1"/>
          </p:nvPr>
        </p:nvSpPr>
        <p:spPr/>
        <p:txBody>
          <a:bodyPr/>
          <a:lstStyle/>
          <a:p>
            <a:r>
              <a:rPr lang="en-US" dirty="0"/>
              <a:t>5.3.1 Results</a:t>
            </a:r>
            <a:r>
              <a:rPr lang="en-US" dirty="0" smtClean="0"/>
              <a:t>: Condition Number of State Covariance</a:t>
            </a:r>
          </a:p>
          <a:p>
            <a:pPr lvl="1"/>
            <a:r>
              <a:rPr lang="en-US" dirty="0"/>
              <a:t>(</a:t>
            </a:r>
            <a:r>
              <a:rPr lang="en-US" dirty="0" err="1"/>
              <a:t>Gamse</a:t>
            </a:r>
            <a:r>
              <a:rPr lang="en-US" dirty="0"/>
              <a:t> 2014) </a:t>
            </a:r>
            <a:r>
              <a:rPr lang="en-US" dirty="0" smtClean="0"/>
              <a:t>3.3.4 Properties of the A Posteriori System State Covariance Matrix P^+</a:t>
            </a:r>
            <a:r>
              <a:rPr lang="en-US" dirty="0" err="1" smtClean="0"/>
              <a:t>subk</a:t>
            </a:r>
            <a:endParaRPr lang="en-US" dirty="0" smtClean="0"/>
          </a:p>
          <a:p>
            <a:r>
              <a:rPr lang="en-US" dirty="0" smtClean="0"/>
              <a:t>5.3.2 Results</a:t>
            </a:r>
            <a:r>
              <a:rPr lang="en-US" dirty="0"/>
              <a:t>: </a:t>
            </a:r>
            <a:r>
              <a:rPr lang="en-US" dirty="0" smtClean="0"/>
              <a:t>Properties of the Kalman Gain Matrix</a:t>
            </a:r>
          </a:p>
          <a:p>
            <a:pPr lvl="1"/>
            <a:r>
              <a:rPr lang="en-US" dirty="0" smtClean="0"/>
              <a:t>(</a:t>
            </a:r>
            <a:r>
              <a:rPr lang="en-US" dirty="0" err="1" smtClean="0"/>
              <a:t>Gamse</a:t>
            </a:r>
            <a:r>
              <a:rPr lang="en-US" dirty="0" smtClean="0"/>
              <a:t> 2014) 3.3.5 </a:t>
            </a:r>
            <a:r>
              <a:rPr lang="en-US" dirty="0"/>
              <a:t>Properties of the Kalman Gain </a:t>
            </a:r>
            <a:r>
              <a:rPr lang="en-US" dirty="0" smtClean="0"/>
              <a:t>Matrix</a:t>
            </a:r>
          </a:p>
          <a:p>
            <a:endParaRPr lang="en-US" dirty="0"/>
          </a:p>
          <a:p>
            <a:endParaRPr lang="en-US" dirty="0"/>
          </a:p>
          <a:p>
            <a:endParaRPr lang="en-US" dirty="0" smtClean="0"/>
          </a:p>
        </p:txBody>
      </p:sp>
    </p:spTree>
    <p:extLst>
      <p:ext uri="{BB962C8B-B14F-4D97-AF65-F5344CB8AC3E}">
        <p14:creationId xmlns:p14="http://schemas.microsoft.com/office/powerpoint/2010/main" val="1146587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5.3.1 </a:t>
            </a:r>
            <a:r>
              <a:rPr lang="en-US" dirty="0"/>
              <a:t>Results</a:t>
            </a:r>
            <a:r>
              <a:rPr lang="en-US" dirty="0" smtClean="0"/>
              <a:t>: Condition Number of State Covariance</a:t>
            </a:r>
            <a:endParaRPr lang="en-US" dirty="0"/>
          </a:p>
        </p:txBody>
      </p:sp>
      <p:sp>
        <p:nvSpPr>
          <p:cNvPr id="3" name="Content Placeholder 2"/>
          <p:cNvSpPr>
            <a:spLocks noGrp="1"/>
          </p:cNvSpPr>
          <p:nvPr>
            <p:ph idx="1"/>
          </p:nvPr>
        </p:nvSpPr>
        <p:spPr>
          <a:xfrm>
            <a:off x="4795024" y="1825625"/>
            <a:ext cx="6558776" cy="4351338"/>
          </a:xfrm>
        </p:spPr>
        <p:txBody>
          <a:bodyPr>
            <a:normAutofit fontScale="92500" lnSpcReduction="10000"/>
          </a:bodyPr>
          <a:lstStyle/>
          <a:p>
            <a:r>
              <a:rPr lang="en-US" dirty="0" smtClean="0"/>
              <a:t>The noticeably and consistently large condition number indicates the system is ill conditioned</a:t>
            </a:r>
          </a:p>
          <a:p>
            <a:r>
              <a:rPr lang="en-US" dirty="0" smtClean="0"/>
              <a:t>The condition number reflects the sensitivity of the system to changes and the ill conditioned means too sensitive?</a:t>
            </a:r>
          </a:p>
          <a:p>
            <a:r>
              <a:rPr lang="en-US" dirty="0" smtClean="0"/>
              <a:t>It also indicates near singularity</a:t>
            </a:r>
          </a:p>
          <a:p>
            <a:pPr lvl="1"/>
            <a:r>
              <a:rPr lang="en-US" dirty="0" smtClean="0"/>
              <a:t>This could be a result of the simplification of the process to one of the covariance terms for the denominator of the Kalman Filter</a:t>
            </a:r>
          </a:p>
          <a:p>
            <a:pPr lvl="2"/>
            <a:r>
              <a:rPr lang="en-US" dirty="0" smtClean="0"/>
              <a:t>Which highlights the underlying issue of one measurement evaluating multiple “dimensions” or state representations </a:t>
            </a:r>
          </a:p>
        </p:txBody>
      </p:sp>
      <p:pic>
        <p:nvPicPr>
          <p:cNvPr id="5" name="Picture 4"/>
          <p:cNvPicPr>
            <a:picLocks noChangeAspect="1"/>
          </p:cNvPicPr>
          <p:nvPr/>
        </p:nvPicPr>
        <p:blipFill>
          <a:blip r:embed="rId2"/>
          <a:stretch>
            <a:fillRect/>
          </a:stretch>
        </p:blipFill>
        <p:spPr>
          <a:xfrm>
            <a:off x="0" y="1690688"/>
            <a:ext cx="5085962" cy="3828469"/>
          </a:xfrm>
          <a:prstGeom prst="rect">
            <a:avLst/>
          </a:prstGeom>
        </p:spPr>
      </p:pic>
    </p:spTree>
    <p:extLst>
      <p:ext uri="{BB962C8B-B14F-4D97-AF65-F5344CB8AC3E}">
        <p14:creationId xmlns:p14="http://schemas.microsoft.com/office/powerpoint/2010/main" val="29781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a:xfrm>
            <a:off x="6849978" y="1825625"/>
            <a:ext cx="4503821" cy="4351338"/>
          </a:xfrm>
        </p:spPr>
        <p:txBody>
          <a:bodyPr/>
          <a:lstStyle/>
          <a:p>
            <a:r>
              <a:rPr lang="en-US" dirty="0" smtClean="0"/>
              <a:t>Plotting the Kalman Gain shows expected correlation</a:t>
            </a:r>
          </a:p>
          <a:p>
            <a:r>
              <a:rPr lang="en-US" dirty="0" smtClean="0"/>
              <a:t>A stable state covariance would also be good</a:t>
            </a:r>
            <a:endParaRPr lang="en-US" dirty="0"/>
          </a:p>
        </p:txBody>
      </p:sp>
      <p:pic>
        <p:nvPicPr>
          <p:cNvPr id="4" name="Picture 3"/>
          <p:cNvPicPr>
            <a:picLocks noChangeAspect="1"/>
          </p:cNvPicPr>
          <p:nvPr/>
        </p:nvPicPr>
        <p:blipFill>
          <a:blip r:embed="rId2"/>
          <a:stretch>
            <a:fillRect/>
          </a:stretch>
        </p:blipFill>
        <p:spPr>
          <a:xfrm>
            <a:off x="453190" y="1825625"/>
            <a:ext cx="6248400" cy="1171575"/>
          </a:xfrm>
          <a:prstGeom prst="rect">
            <a:avLst/>
          </a:prstGeom>
        </p:spPr>
      </p:pic>
    </p:spTree>
    <p:extLst>
      <p:ext uri="{BB962C8B-B14F-4D97-AF65-F5344CB8AC3E}">
        <p14:creationId xmlns:p14="http://schemas.microsoft.com/office/powerpoint/2010/main" val="6801006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a:t>
            </a:r>
            <a:r>
              <a:rPr lang="en-US" dirty="0" smtClean="0"/>
              <a:t>Results Notes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t>
            </a:r>
            <a:r>
              <a:rPr lang="en-US" dirty="0" err="1" smtClean="0"/>
              <a:t>Gamse</a:t>
            </a:r>
            <a:r>
              <a:rPr lang="en-US" dirty="0" smtClean="0"/>
              <a:t> 14): 3.3.4 Properties of the A Posteriori System State Covariance Matrix P^+</a:t>
            </a:r>
            <a:r>
              <a:rPr lang="en-US" dirty="0" err="1" smtClean="0"/>
              <a:t>subK</a:t>
            </a:r>
            <a:endParaRPr lang="en-US" dirty="0" smtClean="0"/>
          </a:p>
          <a:p>
            <a:pPr lvl="1"/>
            <a:r>
              <a:rPr lang="en-US" dirty="0" smtClean="0"/>
              <a:t>Condition Number of </a:t>
            </a:r>
            <a:r>
              <a:rPr lang="en-US" dirty="0"/>
              <a:t>Matrix P^+</a:t>
            </a:r>
            <a:r>
              <a:rPr lang="en-US" dirty="0" err="1"/>
              <a:t>subK</a:t>
            </a:r>
            <a:endParaRPr lang="en-US" dirty="0" smtClean="0"/>
          </a:p>
          <a:p>
            <a:pPr lvl="2"/>
            <a:r>
              <a:rPr lang="en-US" dirty="0" smtClean="0"/>
              <a:t>Large condition number indicates near singularity (Figure 3a)</a:t>
            </a:r>
          </a:p>
          <a:p>
            <a:r>
              <a:rPr lang="en-US" dirty="0"/>
              <a:t>(</a:t>
            </a:r>
            <a:r>
              <a:rPr lang="en-US" dirty="0" err="1"/>
              <a:t>Gamse</a:t>
            </a:r>
            <a:r>
              <a:rPr lang="en-US" dirty="0"/>
              <a:t> 14</a:t>
            </a:r>
            <a:r>
              <a:rPr lang="en-US" dirty="0" smtClean="0"/>
              <a:t>): 2.1.5 Properties of the A Posteriori System State Covariance Matrix</a:t>
            </a:r>
          </a:p>
          <a:p>
            <a:pPr lvl="1"/>
            <a:r>
              <a:rPr lang="en-US" dirty="0" smtClean="0"/>
              <a:t>Condition Number of the A Posteriori System State Covariance Matrix</a:t>
            </a:r>
          </a:p>
          <a:p>
            <a:pPr lvl="2"/>
            <a:r>
              <a:rPr lang="en-US" dirty="0" smtClean="0"/>
              <a:t>Numerical Problem can for example arise in cases in which some elements of the state vector are estimated with greater precision than other elements of x. This could arise because of </a:t>
            </a:r>
            <a:r>
              <a:rPr lang="en-US" dirty="0" err="1" smtClean="0"/>
              <a:t>discrepencies</a:t>
            </a:r>
            <a:r>
              <a:rPr lang="en-US" dirty="0" smtClean="0"/>
              <a:t> in units of the state vector (their experiment). The discrepancy can be identified using different eigenvalues of the matrix </a:t>
            </a:r>
            <a:r>
              <a:rPr lang="en-US" dirty="0"/>
              <a:t>P^+</a:t>
            </a:r>
            <a:r>
              <a:rPr lang="en-US" dirty="0" err="1" smtClean="0"/>
              <a:t>subK</a:t>
            </a:r>
            <a:r>
              <a:rPr lang="en-US" dirty="0" smtClean="0"/>
              <a:t>. Specifically those reflecting the condition number</a:t>
            </a:r>
          </a:p>
          <a:p>
            <a:pPr lvl="3"/>
            <a:r>
              <a:rPr lang="en-US" dirty="0" smtClean="0"/>
              <a:t>After the equation mentions sensitivity to their experiment</a:t>
            </a:r>
          </a:p>
          <a:p>
            <a:r>
              <a:rPr lang="en-US" dirty="0" err="1" smtClean="0"/>
              <a:t>Youtube</a:t>
            </a:r>
            <a:r>
              <a:rPr lang="en-US" dirty="0" smtClean="0"/>
              <a:t>: Jeffery Adams: Matrix norm and condition number</a:t>
            </a:r>
          </a:p>
          <a:p>
            <a:pPr lvl="1"/>
            <a:r>
              <a:rPr lang="en-US" dirty="0" smtClean="0"/>
              <a:t>Ax=b (where x and b are vectors)~smaller change in x with changes in b is his aim. This occurs with a small condition number</a:t>
            </a:r>
          </a:p>
          <a:p>
            <a:r>
              <a:rPr lang="en-US" dirty="0" err="1" smtClean="0"/>
              <a:t>Math.stackexchane</a:t>
            </a:r>
            <a:r>
              <a:rPr lang="en-US" dirty="0" smtClean="0"/>
              <a:t>: what is the practical impact of a </a:t>
            </a:r>
            <a:r>
              <a:rPr lang="en-US" dirty="0" err="1" smtClean="0"/>
              <a:t>matrixs</a:t>
            </a:r>
            <a:r>
              <a:rPr lang="en-US" dirty="0" smtClean="0"/>
              <a:t> condition number</a:t>
            </a:r>
          </a:p>
          <a:p>
            <a:pPr lvl="1"/>
            <a:r>
              <a:rPr lang="en-US" dirty="0" smtClean="0"/>
              <a:t>Note: singularity is the matrix inverse does not exist~ look into this deeper later</a:t>
            </a:r>
          </a:p>
          <a:p>
            <a:pPr lvl="1"/>
            <a:r>
              <a:rPr lang="en-US" dirty="0" smtClean="0"/>
              <a:t>A common answer is that in practice 10^3-10^6 is pretty common (AND in this case the article is exact estimation) but, you loose a decimal for every 10^#. If condition #’s are big, then matrix is closer to singularity</a:t>
            </a:r>
          </a:p>
          <a:p>
            <a:r>
              <a:rPr lang="en-US" dirty="0" err="1"/>
              <a:t>Math.stackexchane</a:t>
            </a:r>
            <a:r>
              <a:rPr lang="en-US" dirty="0" smtClean="0"/>
              <a:t>: what does it mean for a matrix to be nearly singular</a:t>
            </a:r>
          </a:p>
          <a:p>
            <a:pPr lvl="1"/>
            <a:r>
              <a:rPr lang="en-US" dirty="0" smtClean="0"/>
              <a:t>Ill conditioned &amp; sensitive to numerical errors</a:t>
            </a:r>
          </a:p>
          <a:p>
            <a:pPr lvl="1"/>
            <a:r>
              <a:rPr lang="en-US" dirty="0" smtClean="0"/>
              <a:t>This confirms Jeffery Adams high condition has to do with </a:t>
            </a:r>
            <a:r>
              <a:rPr lang="en-US" dirty="0" err="1" smtClean="0"/>
              <a:t>sensitiviey</a:t>
            </a:r>
            <a:endParaRPr lang="en-US" dirty="0" smtClean="0"/>
          </a:p>
          <a:p>
            <a:pPr lvl="1"/>
            <a:endParaRPr lang="en-US" dirty="0"/>
          </a:p>
        </p:txBody>
      </p:sp>
    </p:spTree>
    <p:extLst>
      <p:ext uri="{BB962C8B-B14F-4D97-AF65-F5344CB8AC3E}">
        <p14:creationId xmlns:p14="http://schemas.microsoft.com/office/powerpoint/2010/main" val="26718471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5.3.2 Results: Properties of the Kalman Gain Matrix</a:t>
            </a:r>
            <a:br>
              <a:rPr lang="en-US" dirty="0"/>
            </a:br>
            <a:endParaRPr lang="en-US" dirty="0"/>
          </a:p>
        </p:txBody>
      </p:sp>
      <p:sp>
        <p:nvSpPr>
          <p:cNvPr id="3" name="Content Placeholder 2"/>
          <p:cNvSpPr>
            <a:spLocks noGrp="1"/>
          </p:cNvSpPr>
          <p:nvPr>
            <p:ph idx="1"/>
          </p:nvPr>
        </p:nvSpPr>
        <p:spPr>
          <a:xfrm>
            <a:off x="7888636" y="1690688"/>
            <a:ext cx="4172679" cy="4090482"/>
          </a:xfrm>
        </p:spPr>
        <p:txBody>
          <a:bodyPr>
            <a:normAutofit fontScale="92500" lnSpcReduction="20000"/>
          </a:bodyPr>
          <a:lstStyle/>
          <a:p>
            <a:r>
              <a:rPr lang="en-US" dirty="0" smtClean="0"/>
              <a:t>Correlation varies highly</a:t>
            </a:r>
          </a:p>
          <a:p>
            <a:pPr lvl="1"/>
            <a:r>
              <a:rPr lang="en-US" dirty="0" smtClean="0"/>
              <a:t>Good additional tests would be separating by time</a:t>
            </a:r>
          </a:p>
          <a:p>
            <a:pPr lvl="1"/>
            <a:r>
              <a:rPr lang="en-US" dirty="0" smtClean="0"/>
              <a:t>Determining where the large peaks come from</a:t>
            </a:r>
          </a:p>
          <a:p>
            <a:pPr lvl="1"/>
            <a:r>
              <a:rPr lang="en-US" dirty="0" smtClean="0"/>
              <a:t>Is this just more proof of the lack of convergence</a:t>
            </a:r>
          </a:p>
          <a:p>
            <a:pPr lvl="1"/>
            <a:endParaRPr lang="en-US" dirty="0"/>
          </a:p>
          <a:p>
            <a:r>
              <a:rPr lang="en-US" dirty="0" smtClean="0"/>
              <a:t>Created by: F:/M2D2AGIC/M2d2G2.m</a:t>
            </a:r>
          </a:p>
          <a:p>
            <a:pPr lvl="1"/>
            <a:r>
              <a:rPr lang="en-US" dirty="0" smtClean="0"/>
              <a:t>Created today come back</a:t>
            </a:r>
          </a:p>
          <a:p>
            <a:pPr lvl="1"/>
            <a:r>
              <a:rPr lang="en-US" dirty="0" smtClean="0"/>
              <a:t>Determined better route than using old KG code from previous invest</a:t>
            </a:r>
            <a:endParaRPr lang="en-US" dirty="0"/>
          </a:p>
        </p:txBody>
      </p:sp>
      <p:pic>
        <p:nvPicPr>
          <p:cNvPr id="4" name="Picture 3"/>
          <p:cNvPicPr>
            <a:picLocks noChangeAspect="1"/>
          </p:cNvPicPr>
          <p:nvPr/>
        </p:nvPicPr>
        <p:blipFill>
          <a:blip r:embed="rId2"/>
          <a:stretch>
            <a:fillRect/>
          </a:stretch>
        </p:blipFill>
        <p:spPr>
          <a:xfrm>
            <a:off x="170482" y="1966828"/>
            <a:ext cx="3564610" cy="3000136"/>
          </a:xfrm>
          <a:prstGeom prst="rect">
            <a:avLst/>
          </a:prstGeom>
        </p:spPr>
      </p:pic>
      <p:pic>
        <p:nvPicPr>
          <p:cNvPr id="5" name="Picture 4"/>
          <p:cNvPicPr>
            <a:picLocks noChangeAspect="1"/>
          </p:cNvPicPr>
          <p:nvPr/>
        </p:nvPicPr>
        <p:blipFill>
          <a:blip r:embed="rId3"/>
          <a:stretch>
            <a:fillRect/>
          </a:stretch>
        </p:blipFill>
        <p:spPr>
          <a:xfrm>
            <a:off x="3868662" y="2073300"/>
            <a:ext cx="3886403" cy="2925498"/>
          </a:xfrm>
          <a:prstGeom prst="rect">
            <a:avLst/>
          </a:prstGeom>
        </p:spPr>
      </p:pic>
    </p:spTree>
    <p:extLst>
      <p:ext uri="{BB962C8B-B14F-4D97-AF65-F5344CB8AC3E}">
        <p14:creationId xmlns:p14="http://schemas.microsoft.com/office/powerpoint/2010/main" val="1053101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 </a:t>
            </a:r>
            <a:r>
              <a:rPr lang="en-US" dirty="0" smtClean="0"/>
              <a:t>Results Notes</a:t>
            </a:r>
            <a:endParaRPr lang="en-US" dirty="0"/>
          </a:p>
        </p:txBody>
      </p:sp>
      <p:sp>
        <p:nvSpPr>
          <p:cNvPr id="3" name="Content Placeholder 2"/>
          <p:cNvSpPr>
            <a:spLocks noGrp="1"/>
          </p:cNvSpPr>
          <p:nvPr>
            <p:ph idx="1"/>
          </p:nvPr>
        </p:nvSpPr>
        <p:spPr/>
        <p:txBody>
          <a:bodyPr/>
          <a:lstStyle/>
          <a:p>
            <a:r>
              <a:rPr lang="en-US" dirty="0" smtClean="0"/>
              <a:t>The Kalman Gain state added to the linear transformation of the model forecast is significantly more unstable</a:t>
            </a:r>
          </a:p>
          <a:p>
            <a:r>
              <a:rPr lang="en-US" dirty="0" smtClean="0"/>
              <a:t>The Kalman Gain state associated with the WRF forecast (in the first dimension) appear to be more stable having a correlation between .1 and .5 </a:t>
            </a:r>
            <a:endParaRPr lang="en-US" dirty="0"/>
          </a:p>
        </p:txBody>
      </p:sp>
    </p:spTree>
    <p:extLst>
      <p:ext uri="{BB962C8B-B14F-4D97-AF65-F5344CB8AC3E}">
        <p14:creationId xmlns:p14="http://schemas.microsoft.com/office/powerpoint/2010/main" val="2145512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5.3.2 </a:t>
            </a:r>
            <a:r>
              <a:rPr lang="en-US" dirty="0"/>
              <a:t>Results:</a:t>
            </a:r>
          </a:p>
        </p:txBody>
      </p:sp>
      <p:sp>
        <p:nvSpPr>
          <p:cNvPr id="3" name="Content Placeholder 2"/>
          <p:cNvSpPr>
            <a:spLocks noGrp="1"/>
          </p:cNvSpPr>
          <p:nvPr>
            <p:ph idx="1"/>
          </p:nvPr>
        </p:nvSpPr>
        <p:spPr>
          <a:xfrm>
            <a:off x="8274204" y="1732118"/>
            <a:ext cx="3415137" cy="4351338"/>
          </a:xfrm>
        </p:spPr>
        <p:txBody>
          <a:bodyPr>
            <a:normAutofit lnSpcReduction="10000"/>
          </a:bodyPr>
          <a:lstStyle/>
          <a:p>
            <a:r>
              <a:rPr lang="en-US" dirty="0" smtClean="0"/>
              <a:t>Any Estimated system state tends to be bounded between one or two standard </a:t>
            </a:r>
            <a:r>
              <a:rPr lang="en-US" dirty="0" err="1" smtClean="0"/>
              <a:t>devaitions</a:t>
            </a:r>
            <a:r>
              <a:rPr lang="en-US" dirty="0" smtClean="0"/>
              <a:t> (66 or 95% confidence) </a:t>
            </a:r>
          </a:p>
          <a:p>
            <a:r>
              <a:rPr lang="en-US" dirty="0" smtClean="0"/>
              <a:t>Ideally variances of the system state should always include the state within their errors</a:t>
            </a:r>
          </a:p>
          <a:p>
            <a:endParaRPr lang="en-US" dirty="0"/>
          </a:p>
        </p:txBody>
      </p:sp>
      <p:pic>
        <p:nvPicPr>
          <p:cNvPr id="6" name="Picture 5"/>
          <p:cNvPicPr>
            <a:picLocks noChangeAspect="1"/>
          </p:cNvPicPr>
          <p:nvPr/>
        </p:nvPicPr>
        <p:blipFill>
          <a:blip r:embed="rId2"/>
          <a:stretch>
            <a:fillRect/>
          </a:stretch>
        </p:blipFill>
        <p:spPr>
          <a:xfrm>
            <a:off x="0" y="1690688"/>
            <a:ext cx="6241506" cy="3507718"/>
          </a:xfrm>
          <a:prstGeom prst="rect">
            <a:avLst/>
          </a:prstGeom>
        </p:spPr>
      </p:pic>
      <p:pic>
        <p:nvPicPr>
          <p:cNvPr id="7" name="Picture 6"/>
          <p:cNvPicPr>
            <a:picLocks noChangeAspect="1"/>
          </p:cNvPicPr>
          <p:nvPr/>
        </p:nvPicPr>
        <p:blipFill>
          <a:blip r:embed="rId3"/>
          <a:stretch>
            <a:fillRect/>
          </a:stretch>
        </p:blipFill>
        <p:spPr>
          <a:xfrm>
            <a:off x="6096000" y="1732118"/>
            <a:ext cx="1447800" cy="3143250"/>
          </a:xfrm>
          <a:prstGeom prst="rect">
            <a:avLst/>
          </a:prstGeom>
        </p:spPr>
      </p:pic>
    </p:spTree>
    <p:extLst>
      <p:ext uri="{BB962C8B-B14F-4D97-AF65-F5344CB8AC3E}">
        <p14:creationId xmlns:p14="http://schemas.microsoft.com/office/powerpoint/2010/main" val="1954197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5.3.2 Notes</a:t>
            </a:r>
            <a:endParaRPr lang="en-US" dirty="0"/>
          </a:p>
        </p:txBody>
      </p:sp>
      <p:sp>
        <p:nvSpPr>
          <p:cNvPr id="3" name="Content Placeholder 2"/>
          <p:cNvSpPr>
            <a:spLocks noGrp="1"/>
          </p:cNvSpPr>
          <p:nvPr>
            <p:ph idx="1"/>
          </p:nvPr>
        </p:nvSpPr>
        <p:spPr>
          <a:xfrm>
            <a:off x="5669280" y="1584960"/>
            <a:ext cx="6020061" cy="4498496"/>
          </a:xfrm>
        </p:spPr>
        <p:txBody>
          <a:bodyPr>
            <a:normAutofit/>
          </a:bodyPr>
          <a:lstStyle/>
          <a:p>
            <a:r>
              <a:rPr lang="en-US" dirty="0" smtClean="0">
                <a:solidFill>
                  <a:srgbClr val="7030A0"/>
                </a:solidFill>
              </a:rPr>
              <a:t>(</a:t>
            </a:r>
            <a:r>
              <a:rPr lang="en-US" dirty="0" err="1" smtClean="0">
                <a:solidFill>
                  <a:srgbClr val="7030A0"/>
                </a:solidFill>
              </a:rPr>
              <a:t>Gamse</a:t>
            </a:r>
            <a:r>
              <a:rPr lang="en-US" dirty="0" smtClean="0">
                <a:solidFill>
                  <a:srgbClr val="7030A0"/>
                </a:solidFill>
              </a:rPr>
              <a:t> 2014) 2.1.5 Properties of the A posteriori system state covariance</a:t>
            </a:r>
          </a:p>
          <a:p>
            <a:pPr lvl="1"/>
            <a:r>
              <a:rPr lang="en-US" dirty="0" smtClean="0">
                <a:solidFill>
                  <a:srgbClr val="7030A0"/>
                </a:solidFill>
              </a:rPr>
              <a:t>The </a:t>
            </a:r>
            <a:r>
              <a:rPr lang="en-US" dirty="0" err="1" smtClean="0">
                <a:solidFill>
                  <a:srgbClr val="7030A0"/>
                </a:solidFill>
              </a:rPr>
              <a:t>impratnce</a:t>
            </a:r>
            <a:r>
              <a:rPr lang="en-US" dirty="0" smtClean="0">
                <a:solidFill>
                  <a:srgbClr val="7030A0"/>
                </a:solidFill>
              </a:rPr>
              <a:t> of the convergence of the trace system state lies in its definition</a:t>
            </a:r>
          </a:p>
          <a:p>
            <a:pPr lvl="1"/>
            <a:r>
              <a:rPr lang="en-US" dirty="0" smtClean="0">
                <a:solidFill>
                  <a:srgbClr val="7030A0"/>
                </a:solidFill>
              </a:rPr>
              <a:t>Trace P^+ </a:t>
            </a:r>
            <a:r>
              <a:rPr lang="en-US" dirty="0" err="1" smtClean="0">
                <a:solidFill>
                  <a:srgbClr val="7030A0"/>
                </a:solidFill>
              </a:rPr>
              <a:t>subK</a:t>
            </a:r>
            <a:r>
              <a:rPr lang="en-US" dirty="0" smtClean="0">
                <a:solidFill>
                  <a:srgbClr val="7030A0"/>
                </a:solidFill>
              </a:rPr>
              <a:t> is the sum of the diagonal elements of the matrix.</a:t>
            </a:r>
          </a:p>
          <a:p>
            <a:pPr lvl="2"/>
            <a:r>
              <a:rPr lang="en-US" dirty="0" smtClean="0">
                <a:solidFill>
                  <a:srgbClr val="7030A0"/>
                </a:solidFill>
              </a:rPr>
              <a:t>Represents the variances of the system state </a:t>
            </a:r>
            <a:r>
              <a:rPr lang="en-US" dirty="0" err="1" smtClean="0">
                <a:solidFill>
                  <a:srgbClr val="7030A0"/>
                </a:solidFill>
              </a:rPr>
              <a:t>composnents</a:t>
            </a:r>
            <a:r>
              <a:rPr lang="en-US" dirty="0" smtClean="0">
                <a:solidFill>
                  <a:srgbClr val="7030A0"/>
                </a:solidFill>
              </a:rPr>
              <a:t>. If the sum of the diagonal elements converges towards some value, then we reason that single elements also converge towards some solution</a:t>
            </a:r>
          </a:p>
          <a:p>
            <a:pPr lvl="2"/>
            <a:r>
              <a:rPr lang="en-US" dirty="0" smtClean="0">
                <a:solidFill>
                  <a:srgbClr val="7030A0"/>
                </a:solidFill>
              </a:rPr>
              <a:t>Just sum of diagonal, good plot to add</a:t>
            </a:r>
          </a:p>
          <a:p>
            <a:endParaRPr lang="en-US" dirty="0"/>
          </a:p>
        </p:txBody>
      </p:sp>
      <p:pic>
        <p:nvPicPr>
          <p:cNvPr id="4" name="Picture 3"/>
          <p:cNvPicPr>
            <a:picLocks noChangeAspect="1"/>
          </p:cNvPicPr>
          <p:nvPr/>
        </p:nvPicPr>
        <p:blipFill>
          <a:blip r:embed="rId2"/>
          <a:stretch>
            <a:fillRect/>
          </a:stretch>
        </p:blipFill>
        <p:spPr>
          <a:xfrm>
            <a:off x="502659" y="1584960"/>
            <a:ext cx="5085962" cy="3828469"/>
          </a:xfrm>
          <a:prstGeom prst="rect">
            <a:avLst/>
          </a:prstGeom>
        </p:spPr>
      </p:pic>
    </p:spTree>
    <p:extLst>
      <p:ext uri="{BB962C8B-B14F-4D97-AF65-F5344CB8AC3E}">
        <p14:creationId xmlns:p14="http://schemas.microsoft.com/office/powerpoint/2010/main" val="2000044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 Notes</a:t>
            </a:r>
          </a:p>
        </p:txBody>
      </p:sp>
      <p:sp>
        <p:nvSpPr>
          <p:cNvPr id="3" name="Content Placeholder 2"/>
          <p:cNvSpPr>
            <a:spLocks noGrp="1"/>
          </p:cNvSpPr>
          <p:nvPr>
            <p:ph idx="1"/>
          </p:nvPr>
        </p:nvSpPr>
        <p:spPr/>
        <p:txBody>
          <a:bodyPr>
            <a:normAutofit lnSpcReduction="10000"/>
          </a:bodyPr>
          <a:lstStyle/>
          <a:p>
            <a:r>
              <a:rPr lang="en-US" dirty="0"/>
              <a:t>(</a:t>
            </a:r>
            <a:r>
              <a:rPr lang="en-US" dirty="0" err="1"/>
              <a:t>Gamse</a:t>
            </a:r>
            <a:r>
              <a:rPr lang="en-US" dirty="0"/>
              <a:t> </a:t>
            </a:r>
            <a:r>
              <a:rPr lang="en-US" dirty="0" smtClean="0"/>
              <a:t>2014) 2.2.1 Standard Deviations of System State Components</a:t>
            </a:r>
          </a:p>
          <a:p>
            <a:pPr lvl="1"/>
            <a:r>
              <a:rPr lang="en-US" dirty="0" smtClean="0"/>
              <a:t>Through filter training, performance can be evaluated by assessing its associated covariance matrix P^+</a:t>
            </a:r>
            <a:r>
              <a:rPr lang="en-US" dirty="0" err="1" smtClean="0"/>
              <a:t>subK</a:t>
            </a:r>
            <a:r>
              <a:rPr lang="en-US" dirty="0" smtClean="0"/>
              <a:t>. This is demonstrated by the fact that any estimated system state tends to be bounded by one or two standard deviations</a:t>
            </a:r>
          </a:p>
          <a:p>
            <a:r>
              <a:rPr lang="en-US" dirty="0"/>
              <a:t>(</a:t>
            </a:r>
            <a:r>
              <a:rPr lang="en-US" dirty="0" err="1"/>
              <a:t>Gamse</a:t>
            </a:r>
            <a:r>
              <a:rPr lang="en-US" dirty="0"/>
              <a:t> 2014) </a:t>
            </a:r>
            <a:r>
              <a:rPr lang="en-US" dirty="0" smtClean="0"/>
              <a:t>3.4.1 Standard Deviations of the System State Components in vector </a:t>
            </a:r>
            <a:r>
              <a:rPr lang="en-US" dirty="0" err="1" smtClean="0"/>
              <a:t>xhatplus</a:t>
            </a:r>
            <a:endParaRPr lang="en-US" dirty="0" smtClean="0"/>
          </a:p>
          <a:p>
            <a:pPr lvl="1"/>
            <a:r>
              <a:rPr lang="en-US" dirty="0" smtClean="0"/>
              <a:t>Ideally variances of the system state estimates should always include the true state </a:t>
            </a:r>
            <a:r>
              <a:rPr lang="en-US" dirty="0" err="1" smtClean="0"/>
              <a:t>witnin</a:t>
            </a:r>
            <a:r>
              <a:rPr lang="en-US" dirty="0" smtClean="0"/>
              <a:t> their errors. The standard deviation of the system state computed with the Kalman filter can indicate how certain it is that the true state lies within a certain distance of the estimated state 66% and 95% certain it lies within one or two standard deviations</a:t>
            </a:r>
            <a:endParaRPr lang="en-US" dirty="0"/>
          </a:p>
          <a:p>
            <a:pPr lvl="1"/>
            <a:endParaRPr lang="en-US" dirty="0"/>
          </a:p>
        </p:txBody>
      </p:sp>
    </p:spTree>
    <p:extLst>
      <p:ext uri="{BB962C8B-B14F-4D97-AF65-F5344CB8AC3E}">
        <p14:creationId xmlns:p14="http://schemas.microsoft.com/office/powerpoint/2010/main" val="14653624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5.3.3 </a:t>
            </a:r>
            <a:r>
              <a:rPr lang="en-US" dirty="0"/>
              <a:t>Results:</a:t>
            </a:r>
          </a:p>
        </p:txBody>
      </p:sp>
      <p:sp>
        <p:nvSpPr>
          <p:cNvPr id="3" name="Content Placeholder 2"/>
          <p:cNvSpPr>
            <a:spLocks noGrp="1"/>
          </p:cNvSpPr>
          <p:nvPr>
            <p:ph idx="1"/>
          </p:nvPr>
        </p:nvSpPr>
        <p:spPr>
          <a:xfrm>
            <a:off x="5999356" y="1825625"/>
            <a:ext cx="5354444" cy="4017614"/>
          </a:xfrm>
        </p:spPr>
        <p:txBody>
          <a:bodyPr>
            <a:normAutofit fontScale="92500" lnSpcReduction="20000"/>
          </a:bodyPr>
          <a:lstStyle/>
          <a:p>
            <a:r>
              <a:rPr lang="en-US" dirty="0" smtClean="0"/>
              <a:t>Cannot perform normal matrix multiplication because of the use of one set of measurements evaluated with multiple state variables</a:t>
            </a:r>
          </a:p>
          <a:p>
            <a:r>
              <a:rPr lang="en-US" dirty="0" smtClean="0"/>
              <a:t>The driving theory behind the normalized innovation squared is </a:t>
            </a:r>
            <a:r>
              <a:rPr lang="en-US" dirty="0" err="1" smtClean="0"/>
              <a:t>mahalobis</a:t>
            </a:r>
            <a:r>
              <a:rPr lang="en-US" dirty="0" smtClean="0"/>
              <a:t> distance</a:t>
            </a:r>
          </a:p>
          <a:p>
            <a:pPr lvl="1"/>
            <a:r>
              <a:rPr lang="en-US" dirty="0" smtClean="0"/>
              <a:t>Assuming it has to do with transforming to the normal representation and a kind of grouping</a:t>
            </a:r>
          </a:p>
          <a:p>
            <a:r>
              <a:rPr lang="en-US" dirty="0" smtClean="0">
                <a:solidFill>
                  <a:srgbClr val="7030A0"/>
                </a:solidFill>
              </a:rPr>
              <a:t>Identified a negative covariance?, visible on plot and not many</a:t>
            </a:r>
          </a:p>
          <a:p>
            <a:pPr lvl="1"/>
            <a:endParaRPr lang="en-US" dirty="0"/>
          </a:p>
        </p:txBody>
      </p:sp>
      <p:pic>
        <p:nvPicPr>
          <p:cNvPr id="5" name="Picture 4"/>
          <p:cNvPicPr>
            <a:picLocks noChangeAspect="1"/>
          </p:cNvPicPr>
          <p:nvPr/>
        </p:nvPicPr>
        <p:blipFill>
          <a:blip r:embed="rId2"/>
          <a:stretch>
            <a:fillRect/>
          </a:stretch>
        </p:blipFill>
        <p:spPr>
          <a:xfrm>
            <a:off x="147084" y="1484248"/>
            <a:ext cx="5852272" cy="4181453"/>
          </a:xfrm>
          <a:prstGeom prst="rect">
            <a:avLst/>
          </a:prstGeom>
        </p:spPr>
      </p:pic>
    </p:spTree>
    <p:extLst>
      <p:ext uri="{BB962C8B-B14F-4D97-AF65-F5344CB8AC3E}">
        <p14:creationId xmlns:p14="http://schemas.microsoft.com/office/powerpoint/2010/main" val="18556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 Results</a:t>
            </a:r>
            <a:r>
              <a:rPr lang="en-US" dirty="0" smtClean="0"/>
              <a:t>: Notes</a:t>
            </a:r>
            <a:endParaRPr lang="en-US" dirty="0"/>
          </a:p>
        </p:txBody>
      </p:sp>
      <p:sp>
        <p:nvSpPr>
          <p:cNvPr id="3" name="Content Placeholder 2"/>
          <p:cNvSpPr>
            <a:spLocks noGrp="1"/>
          </p:cNvSpPr>
          <p:nvPr>
            <p:ph idx="1"/>
          </p:nvPr>
        </p:nvSpPr>
        <p:spPr/>
        <p:txBody>
          <a:bodyPr/>
          <a:lstStyle/>
          <a:p>
            <a:r>
              <a:rPr lang="en-US" dirty="0"/>
              <a:t>(</a:t>
            </a:r>
            <a:r>
              <a:rPr lang="en-US" dirty="0" err="1"/>
              <a:t>Gamse</a:t>
            </a:r>
            <a:r>
              <a:rPr lang="en-US" dirty="0"/>
              <a:t> 2014</a:t>
            </a:r>
            <a:r>
              <a:rPr lang="en-US" dirty="0" smtClean="0"/>
              <a:t>) 3.4.2 Consistency of the Model in the Domain of the Measurements</a:t>
            </a:r>
          </a:p>
          <a:p>
            <a:pPr lvl="1"/>
            <a:r>
              <a:rPr lang="en-US" dirty="0" smtClean="0">
                <a:solidFill>
                  <a:srgbClr val="FF0000"/>
                </a:solidFill>
              </a:rPr>
              <a:t>We test KF measurement innovations together with their covariances using normalized innovation squared (by using first innovation squared over the covariance it is possible ruined statistical meaning)</a:t>
            </a:r>
          </a:p>
          <a:p>
            <a:pPr lvl="2"/>
            <a:r>
              <a:rPr lang="en-US" dirty="0" smtClean="0"/>
              <a:t>95% confidence level  one sided test. The innovations represent measurement residuals and for this analysis it is assumed that they are normal distributed </a:t>
            </a:r>
            <a:r>
              <a:rPr lang="en-US" dirty="0" err="1" smtClean="0"/>
              <a:t>vairables</a:t>
            </a:r>
            <a:r>
              <a:rPr lang="en-US" dirty="0" smtClean="0"/>
              <a:t> with zero mean and covariance </a:t>
            </a:r>
            <a:r>
              <a:rPr lang="en-US" dirty="0" err="1" smtClean="0"/>
              <a:t>Dk</a:t>
            </a:r>
            <a:endParaRPr lang="en-US" dirty="0" smtClean="0"/>
          </a:p>
          <a:p>
            <a:pPr lvl="2"/>
            <a:r>
              <a:rPr lang="en-US" dirty="0" err="1"/>
              <a:t>d</a:t>
            </a:r>
            <a:r>
              <a:rPr lang="en-US" dirty="0" err="1" smtClean="0"/>
              <a:t>k~N</a:t>
            </a:r>
            <a:r>
              <a:rPr lang="en-US" dirty="0" smtClean="0"/>
              <a:t>(0,Dk)</a:t>
            </a:r>
            <a:endParaRPr lang="en-US" dirty="0"/>
          </a:p>
        </p:txBody>
      </p:sp>
    </p:spTree>
    <p:extLst>
      <p:ext uri="{BB962C8B-B14F-4D97-AF65-F5344CB8AC3E}">
        <p14:creationId xmlns:p14="http://schemas.microsoft.com/office/powerpoint/2010/main" val="4042800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205302" y="100398"/>
            <a:ext cx="3971925" cy="5372100"/>
          </a:xfrm>
          <a:prstGeom prst="rect">
            <a:avLst/>
          </a:prstGeom>
        </p:spPr>
      </p:pic>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3"/>
          <a:stretch>
            <a:fillRect/>
          </a:stretch>
        </p:blipFill>
        <p:spPr>
          <a:xfrm>
            <a:off x="4681151" y="266442"/>
            <a:ext cx="4114800" cy="5657850"/>
          </a:xfrm>
          <a:prstGeom prst="rect">
            <a:avLst/>
          </a:prstGeom>
        </p:spPr>
      </p:pic>
    </p:spTree>
    <p:extLst>
      <p:ext uri="{BB962C8B-B14F-4D97-AF65-F5344CB8AC3E}">
        <p14:creationId xmlns:p14="http://schemas.microsoft.com/office/powerpoint/2010/main" val="1047118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7030A0"/>
                </a:solidFill>
              </a:rPr>
              <a:t>Note ridiculous amount of zero influence is due to lack of use of </a:t>
            </a:r>
            <a:r>
              <a:rPr lang="en-US" dirty="0" err="1" smtClean="0">
                <a:solidFill>
                  <a:srgbClr val="7030A0"/>
                </a:solidFill>
              </a:rPr>
              <a:t>loc</a:t>
            </a:r>
            <a:r>
              <a:rPr lang="en-US" dirty="0" smtClean="0">
                <a:solidFill>
                  <a:srgbClr val="7030A0"/>
                </a:solidFill>
              </a:rPr>
              <a:t> out or an end based on the size of the available data</a:t>
            </a:r>
            <a:endParaRPr lang="en-US" dirty="0">
              <a:solidFill>
                <a:srgbClr val="7030A0"/>
              </a:solidFill>
            </a:endParaRPr>
          </a:p>
        </p:txBody>
      </p:sp>
    </p:spTree>
    <p:extLst>
      <p:ext uri="{BB962C8B-B14F-4D97-AF65-F5344CB8AC3E}">
        <p14:creationId xmlns:p14="http://schemas.microsoft.com/office/powerpoint/2010/main" val="71951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a:xfrm>
            <a:off x="838200" y="1825625"/>
            <a:ext cx="4057650" cy="4351338"/>
          </a:xfrm>
        </p:spPr>
        <p:txBody>
          <a:bodyPr/>
          <a:lstStyle/>
          <a:p>
            <a:r>
              <a:rPr lang="en-US" dirty="0" err="1" smtClean="0"/>
              <a:t>Zonotypes</a:t>
            </a:r>
            <a:r>
              <a:rPr lang="en-US" dirty="0" smtClean="0"/>
              <a:t> and Kalman Observers: </a:t>
            </a:r>
            <a:r>
              <a:rPr lang="en-US" dirty="0" err="1" smtClean="0"/>
              <a:t>Gaom</a:t>
            </a:r>
            <a:r>
              <a:rPr lang="en-US" dirty="0" smtClean="0"/>
              <a:t>  Optimally Under Distinct uncertainty </a:t>
            </a:r>
            <a:r>
              <a:rPr lang="en-US" dirty="0" err="1" smtClean="0"/>
              <a:t>pardigrams</a:t>
            </a:r>
            <a:r>
              <a:rPr lang="en-US" dirty="0" smtClean="0"/>
              <a:t> and robust convergence</a:t>
            </a:r>
          </a:p>
          <a:p>
            <a:pPr lvl="1"/>
            <a:r>
              <a:rPr lang="en-US" dirty="0" err="1" smtClean="0"/>
              <a:t>Christope</a:t>
            </a:r>
            <a:r>
              <a:rPr lang="en-US" dirty="0" smtClean="0"/>
              <a:t> </a:t>
            </a:r>
            <a:r>
              <a:rPr lang="en-US" dirty="0" err="1" smtClean="0"/>
              <a:t>Combaste</a:t>
            </a:r>
            <a:r>
              <a:rPr lang="en-US" dirty="0" smtClean="0"/>
              <a:t> 2014</a:t>
            </a:r>
          </a:p>
          <a:p>
            <a:pPr lvl="2"/>
            <a:r>
              <a:rPr lang="en-US" dirty="0" smtClean="0"/>
              <a:t>Showed </a:t>
            </a:r>
            <a:r>
              <a:rPr lang="en-US" dirty="0" err="1" smtClean="0"/>
              <a:t>converbence</a:t>
            </a:r>
            <a:r>
              <a:rPr lang="en-US" dirty="0" smtClean="0"/>
              <a:t> of a traditional Kalman filter compared to his bounding/other alterations to the algorithm</a:t>
            </a:r>
          </a:p>
          <a:p>
            <a:pPr lvl="2"/>
            <a:endParaRPr lang="en-US" dirty="0"/>
          </a:p>
        </p:txBody>
      </p:sp>
      <p:pic>
        <p:nvPicPr>
          <p:cNvPr id="4" name="Picture 3"/>
          <p:cNvPicPr>
            <a:picLocks noChangeAspect="1"/>
          </p:cNvPicPr>
          <p:nvPr/>
        </p:nvPicPr>
        <p:blipFill>
          <a:blip r:embed="rId2"/>
          <a:stretch>
            <a:fillRect/>
          </a:stretch>
        </p:blipFill>
        <p:spPr>
          <a:xfrm>
            <a:off x="5948362" y="276225"/>
            <a:ext cx="4524375" cy="4152900"/>
          </a:xfrm>
          <a:prstGeom prst="rect">
            <a:avLst/>
          </a:prstGeom>
        </p:spPr>
      </p:pic>
      <p:pic>
        <p:nvPicPr>
          <p:cNvPr id="6" name="Picture 5"/>
          <p:cNvPicPr>
            <a:picLocks noChangeAspect="1"/>
          </p:cNvPicPr>
          <p:nvPr/>
        </p:nvPicPr>
        <p:blipFill>
          <a:blip r:embed="rId3"/>
          <a:stretch>
            <a:fillRect/>
          </a:stretch>
        </p:blipFill>
        <p:spPr>
          <a:xfrm>
            <a:off x="6396037" y="4429125"/>
            <a:ext cx="4076700" cy="1447800"/>
          </a:xfrm>
          <a:prstGeom prst="rect">
            <a:avLst/>
          </a:prstGeom>
        </p:spPr>
      </p:pic>
    </p:spTree>
    <p:extLst>
      <p:ext uri="{BB962C8B-B14F-4D97-AF65-F5344CB8AC3E}">
        <p14:creationId xmlns:p14="http://schemas.microsoft.com/office/powerpoint/2010/main" val="2995716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 Results</a:t>
            </a:r>
            <a:r>
              <a:rPr lang="en-US" dirty="0" smtClean="0"/>
              <a:t>: Notes</a:t>
            </a:r>
            <a:endParaRPr lang="en-US" dirty="0"/>
          </a:p>
        </p:txBody>
      </p:sp>
      <p:sp>
        <p:nvSpPr>
          <p:cNvPr id="3" name="Content Placeholder 2"/>
          <p:cNvSpPr>
            <a:spLocks noGrp="1"/>
          </p:cNvSpPr>
          <p:nvPr>
            <p:ph idx="1"/>
          </p:nvPr>
        </p:nvSpPr>
        <p:spPr/>
        <p:txBody>
          <a:bodyPr>
            <a:normAutofit lnSpcReduction="10000"/>
          </a:bodyPr>
          <a:lstStyle/>
          <a:p>
            <a:r>
              <a:rPr lang="en-US" dirty="0"/>
              <a:t>(</a:t>
            </a:r>
            <a:r>
              <a:rPr lang="en-US" dirty="0" err="1"/>
              <a:t>Gamse</a:t>
            </a:r>
            <a:r>
              <a:rPr lang="en-US" dirty="0"/>
              <a:t> 2014</a:t>
            </a:r>
            <a:r>
              <a:rPr lang="en-US" dirty="0" smtClean="0"/>
              <a:t>) 3.4.2 Consistency of the Model in the Domain of the Measurements</a:t>
            </a:r>
          </a:p>
          <a:p>
            <a:pPr lvl="1"/>
            <a:r>
              <a:rPr lang="en-US" dirty="0" smtClean="0"/>
              <a:t>The normal probability plots do not show linear patterns on the </a:t>
            </a:r>
            <a:r>
              <a:rPr lang="en-US" dirty="0" err="1" smtClean="0"/>
              <a:t>hwole</a:t>
            </a:r>
            <a:r>
              <a:rPr lang="en-US" dirty="0" smtClean="0"/>
              <a:t> data. </a:t>
            </a:r>
          </a:p>
          <a:p>
            <a:pPr lvl="1"/>
            <a:r>
              <a:rPr lang="en-US" dirty="0" smtClean="0"/>
              <a:t>In </a:t>
            </a:r>
            <a:r>
              <a:rPr lang="en-US" dirty="0" err="1" smtClean="0"/>
              <a:t>gerenral</a:t>
            </a:r>
            <a:r>
              <a:rPr lang="en-US" dirty="0" smtClean="0"/>
              <a:t> the data are plotted against a theoretical </a:t>
            </a:r>
            <a:r>
              <a:rPr lang="en-US" dirty="0" err="1" smtClean="0"/>
              <a:t>noral</a:t>
            </a:r>
            <a:r>
              <a:rPr lang="en-US" dirty="0" smtClean="0"/>
              <a:t> distribution in such a way that the points should form an approx. straight line</a:t>
            </a:r>
          </a:p>
          <a:p>
            <a:pPr lvl="1"/>
            <a:r>
              <a:rPr lang="en-US" dirty="0" smtClean="0"/>
              <a:t>Departures from the straight line indicate departures from normality</a:t>
            </a:r>
          </a:p>
          <a:p>
            <a:pPr lvl="2"/>
            <a:r>
              <a:rPr lang="en-US" dirty="0" smtClean="0"/>
              <a:t>Our data show a reasonably linear pattern in the center of the data, but the tails of the distributed data [13]/ In the middle of these plots, the data show a weak S-</a:t>
            </a:r>
            <a:r>
              <a:rPr lang="en-US" dirty="0" err="1" smtClean="0"/>
              <a:t>lkike</a:t>
            </a:r>
            <a:r>
              <a:rPr lang="en-US" dirty="0" smtClean="0"/>
              <a:t> pattern</a:t>
            </a:r>
          </a:p>
          <a:p>
            <a:pPr lvl="2"/>
            <a:r>
              <a:rPr lang="en-US" dirty="0" smtClean="0"/>
              <a:t>For the first few and last few data on each plot show marked departures from the </a:t>
            </a:r>
            <a:r>
              <a:rPr lang="en-US" dirty="0" err="1" smtClean="0"/>
              <a:t>referenc</a:t>
            </a:r>
            <a:r>
              <a:rPr lang="en-US" dirty="0" smtClean="0"/>
              <a:t> e fitted line. In the caste of short tails the first few points overestimate </a:t>
            </a:r>
            <a:r>
              <a:rPr lang="en-US" dirty="0" err="1" smtClean="0"/>
              <a:t>dhte</a:t>
            </a:r>
            <a:r>
              <a:rPr lang="en-US" dirty="0" smtClean="0"/>
              <a:t> fitted line above and the last few points underestimate the fitted line</a:t>
            </a:r>
          </a:p>
          <a:p>
            <a:pPr lvl="2"/>
            <a:r>
              <a:rPr lang="en-US" dirty="0" smtClean="0"/>
              <a:t>These tail-end outliers may indicate significant deviations from the assumed normal distribution of the measurement innovations</a:t>
            </a:r>
          </a:p>
        </p:txBody>
      </p:sp>
    </p:spTree>
    <p:extLst>
      <p:ext uri="{BB962C8B-B14F-4D97-AF65-F5344CB8AC3E}">
        <p14:creationId xmlns:p14="http://schemas.microsoft.com/office/powerpoint/2010/main" val="3574565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362712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Footnotes on production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80813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 and I/O</a:t>
            </a:r>
            <a:endParaRPr lang="en-US" dirty="0"/>
          </a:p>
        </p:txBody>
      </p:sp>
      <p:sp>
        <p:nvSpPr>
          <p:cNvPr id="3" name="Content Placeholder 2"/>
          <p:cNvSpPr>
            <a:spLocks noGrp="1"/>
          </p:cNvSpPr>
          <p:nvPr>
            <p:ph idx="1"/>
          </p:nvPr>
        </p:nvSpPr>
        <p:spPr/>
        <p:txBody>
          <a:bodyPr/>
          <a:lstStyle/>
          <a:p>
            <a:r>
              <a:rPr lang="en-US" dirty="0" smtClean="0"/>
              <a:t>Title will output data (in UBUNTU) to </a:t>
            </a:r>
            <a:r>
              <a:rPr lang="en-US" dirty="0"/>
              <a:t>‘KGKFTSd2</a:t>
            </a:r>
            <a:r>
              <a:rPr lang="en-US" dirty="0" smtClean="0"/>
              <a:t>’</a:t>
            </a:r>
          </a:p>
          <a:p>
            <a:pPr lvl="1"/>
            <a:r>
              <a:rPr lang="en-US" dirty="0" smtClean="0"/>
              <a:t>There is another code that creates rest of KF inputs required to finish input folder</a:t>
            </a:r>
          </a:p>
          <a:p>
            <a:pPr lvl="1"/>
            <a:r>
              <a:rPr lang="en-US" b="1" u="sng" dirty="0"/>
              <a:t>Laptop/ Desktop/Storm3Test/Meth3Met/Method34n.m</a:t>
            </a:r>
            <a:endParaRPr lang="en-US" dirty="0"/>
          </a:p>
          <a:p>
            <a:pPr lvl="1"/>
            <a:endParaRPr lang="en-US" dirty="0"/>
          </a:p>
        </p:txBody>
      </p:sp>
    </p:spTree>
    <p:extLst>
      <p:ext uri="{BB962C8B-B14F-4D97-AF65-F5344CB8AC3E}">
        <p14:creationId xmlns:p14="http://schemas.microsoft.com/office/powerpoint/2010/main" val="28818447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Laptop/ Desktop/Storm3Test/Meth3Met/Method34n.m</a:t>
            </a:r>
            <a:r>
              <a:rPr lang="en-US" dirty="0"/>
              <a:t/>
            </a:r>
            <a:br>
              <a:rPr lang="en-US" dirty="0"/>
            </a:br>
            <a:endParaRPr lang="en-US" dirty="0"/>
          </a:p>
        </p:txBody>
      </p:sp>
      <p:sp>
        <p:nvSpPr>
          <p:cNvPr id="3" name="Content Placeholder 2"/>
          <p:cNvSpPr>
            <a:spLocks noGrp="1"/>
          </p:cNvSpPr>
          <p:nvPr>
            <p:ph idx="1"/>
          </p:nvPr>
        </p:nvSpPr>
        <p:spPr>
          <a:xfrm>
            <a:off x="838200" y="1825625"/>
            <a:ext cx="3794760" cy="4351338"/>
          </a:xfrm>
        </p:spPr>
        <p:txBody>
          <a:bodyPr/>
          <a:lstStyle/>
          <a:p>
            <a:r>
              <a:rPr lang="en-US" dirty="0" smtClean="0"/>
              <a:t>KGKFTSd2.m</a:t>
            </a:r>
          </a:p>
          <a:p>
            <a:endParaRPr lang="en-US" dirty="0" smtClean="0"/>
          </a:p>
          <a:p>
            <a:r>
              <a:rPr lang="en-US" dirty="0" smtClean="0"/>
              <a:t>L9:foler=</a:t>
            </a:r>
            <a:r>
              <a:rPr lang="en-US" dirty="0" err="1" smtClean="0"/>
              <a:t>fullfile</a:t>
            </a:r>
            <a:r>
              <a:rPr lang="en-US" dirty="0" smtClean="0"/>
              <a:t>(‘F:’,‘KGKFTSd2’)</a:t>
            </a:r>
          </a:p>
          <a:p>
            <a:endParaRPr lang="en-US" dirty="0"/>
          </a:p>
          <a:p>
            <a:r>
              <a:rPr lang="en-US" dirty="0" smtClean="0"/>
              <a:t>NOO</a:t>
            </a:r>
          </a:p>
          <a:p>
            <a:r>
              <a:rPr lang="en-US" dirty="0" smtClean="0"/>
              <a:t>Note will need to redirect WRF inputs due to G: being broken</a:t>
            </a:r>
          </a:p>
          <a:p>
            <a:endParaRPr lang="en-US" dirty="0"/>
          </a:p>
          <a:p>
            <a:endParaRPr lang="en-US" dirty="0"/>
          </a:p>
          <a:p>
            <a:endParaRPr lang="en-US" dirty="0"/>
          </a:p>
        </p:txBody>
      </p:sp>
    </p:spTree>
    <p:extLst>
      <p:ext uri="{BB962C8B-B14F-4D97-AF65-F5344CB8AC3E}">
        <p14:creationId xmlns:p14="http://schemas.microsoft.com/office/powerpoint/2010/main" val="2400306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F:/Meth34nBase/TitleMet.m (Edits)</a:t>
            </a:r>
            <a:r>
              <a:rPr lang="en-US" dirty="0"/>
              <a:t/>
            </a:r>
            <a:br>
              <a:rPr lang="en-US" dirty="0"/>
            </a:br>
            <a:endParaRPr lang="en-US" dirty="0"/>
          </a:p>
        </p:txBody>
      </p:sp>
      <p:sp>
        <p:nvSpPr>
          <p:cNvPr id="3" name="Content Placeholder 2"/>
          <p:cNvSpPr>
            <a:spLocks noGrp="1"/>
          </p:cNvSpPr>
          <p:nvPr>
            <p:ph idx="1"/>
          </p:nvPr>
        </p:nvSpPr>
        <p:spPr/>
        <p:txBody>
          <a:bodyPr/>
          <a:lstStyle/>
          <a:p>
            <a:r>
              <a:rPr lang="en-US" b="1" u="sng" dirty="0" err="1" smtClean="0"/>
              <a:t>Azula</a:t>
            </a:r>
            <a:r>
              <a:rPr lang="en-US" b="1" u="sng" dirty="0" smtClean="0"/>
              <a:t>/Documents/Meth34nBase/</a:t>
            </a:r>
            <a:r>
              <a:rPr lang="en-US" dirty="0" smtClean="0"/>
              <a:t>KGKFTSd2/</a:t>
            </a:r>
            <a:r>
              <a:rPr lang="en-US" dirty="0" err="1" smtClean="0"/>
              <a:t>TitleKGMet.m</a:t>
            </a:r>
            <a:endParaRPr lang="en-US" dirty="0" smtClean="0"/>
          </a:p>
          <a:p>
            <a:r>
              <a:rPr lang="en-US" dirty="0" smtClean="0"/>
              <a:t>Check </a:t>
            </a:r>
            <a:r>
              <a:rPr lang="en-US" dirty="0" err="1" smtClean="0"/>
              <a:t>foldering</a:t>
            </a:r>
            <a:r>
              <a:rPr lang="en-US" dirty="0" smtClean="0"/>
              <a:t> as go but KF usually run out of </a:t>
            </a:r>
            <a:r>
              <a:rPr lang="en-US" dirty="0" err="1" smtClean="0"/>
              <a:t>KalWRF</a:t>
            </a:r>
            <a:r>
              <a:rPr lang="en-US" dirty="0" smtClean="0"/>
              <a:t> folder</a:t>
            </a:r>
          </a:p>
          <a:p>
            <a:endParaRPr lang="en-US" dirty="0"/>
          </a:p>
          <a:p>
            <a:endParaRPr lang="en-US" dirty="0" smtClean="0"/>
          </a:p>
          <a:p>
            <a:r>
              <a:rPr lang="en-US" b="1" u="sng" dirty="0" err="1" smtClean="0"/>
              <a:t>Azula</a:t>
            </a:r>
            <a:r>
              <a:rPr lang="en-US" b="1" u="sng" dirty="0" smtClean="0"/>
              <a:t>/Documents/Meth34nBase/M03d2Met/KalmanCV.f90</a:t>
            </a:r>
          </a:p>
          <a:p>
            <a:pPr lvl="1"/>
            <a:r>
              <a:rPr lang="en-US" b="1" u="sng" dirty="0" smtClean="0"/>
              <a:t>Listed in KriKal03 but look at </a:t>
            </a:r>
            <a:r>
              <a:rPr lang="en-US" b="1" u="sng" dirty="0" err="1" smtClean="0"/>
              <a:t>KalWRF</a:t>
            </a:r>
            <a:endParaRPr lang="en-US" b="1" u="sng" dirty="0" smtClean="0"/>
          </a:p>
          <a:p>
            <a:pPr lvl="1"/>
            <a:r>
              <a:rPr lang="en-US" b="1" u="sng" dirty="0" smtClean="0"/>
              <a:t>Edits performed in notepad++ for template:</a:t>
            </a:r>
          </a:p>
          <a:p>
            <a:pPr lvl="1"/>
            <a:r>
              <a:rPr lang="en-US" b="1" u="sng" dirty="0" smtClean="0"/>
              <a:t>F:/Deliverables/M2KF/Kgconv.f</a:t>
            </a:r>
          </a:p>
          <a:p>
            <a:pPr lvl="2"/>
            <a:r>
              <a:rPr lang="en-US" b="1" u="sng" dirty="0" smtClean="0"/>
              <a:t>Will be easier to perform these edits before getting to </a:t>
            </a:r>
            <a:r>
              <a:rPr lang="en-US" b="1" u="sng" dirty="0" err="1" smtClean="0"/>
              <a:t>Azula</a:t>
            </a:r>
            <a:r>
              <a:rPr lang="en-US" b="1" u="sng" dirty="0" smtClean="0"/>
              <a:t> IO2 avoid VI editor</a:t>
            </a:r>
            <a:endParaRPr lang="en-US" dirty="0" smtClean="0"/>
          </a:p>
        </p:txBody>
      </p:sp>
    </p:spTree>
    <p:extLst>
      <p:ext uri="{BB962C8B-B14F-4D97-AF65-F5344CB8AC3E}">
        <p14:creationId xmlns:p14="http://schemas.microsoft.com/office/powerpoint/2010/main" val="39800010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KG</a:t>
            </a:r>
            <a:endParaRPr lang="en-US" dirty="0"/>
          </a:p>
        </p:txBody>
      </p:sp>
      <p:sp>
        <p:nvSpPr>
          <p:cNvPr id="3" name="Content Placeholder 2"/>
          <p:cNvSpPr>
            <a:spLocks noGrp="1"/>
          </p:cNvSpPr>
          <p:nvPr>
            <p:ph idx="1"/>
          </p:nvPr>
        </p:nvSpPr>
        <p:spPr>
          <a:xfrm>
            <a:off x="6008914" y="1825625"/>
            <a:ext cx="5344886" cy="4351338"/>
          </a:xfrm>
        </p:spPr>
        <p:txBody>
          <a:bodyPr>
            <a:normAutofit fontScale="92500" lnSpcReduction="10000"/>
          </a:bodyPr>
          <a:lstStyle/>
          <a:p>
            <a:r>
              <a:rPr lang="en-US" dirty="0" smtClean="0"/>
              <a:t>What is the size of KG?</a:t>
            </a:r>
          </a:p>
          <a:p>
            <a:r>
              <a:rPr lang="en-US" dirty="0" smtClean="0"/>
              <a:t>2x2 for this dimension</a:t>
            </a:r>
            <a:endParaRPr lang="en-US" dirty="0"/>
          </a:p>
          <a:p>
            <a:r>
              <a:rPr lang="en-US" dirty="0" smtClean="0"/>
              <a:t>For KG</a:t>
            </a:r>
          </a:p>
          <a:p>
            <a:pPr lvl="1"/>
            <a:r>
              <a:rPr lang="en-US" dirty="0" smtClean="0">
                <a:solidFill>
                  <a:srgbClr val="00B050"/>
                </a:solidFill>
              </a:rPr>
              <a:t>Unit=</a:t>
            </a:r>
            <a:r>
              <a:rPr lang="en-US" dirty="0" err="1" smtClean="0">
                <a:solidFill>
                  <a:srgbClr val="00B050"/>
                </a:solidFill>
              </a:rPr>
              <a:t>tickKG</a:t>
            </a:r>
            <a:endParaRPr lang="en-US" dirty="0" smtClean="0">
              <a:solidFill>
                <a:srgbClr val="00B050"/>
              </a:solidFill>
            </a:endParaRPr>
          </a:p>
          <a:p>
            <a:pPr lvl="2"/>
            <a:r>
              <a:rPr lang="en-US" dirty="0" smtClean="0"/>
              <a:t>DNE need to initialize and add writes</a:t>
            </a:r>
          </a:p>
          <a:p>
            <a:pPr lvl="2"/>
            <a:r>
              <a:rPr lang="en-US" dirty="0" smtClean="0"/>
              <a:t>Will need to adjust the unit separator</a:t>
            </a:r>
          </a:p>
          <a:p>
            <a:pPr lvl="1"/>
            <a:r>
              <a:rPr lang="en-US" dirty="0" smtClean="0"/>
              <a:t>File=</a:t>
            </a:r>
            <a:r>
              <a:rPr lang="en-US" dirty="0" err="1" smtClean="0"/>
              <a:t>Kgname</a:t>
            </a:r>
            <a:endParaRPr lang="en-US" dirty="0" smtClean="0"/>
          </a:p>
          <a:p>
            <a:pPr lvl="1"/>
            <a:r>
              <a:rPr lang="en-US" dirty="0" smtClean="0"/>
              <a:t>Need a second loop in the write to get all the values</a:t>
            </a:r>
          </a:p>
          <a:p>
            <a:r>
              <a:rPr lang="en-US" dirty="0" smtClean="0">
                <a:solidFill>
                  <a:srgbClr val="FF0000"/>
                </a:solidFill>
              </a:rPr>
              <a:t>Will need other parameters. At least Q and R, would be good to have x and P too</a:t>
            </a:r>
          </a:p>
          <a:p>
            <a:pPr lvl="1"/>
            <a:endParaRPr lang="en-US" dirty="0"/>
          </a:p>
        </p:txBody>
      </p:sp>
      <p:pic>
        <p:nvPicPr>
          <p:cNvPr id="4" name="Picture 3"/>
          <p:cNvPicPr>
            <a:picLocks noChangeAspect="1"/>
          </p:cNvPicPr>
          <p:nvPr/>
        </p:nvPicPr>
        <p:blipFill>
          <a:blip r:embed="rId2"/>
          <a:stretch>
            <a:fillRect/>
          </a:stretch>
        </p:blipFill>
        <p:spPr>
          <a:xfrm>
            <a:off x="0" y="2586038"/>
            <a:ext cx="6228266" cy="1636827"/>
          </a:xfrm>
          <a:prstGeom prst="rect">
            <a:avLst/>
          </a:prstGeom>
        </p:spPr>
      </p:pic>
      <p:pic>
        <p:nvPicPr>
          <p:cNvPr id="5" name="Picture 4"/>
          <p:cNvPicPr>
            <a:picLocks noChangeAspect="1"/>
          </p:cNvPicPr>
          <p:nvPr/>
        </p:nvPicPr>
        <p:blipFill>
          <a:blip r:embed="rId3"/>
          <a:stretch>
            <a:fillRect/>
          </a:stretch>
        </p:blipFill>
        <p:spPr>
          <a:xfrm>
            <a:off x="328282" y="1566654"/>
            <a:ext cx="2603340" cy="258971"/>
          </a:xfrm>
          <a:prstGeom prst="rect">
            <a:avLst/>
          </a:prstGeom>
        </p:spPr>
      </p:pic>
      <p:pic>
        <p:nvPicPr>
          <p:cNvPr id="6" name="Picture 5"/>
          <p:cNvPicPr>
            <a:picLocks noChangeAspect="1"/>
          </p:cNvPicPr>
          <p:nvPr/>
        </p:nvPicPr>
        <p:blipFill>
          <a:blip r:embed="rId4"/>
          <a:stretch>
            <a:fillRect/>
          </a:stretch>
        </p:blipFill>
        <p:spPr>
          <a:xfrm>
            <a:off x="0" y="1841825"/>
            <a:ext cx="5973123" cy="593076"/>
          </a:xfrm>
          <a:prstGeom prst="rect">
            <a:avLst/>
          </a:prstGeom>
        </p:spPr>
      </p:pic>
      <p:pic>
        <p:nvPicPr>
          <p:cNvPr id="7" name="Picture 6"/>
          <p:cNvPicPr>
            <a:picLocks noChangeAspect="1"/>
          </p:cNvPicPr>
          <p:nvPr/>
        </p:nvPicPr>
        <p:blipFill>
          <a:blip r:embed="rId5"/>
          <a:stretch>
            <a:fillRect/>
          </a:stretch>
        </p:blipFill>
        <p:spPr>
          <a:xfrm>
            <a:off x="45358" y="5294176"/>
            <a:ext cx="6137549" cy="1033924"/>
          </a:xfrm>
          <a:prstGeom prst="rect">
            <a:avLst/>
          </a:prstGeom>
        </p:spPr>
      </p:pic>
    </p:spTree>
    <p:extLst>
      <p:ext uri="{BB962C8B-B14F-4D97-AF65-F5344CB8AC3E}">
        <p14:creationId xmlns:p14="http://schemas.microsoft.com/office/powerpoint/2010/main" val="1443215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614610" y="1825625"/>
            <a:ext cx="2739189" cy="4351338"/>
          </a:xfrm>
        </p:spPr>
        <p:txBody>
          <a:bodyPr/>
          <a:lstStyle/>
          <a:p>
            <a:r>
              <a:rPr lang="en-US" dirty="0"/>
              <a:t>https://stackoverflow.com/questions/16142292/defining-path-for-file-in-fortran</a:t>
            </a:r>
          </a:p>
        </p:txBody>
      </p:sp>
      <p:pic>
        <p:nvPicPr>
          <p:cNvPr id="4" name="Picture 3"/>
          <p:cNvPicPr>
            <a:picLocks noChangeAspect="1"/>
          </p:cNvPicPr>
          <p:nvPr/>
        </p:nvPicPr>
        <p:blipFill>
          <a:blip r:embed="rId2"/>
          <a:stretch>
            <a:fillRect/>
          </a:stretch>
        </p:blipFill>
        <p:spPr>
          <a:xfrm>
            <a:off x="569495" y="1690688"/>
            <a:ext cx="7010400" cy="3829050"/>
          </a:xfrm>
          <a:prstGeom prst="rect">
            <a:avLst/>
          </a:prstGeom>
        </p:spPr>
      </p:pic>
    </p:spTree>
    <p:extLst>
      <p:ext uri="{BB962C8B-B14F-4D97-AF65-F5344CB8AC3E}">
        <p14:creationId xmlns:p14="http://schemas.microsoft.com/office/powerpoint/2010/main" val="437359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KG</a:t>
            </a:r>
          </a:p>
        </p:txBody>
      </p:sp>
      <p:sp>
        <p:nvSpPr>
          <p:cNvPr id="3" name="Content Placeholder 2"/>
          <p:cNvSpPr>
            <a:spLocks noGrp="1"/>
          </p:cNvSpPr>
          <p:nvPr>
            <p:ph idx="1"/>
          </p:nvPr>
        </p:nvSpPr>
        <p:spPr>
          <a:xfrm>
            <a:off x="228600" y="1263316"/>
            <a:ext cx="5690062" cy="5414210"/>
          </a:xfrm>
        </p:spPr>
        <p:txBody>
          <a:bodyPr>
            <a:normAutofit fontScale="40000" lnSpcReduction="20000"/>
          </a:bodyPr>
          <a:lstStyle/>
          <a:p>
            <a:pPr marL="514350" indent="-514350">
              <a:buFont typeface="+mj-lt"/>
              <a:buAutoNum type="arabicPeriod"/>
            </a:pPr>
            <a:r>
              <a:rPr lang="en-US" dirty="0" smtClean="0"/>
              <a:t>L11: </a:t>
            </a:r>
            <a:r>
              <a:rPr lang="en-US" dirty="0" err="1" smtClean="0"/>
              <a:t>tickKG</a:t>
            </a:r>
            <a:endParaRPr lang="en-US" dirty="0" smtClean="0"/>
          </a:p>
          <a:p>
            <a:pPr marL="971550" lvl="1" indent="-514350">
              <a:buFont typeface="+mj-lt"/>
              <a:buAutoNum type="arabicPeriod"/>
            </a:pPr>
            <a:r>
              <a:rPr lang="en-US" dirty="0" smtClean="0"/>
              <a:t>+1</a:t>
            </a:r>
          </a:p>
          <a:p>
            <a:pPr marL="514350" indent="-514350">
              <a:buFont typeface="+mj-lt"/>
              <a:buAutoNum type="arabicPeriod"/>
            </a:pPr>
            <a:r>
              <a:rPr lang="en-US" dirty="0" smtClean="0"/>
              <a:t>L121-129 </a:t>
            </a:r>
            <a:r>
              <a:rPr lang="en-US" dirty="0" err="1" smtClean="0"/>
              <a:t>tickKG</a:t>
            </a:r>
            <a:r>
              <a:rPr lang="en-US" dirty="0" smtClean="0"/>
              <a:t>=tickKG+11</a:t>
            </a:r>
          </a:p>
          <a:p>
            <a:pPr marL="971550" lvl="1" indent="-514350">
              <a:buFont typeface="+mj-lt"/>
              <a:buAutoNum type="arabicPeriod"/>
            </a:pPr>
            <a:r>
              <a:rPr lang="en-US" dirty="0" smtClean="0"/>
              <a:t>+1</a:t>
            </a:r>
          </a:p>
          <a:p>
            <a:pPr marL="514350" indent="-514350">
              <a:buFont typeface="+mj-lt"/>
              <a:buAutoNum type="arabicPeriod"/>
            </a:pPr>
            <a:r>
              <a:rPr lang="en-US" dirty="0" smtClean="0"/>
              <a:t>L144: write(</a:t>
            </a:r>
            <a:r>
              <a:rPr lang="en-US" dirty="0" err="1" smtClean="0"/>
              <a:t>TFname</a:t>
            </a:r>
            <a:r>
              <a:rPr lang="en-US" dirty="0"/>
              <a:t>, </a:t>
            </a:r>
            <a:r>
              <a:rPr lang="en-US" dirty="0" smtClean="0"/>
              <a:t>'(“TF",I1)') hour</a:t>
            </a:r>
            <a:endParaRPr lang="en-US" dirty="0"/>
          </a:p>
          <a:p>
            <a:pPr marL="514350" indent="-514350">
              <a:buFont typeface="+mj-lt"/>
              <a:buAutoNum type="arabicPeriod"/>
            </a:pPr>
            <a:r>
              <a:rPr lang="en-US" dirty="0" smtClean="0"/>
              <a:t>L145</a:t>
            </a:r>
            <a:r>
              <a:rPr lang="en-US" dirty="0"/>
              <a:t>: </a:t>
            </a:r>
            <a:r>
              <a:rPr lang="en-US" dirty="0" smtClean="0"/>
              <a:t>write(</a:t>
            </a:r>
            <a:r>
              <a:rPr lang="en-US" dirty="0" err="1" smtClean="0"/>
              <a:t>KGname</a:t>
            </a:r>
            <a:r>
              <a:rPr lang="en-US" dirty="0"/>
              <a:t>, </a:t>
            </a:r>
            <a:r>
              <a:rPr lang="en-US" dirty="0" smtClean="0"/>
              <a:t>‘</a:t>
            </a:r>
            <a:r>
              <a:rPr lang="en-US" dirty="0" err="1" smtClean="0"/>
              <a:t>Tfname</a:t>
            </a:r>
            <a:r>
              <a:rPr lang="en-US" dirty="0" smtClean="0"/>
              <a:t>//(“KG",</a:t>
            </a:r>
            <a:r>
              <a:rPr lang="en-US" dirty="0"/>
              <a:t>I1,".txt")') </a:t>
            </a:r>
            <a:r>
              <a:rPr lang="en-US" dirty="0" smtClean="0"/>
              <a:t>station</a:t>
            </a:r>
            <a:endParaRPr lang="en-US" dirty="0"/>
          </a:p>
          <a:p>
            <a:pPr marL="971550" lvl="1" indent="-514350">
              <a:buFont typeface="+mj-lt"/>
              <a:buAutoNum type="arabicPeriod"/>
            </a:pPr>
            <a:r>
              <a:rPr lang="en-US" dirty="0" smtClean="0"/>
              <a:t>+1</a:t>
            </a:r>
          </a:p>
          <a:p>
            <a:pPr marL="514350" indent="-514350">
              <a:buFont typeface="+mj-lt"/>
              <a:buAutoNum type="arabicPeriod"/>
            </a:pPr>
            <a:r>
              <a:rPr lang="en-US" dirty="0" smtClean="0"/>
              <a:t>L159: </a:t>
            </a:r>
            <a:r>
              <a:rPr lang="en-US" dirty="0"/>
              <a:t>write(</a:t>
            </a:r>
            <a:r>
              <a:rPr lang="en-US" dirty="0" err="1"/>
              <a:t>TFname</a:t>
            </a:r>
            <a:r>
              <a:rPr lang="en-US" dirty="0"/>
              <a:t>, '(“TF",</a:t>
            </a:r>
            <a:r>
              <a:rPr lang="en-US" dirty="0" smtClean="0"/>
              <a:t>I2)') </a:t>
            </a:r>
            <a:r>
              <a:rPr lang="en-US" dirty="0"/>
              <a:t>hour</a:t>
            </a:r>
          </a:p>
          <a:p>
            <a:pPr marL="514350" indent="-514350">
              <a:buFont typeface="+mj-lt"/>
              <a:buAutoNum type="arabicPeriod"/>
            </a:pPr>
            <a:r>
              <a:rPr lang="en-US" dirty="0" smtClean="0"/>
              <a:t>L160: </a:t>
            </a:r>
            <a:r>
              <a:rPr lang="en-US" dirty="0"/>
              <a:t>write</a:t>
            </a:r>
            <a:r>
              <a:rPr lang="en-US" dirty="0" smtClean="0"/>
              <a:t>(//</a:t>
            </a:r>
            <a:r>
              <a:rPr lang="en-US" dirty="0" err="1" smtClean="0"/>
              <a:t>KGname</a:t>
            </a:r>
            <a:r>
              <a:rPr lang="en-US" dirty="0"/>
              <a:t>, </a:t>
            </a:r>
            <a:r>
              <a:rPr lang="en-US" dirty="0" smtClean="0"/>
              <a:t>'</a:t>
            </a:r>
            <a:r>
              <a:rPr lang="en-US" dirty="0" err="1"/>
              <a:t>Tfname</a:t>
            </a:r>
            <a:r>
              <a:rPr lang="en-US" dirty="0"/>
              <a:t>// </a:t>
            </a:r>
            <a:r>
              <a:rPr lang="en-US" dirty="0" smtClean="0"/>
              <a:t>(“</a:t>
            </a:r>
            <a:r>
              <a:rPr lang="en-US" dirty="0"/>
              <a:t>KG",</a:t>
            </a:r>
            <a:r>
              <a:rPr lang="en-US" dirty="0" smtClean="0"/>
              <a:t>I2,".</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174: write(</a:t>
            </a:r>
            <a:r>
              <a:rPr lang="en-US" dirty="0" err="1" smtClean="0"/>
              <a:t>TFname</a:t>
            </a:r>
            <a:r>
              <a:rPr lang="en-US" dirty="0"/>
              <a:t>, '(“TF",</a:t>
            </a:r>
            <a:r>
              <a:rPr lang="en-US" dirty="0" smtClean="0"/>
              <a:t>I3)') hour</a:t>
            </a:r>
          </a:p>
          <a:p>
            <a:pPr marL="514350" indent="-514350">
              <a:buFont typeface="+mj-lt"/>
              <a:buAutoNum type="arabicPeriod"/>
            </a:pPr>
            <a:r>
              <a:rPr lang="en-US" dirty="0" smtClean="0"/>
              <a:t>L175</a:t>
            </a:r>
            <a:r>
              <a:rPr lang="en-US" dirty="0"/>
              <a:t>: write</a:t>
            </a:r>
            <a:r>
              <a:rPr lang="en-US" dirty="0" smtClean="0"/>
              <a:t>(//</a:t>
            </a:r>
            <a:r>
              <a:rPr lang="en-US" dirty="0" err="1" smtClean="0"/>
              <a:t>KGname</a:t>
            </a:r>
            <a:r>
              <a:rPr lang="en-US" dirty="0"/>
              <a:t>, </a:t>
            </a:r>
            <a:r>
              <a:rPr lang="en-US" dirty="0" smtClean="0"/>
              <a:t>'</a:t>
            </a:r>
            <a:r>
              <a:rPr lang="en-US" dirty="0" err="1"/>
              <a:t>Tfname</a:t>
            </a:r>
            <a:r>
              <a:rPr lang="en-US" dirty="0"/>
              <a:t>// </a:t>
            </a:r>
            <a:r>
              <a:rPr lang="en-US" dirty="0" smtClean="0"/>
              <a:t>(“</a:t>
            </a:r>
            <a:r>
              <a:rPr lang="en-US" dirty="0"/>
              <a:t>KG",</a:t>
            </a:r>
            <a:r>
              <a:rPr lang="en-US" dirty="0" smtClean="0"/>
              <a:t>I3,".</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L189</a:t>
            </a:r>
            <a:r>
              <a:rPr lang="en-US" dirty="0"/>
              <a:t>: write(</a:t>
            </a:r>
            <a:r>
              <a:rPr lang="en-US" dirty="0" err="1"/>
              <a:t>TFname</a:t>
            </a:r>
            <a:r>
              <a:rPr lang="en-US" dirty="0"/>
              <a:t>, '(“TF",</a:t>
            </a:r>
            <a:r>
              <a:rPr lang="en-US" dirty="0" smtClean="0"/>
              <a:t>I4)') hour</a:t>
            </a:r>
          </a:p>
          <a:p>
            <a:pPr marL="514350" indent="-514350">
              <a:buFont typeface="+mj-lt"/>
              <a:buAutoNum type="arabicPeriod"/>
            </a:pPr>
            <a:r>
              <a:rPr lang="en-US" dirty="0" smtClean="0"/>
              <a:t>L190: </a:t>
            </a:r>
            <a:r>
              <a:rPr lang="en-US" dirty="0"/>
              <a:t>write</a:t>
            </a:r>
            <a:r>
              <a:rPr lang="en-US" dirty="0" smtClean="0"/>
              <a:t>(//</a:t>
            </a:r>
            <a:r>
              <a:rPr lang="en-US" dirty="0" err="1" smtClean="0"/>
              <a:t>KGname</a:t>
            </a:r>
            <a:r>
              <a:rPr lang="en-US" dirty="0"/>
              <a:t>, </a:t>
            </a:r>
            <a:r>
              <a:rPr lang="en-US" dirty="0" smtClean="0"/>
              <a:t>'</a:t>
            </a:r>
            <a:r>
              <a:rPr lang="en-US" dirty="0" err="1"/>
              <a:t>Tfname</a:t>
            </a:r>
            <a:r>
              <a:rPr lang="en-US" dirty="0"/>
              <a:t>// </a:t>
            </a:r>
            <a:r>
              <a:rPr lang="en-US" dirty="0" smtClean="0"/>
              <a:t>(“</a:t>
            </a:r>
            <a:r>
              <a:rPr lang="en-US" dirty="0"/>
              <a:t>KG",</a:t>
            </a:r>
            <a:r>
              <a:rPr lang="en-US" dirty="0" smtClean="0"/>
              <a:t>I4,".</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L1204: </a:t>
            </a:r>
            <a:r>
              <a:rPr lang="en-US" dirty="0"/>
              <a:t>write(</a:t>
            </a:r>
            <a:r>
              <a:rPr lang="en-US" dirty="0" err="1"/>
              <a:t>TFname</a:t>
            </a:r>
            <a:r>
              <a:rPr lang="en-US" dirty="0"/>
              <a:t>, '(“TF",</a:t>
            </a:r>
            <a:r>
              <a:rPr lang="en-US" dirty="0" smtClean="0"/>
              <a:t>I5)') </a:t>
            </a:r>
            <a:r>
              <a:rPr lang="en-US" dirty="0"/>
              <a:t>hour</a:t>
            </a:r>
          </a:p>
          <a:p>
            <a:pPr marL="514350" indent="-514350">
              <a:buFont typeface="+mj-lt"/>
              <a:buAutoNum type="arabicPeriod"/>
            </a:pPr>
            <a:r>
              <a:rPr lang="en-US" dirty="0" smtClean="0"/>
              <a:t>L1205: </a:t>
            </a:r>
            <a:r>
              <a:rPr lang="en-US" dirty="0"/>
              <a:t>write</a:t>
            </a:r>
            <a:r>
              <a:rPr lang="en-US" dirty="0" smtClean="0"/>
              <a:t>(//</a:t>
            </a:r>
            <a:r>
              <a:rPr lang="en-US" dirty="0" err="1" smtClean="0"/>
              <a:t>KGname</a:t>
            </a:r>
            <a:r>
              <a:rPr lang="en-US" dirty="0"/>
              <a:t>, </a:t>
            </a:r>
            <a:r>
              <a:rPr lang="en-US" dirty="0" smtClean="0"/>
              <a:t>'</a:t>
            </a:r>
            <a:r>
              <a:rPr lang="en-US" dirty="0" err="1"/>
              <a:t>Tfname</a:t>
            </a:r>
            <a:r>
              <a:rPr lang="en-US" dirty="0"/>
              <a:t>// </a:t>
            </a:r>
            <a:r>
              <a:rPr lang="en-US" dirty="0" smtClean="0"/>
              <a:t>(“</a:t>
            </a:r>
            <a:r>
              <a:rPr lang="en-US" dirty="0"/>
              <a:t>KG",</a:t>
            </a:r>
            <a:r>
              <a:rPr lang="en-US" dirty="0" smtClean="0"/>
              <a:t>I5,".</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a:t>L444: </a:t>
            </a:r>
            <a:r>
              <a:rPr lang="en-US" dirty="0" smtClean="0"/>
              <a:t>open(unit=</a:t>
            </a:r>
            <a:r>
              <a:rPr lang="en-US" dirty="0" err="1" smtClean="0"/>
              <a:t>tickKG</a:t>
            </a:r>
            <a:r>
              <a:rPr lang="en-US" dirty="0" smtClean="0"/>
              <a:t>, </a:t>
            </a:r>
            <a:r>
              <a:rPr lang="en-US" dirty="0"/>
              <a:t>status='replace', </a:t>
            </a:r>
            <a:r>
              <a:rPr lang="en-US" dirty="0" smtClean="0"/>
              <a:t>file=</a:t>
            </a:r>
            <a:r>
              <a:rPr lang="en-US" dirty="0" err="1" smtClean="0"/>
              <a:t>KGname</a:t>
            </a:r>
            <a:r>
              <a:rPr lang="en-US" dirty="0" smtClean="0"/>
              <a:t>)</a:t>
            </a:r>
          </a:p>
          <a:p>
            <a:pPr marL="0" indent="0">
              <a:buNone/>
            </a:pPr>
            <a:r>
              <a:rPr lang="en-US" dirty="0" smtClean="0"/>
              <a:t>        </a:t>
            </a:r>
            <a:r>
              <a:rPr lang="en-US" dirty="0"/>
              <a:t>do </a:t>
            </a:r>
            <a:r>
              <a:rPr lang="en-US" dirty="0" smtClean="0"/>
              <a:t>n=1</a:t>
            </a:r>
            <a:r>
              <a:rPr lang="en-US" dirty="0"/>
              <a:t>, </a:t>
            </a:r>
            <a:r>
              <a:rPr lang="en-US" dirty="0" smtClean="0"/>
              <a:t>dim</a:t>
            </a:r>
          </a:p>
          <a:p>
            <a:pPr marL="0" indent="0">
              <a:buNone/>
            </a:pPr>
            <a:r>
              <a:rPr lang="en-US" dirty="0" smtClean="0"/>
              <a:t>        write(</a:t>
            </a:r>
            <a:r>
              <a:rPr lang="en-US" dirty="0" err="1"/>
              <a:t>tickKG</a:t>
            </a:r>
            <a:r>
              <a:rPr lang="en-US" dirty="0" smtClean="0"/>
              <a:t>,*) (KG(</a:t>
            </a:r>
            <a:r>
              <a:rPr lang="en-US" dirty="0" err="1" smtClean="0"/>
              <a:t>m,n</a:t>
            </a:r>
            <a:r>
              <a:rPr lang="en-US" dirty="0" smtClean="0"/>
              <a:t>), m=1,dim) </a:t>
            </a:r>
          </a:p>
          <a:p>
            <a:pPr marL="0" indent="0">
              <a:buNone/>
            </a:pPr>
            <a:r>
              <a:rPr lang="en-US" dirty="0" smtClean="0"/>
              <a:t>        </a:t>
            </a:r>
            <a:r>
              <a:rPr lang="en-US" dirty="0" err="1"/>
              <a:t>enddo</a:t>
            </a:r>
            <a:r>
              <a:rPr lang="en-US" dirty="0"/>
              <a:t> </a:t>
            </a:r>
            <a:endParaRPr lang="en-US" dirty="0" smtClean="0"/>
          </a:p>
          <a:p>
            <a:pPr marL="0" indent="0">
              <a:buNone/>
            </a:pPr>
            <a:r>
              <a:rPr lang="en-US" dirty="0" smtClean="0"/>
              <a:t>       </a:t>
            </a:r>
            <a:r>
              <a:rPr lang="en-US" dirty="0"/>
              <a:t>close </a:t>
            </a:r>
            <a:r>
              <a:rPr lang="en-US" dirty="0" smtClean="0"/>
              <a:t>(</a:t>
            </a:r>
            <a:r>
              <a:rPr lang="en-US" dirty="0" err="1" smtClean="0"/>
              <a:t>tickKG</a:t>
            </a:r>
            <a:r>
              <a:rPr lang="en-US" dirty="0" smtClean="0"/>
              <a:t>)</a:t>
            </a:r>
            <a:endParaRPr lang="en-US" dirty="0"/>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Content Placeholder 2"/>
          <p:cNvSpPr txBox="1">
            <a:spLocks/>
          </p:cNvSpPr>
          <p:nvPr/>
        </p:nvSpPr>
        <p:spPr>
          <a:xfrm>
            <a:off x="6460375" y="1825625"/>
            <a:ext cx="508046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Following a single file system</a:t>
            </a:r>
          </a:p>
          <a:p>
            <a:r>
              <a:rPr lang="en-US" dirty="0" smtClean="0"/>
              <a:t>I loops are grid cells</a:t>
            </a:r>
          </a:p>
          <a:p>
            <a:r>
              <a:rPr lang="en-US" dirty="0" smtClean="0"/>
              <a:t>Does </a:t>
            </a:r>
            <a:r>
              <a:rPr lang="en-US" dirty="0" err="1" smtClean="0"/>
              <a:t>Filt</a:t>
            </a:r>
            <a:r>
              <a:rPr lang="en-US" dirty="0" smtClean="0"/>
              <a:t>/KG require new source +1’s</a:t>
            </a:r>
          </a:p>
          <a:p>
            <a:pPr lvl="1"/>
            <a:r>
              <a:rPr lang="en-US" dirty="0" smtClean="0"/>
              <a:t>Also station based, iterator bumps to 10</a:t>
            </a:r>
          </a:p>
          <a:p>
            <a:pPr lvl="1"/>
            <a:r>
              <a:rPr lang="en-US" dirty="0" smtClean="0"/>
              <a:t>This writes the first two values, or overwrites?</a:t>
            </a:r>
          </a:p>
          <a:p>
            <a:r>
              <a:rPr lang="en-US" dirty="0" smtClean="0"/>
              <a:t>Put in, but not in </a:t>
            </a:r>
            <a:r>
              <a:rPr lang="en-US" dirty="0" err="1" smtClean="0"/>
              <a:t>powerpoint</a:t>
            </a:r>
            <a:r>
              <a:rPr lang="en-US" dirty="0" smtClean="0"/>
              <a:t>, the original set of the tick values, they are ~500</a:t>
            </a:r>
          </a:p>
        </p:txBody>
      </p:sp>
    </p:spTree>
    <p:extLst>
      <p:ext uri="{BB962C8B-B14F-4D97-AF65-F5344CB8AC3E}">
        <p14:creationId xmlns:p14="http://schemas.microsoft.com/office/powerpoint/2010/main" val="1503881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t>
            </a:r>
          </a:p>
        </p:txBody>
      </p:sp>
      <p:sp>
        <p:nvSpPr>
          <p:cNvPr id="3" name="Content Placeholder 2"/>
          <p:cNvSpPr>
            <a:spLocks noGrp="1"/>
          </p:cNvSpPr>
          <p:nvPr>
            <p:ph idx="1"/>
          </p:nvPr>
        </p:nvSpPr>
        <p:spPr>
          <a:xfrm>
            <a:off x="838200" y="1825625"/>
            <a:ext cx="4698076" cy="4351338"/>
          </a:xfrm>
        </p:spPr>
        <p:txBody>
          <a:bodyPr>
            <a:normAutofit fontScale="40000" lnSpcReduction="20000"/>
          </a:bodyPr>
          <a:lstStyle/>
          <a:p>
            <a:pPr marL="514350" indent="-514350">
              <a:buFont typeface="+mj-lt"/>
              <a:buAutoNum type="arabicPeriod"/>
            </a:pPr>
            <a:r>
              <a:rPr lang="en-US" dirty="0" smtClean="0"/>
              <a:t>L11: </a:t>
            </a:r>
            <a:r>
              <a:rPr lang="en-US" dirty="0" err="1" smtClean="0"/>
              <a:t>TOTx</a:t>
            </a:r>
            <a:endParaRPr lang="en-US" dirty="0" smtClean="0"/>
          </a:p>
          <a:p>
            <a:pPr marL="971550" lvl="1" indent="-514350">
              <a:buFont typeface="+mj-lt"/>
              <a:buAutoNum type="arabicPeriod"/>
            </a:pPr>
            <a:r>
              <a:rPr lang="en-US" dirty="0" smtClean="0"/>
              <a:t>+1</a:t>
            </a:r>
          </a:p>
          <a:p>
            <a:pPr marL="514350" indent="-514350">
              <a:buFont typeface="+mj-lt"/>
              <a:buAutoNum type="arabicPeriod"/>
            </a:pPr>
            <a:r>
              <a:rPr lang="en-US" dirty="0" smtClean="0"/>
              <a:t>L121-129 : </a:t>
            </a:r>
            <a:r>
              <a:rPr lang="en-US" dirty="0" err="1" smtClean="0"/>
              <a:t>TOTx</a:t>
            </a:r>
            <a:r>
              <a:rPr lang="en-US" dirty="0" smtClean="0"/>
              <a:t>=TOTx+12</a:t>
            </a:r>
            <a:endParaRPr lang="en-US" dirty="0"/>
          </a:p>
          <a:p>
            <a:pPr marL="971550" lvl="1" indent="-514350">
              <a:buFont typeface="+mj-lt"/>
              <a:buAutoNum type="arabicPeriod"/>
            </a:pPr>
            <a:r>
              <a:rPr lang="en-US" dirty="0"/>
              <a:t>+1</a:t>
            </a:r>
          </a:p>
          <a:p>
            <a:pPr marL="514350" indent="-514350">
              <a:buFont typeface="+mj-lt"/>
              <a:buAutoNum type="arabicPeriod"/>
            </a:pPr>
            <a:r>
              <a:rPr lang="en-US" dirty="0" smtClean="0"/>
              <a:t>L145</a:t>
            </a:r>
            <a:r>
              <a:rPr lang="en-US" dirty="0"/>
              <a:t>: </a:t>
            </a:r>
            <a:r>
              <a:rPr lang="en-US" dirty="0" smtClean="0"/>
              <a:t>write(</a:t>
            </a:r>
            <a:r>
              <a:rPr lang="en-US" dirty="0" err="1" smtClean="0"/>
              <a:t>TOTXname</a:t>
            </a:r>
            <a:r>
              <a:rPr lang="en-US" dirty="0"/>
              <a:t>, </a:t>
            </a:r>
            <a:r>
              <a:rPr lang="en-US" dirty="0" smtClean="0"/>
              <a:t>'</a:t>
            </a:r>
            <a:r>
              <a:rPr lang="en-US" dirty="0" err="1"/>
              <a:t>Tfname</a:t>
            </a:r>
            <a:r>
              <a:rPr lang="en-US" dirty="0"/>
              <a:t>// </a:t>
            </a:r>
            <a:r>
              <a:rPr lang="en-US" dirty="0" smtClean="0"/>
              <a:t>(“TOTX",</a:t>
            </a:r>
            <a:r>
              <a:rPr lang="en-US" dirty="0"/>
              <a:t>I1,".txt")') </a:t>
            </a:r>
            <a:r>
              <a:rPr lang="en-US" dirty="0" smtClean="0"/>
              <a:t>station</a:t>
            </a:r>
            <a:endParaRPr lang="en-US" dirty="0"/>
          </a:p>
          <a:p>
            <a:pPr marL="971550" lvl="1" indent="-514350">
              <a:buFont typeface="+mj-lt"/>
              <a:buAutoNum type="arabicPeriod"/>
            </a:pPr>
            <a:r>
              <a:rPr lang="en-US" dirty="0" smtClean="0"/>
              <a:t>+1</a:t>
            </a:r>
          </a:p>
          <a:p>
            <a:pPr marL="514350" indent="-514350">
              <a:buFont typeface="+mj-lt"/>
              <a:buAutoNum type="arabicPeriod"/>
            </a:pPr>
            <a:r>
              <a:rPr lang="en-US" dirty="0" smtClean="0"/>
              <a:t>L160: write(</a:t>
            </a:r>
            <a:r>
              <a:rPr lang="en-US" dirty="0" err="1" smtClean="0"/>
              <a:t>TOTXname</a:t>
            </a:r>
            <a:r>
              <a:rPr lang="en-US" dirty="0"/>
              <a:t>, </a:t>
            </a:r>
            <a:r>
              <a:rPr lang="en-US" dirty="0" smtClean="0"/>
              <a:t>'</a:t>
            </a:r>
            <a:r>
              <a:rPr lang="en-US" dirty="0" err="1"/>
              <a:t>Tfname</a:t>
            </a:r>
            <a:r>
              <a:rPr lang="en-US" dirty="0"/>
              <a:t>// </a:t>
            </a:r>
            <a:r>
              <a:rPr lang="en-US" dirty="0" smtClean="0"/>
              <a:t>(“TOTX",I2,".</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L175</a:t>
            </a:r>
            <a:r>
              <a:rPr lang="en-US" dirty="0"/>
              <a:t>: </a:t>
            </a:r>
            <a:r>
              <a:rPr lang="en-US" dirty="0" smtClean="0"/>
              <a:t>write(</a:t>
            </a:r>
            <a:r>
              <a:rPr lang="en-US" dirty="0" err="1" smtClean="0"/>
              <a:t>TOTXname</a:t>
            </a:r>
            <a:r>
              <a:rPr lang="en-US" dirty="0"/>
              <a:t>, </a:t>
            </a:r>
            <a:r>
              <a:rPr lang="en-US" dirty="0" smtClean="0"/>
              <a:t>'</a:t>
            </a:r>
            <a:r>
              <a:rPr lang="en-US" dirty="0" err="1"/>
              <a:t>Tfname</a:t>
            </a:r>
            <a:r>
              <a:rPr lang="en-US" dirty="0"/>
              <a:t>// </a:t>
            </a:r>
            <a:r>
              <a:rPr lang="en-US" dirty="0" smtClean="0"/>
              <a:t>(“TOTX",I3,".</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L190: write(</a:t>
            </a:r>
            <a:r>
              <a:rPr lang="en-US" dirty="0" err="1" smtClean="0"/>
              <a:t>TOTXname</a:t>
            </a:r>
            <a:r>
              <a:rPr lang="en-US" dirty="0"/>
              <a:t>, </a:t>
            </a:r>
            <a:r>
              <a:rPr lang="en-US" b="1" dirty="0" smtClean="0"/>
              <a:t>'</a:t>
            </a:r>
            <a:r>
              <a:rPr lang="en-US" dirty="0" err="1"/>
              <a:t>Tfname</a:t>
            </a:r>
            <a:r>
              <a:rPr lang="en-US" dirty="0" smtClean="0"/>
              <a:t>//</a:t>
            </a:r>
            <a:r>
              <a:rPr lang="en-US" b="1" dirty="0" smtClean="0"/>
              <a:t>(“</a:t>
            </a:r>
            <a:r>
              <a:rPr lang="en-US" dirty="0" smtClean="0"/>
              <a:t>TOTX",I4,".</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L1205: write(</a:t>
            </a:r>
            <a:r>
              <a:rPr lang="en-US" dirty="0" err="1" smtClean="0"/>
              <a:t>TOTXname</a:t>
            </a:r>
            <a:r>
              <a:rPr lang="en-US" dirty="0"/>
              <a:t>, </a:t>
            </a:r>
            <a:r>
              <a:rPr lang="en-US" dirty="0" smtClean="0"/>
              <a:t>'</a:t>
            </a:r>
            <a:r>
              <a:rPr lang="en-US" dirty="0" err="1"/>
              <a:t>Tfname</a:t>
            </a:r>
            <a:r>
              <a:rPr lang="en-US" dirty="0"/>
              <a:t>// </a:t>
            </a:r>
            <a:r>
              <a:rPr lang="en-US" dirty="0" smtClean="0"/>
              <a:t>(“TOTX",I5,".</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a:t>L444: </a:t>
            </a:r>
            <a:r>
              <a:rPr lang="en-US" dirty="0" smtClean="0"/>
              <a:t>open(unit=</a:t>
            </a:r>
            <a:r>
              <a:rPr lang="en-US" dirty="0" err="1" smtClean="0"/>
              <a:t>TOTx</a:t>
            </a:r>
            <a:r>
              <a:rPr lang="en-US" dirty="0" smtClean="0"/>
              <a:t>, </a:t>
            </a:r>
            <a:r>
              <a:rPr lang="en-US" dirty="0"/>
              <a:t>status='replace', </a:t>
            </a:r>
            <a:r>
              <a:rPr lang="en-US" dirty="0" smtClean="0"/>
              <a:t>file=</a:t>
            </a:r>
            <a:r>
              <a:rPr lang="en-US" dirty="0" err="1" smtClean="0"/>
              <a:t>TOTXname</a:t>
            </a:r>
            <a:r>
              <a:rPr lang="en-US" dirty="0" smtClean="0"/>
              <a:t>)</a:t>
            </a:r>
          </a:p>
          <a:p>
            <a:pPr marL="0" indent="0">
              <a:buNone/>
            </a:pPr>
            <a:r>
              <a:rPr lang="en-US" dirty="0" smtClean="0"/>
              <a:t>        </a:t>
            </a:r>
            <a:r>
              <a:rPr lang="en-US" dirty="0"/>
              <a:t>do </a:t>
            </a:r>
            <a:r>
              <a:rPr lang="en-US" dirty="0" smtClean="0"/>
              <a:t>n=1</a:t>
            </a:r>
            <a:r>
              <a:rPr lang="en-US" dirty="0"/>
              <a:t>, </a:t>
            </a:r>
            <a:r>
              <a:rPr lang="en-US" dirty="0" smtClean="0"/>
              <a:t>dim</a:t>
            </a:r>
          </a:p>
          <a:p>
            <a:pPr marL="0" indent="0">
              <a:buNone/>
            </a:pPr>
            <a:r>
              <a:rPr lang="en-US" dirty="0" smtClean="0"/>
              <a:t>        write(</a:t>
            </a:r>
            <a:r>
              <a:rPr lang="en-US" dirty="0" err="1" smtClean="0"/>
              <a:t>TOTx</a:t>
            </a:r>
            <a:r>
              <a:rPr lang="en-US" dirty="0" smtClean="0"/>
              <a:t>,*) (</a:t>
            </a:r>
            <a:r>
              <a:rPr lang="en-US" dirty="0"/>
              <a:t>x</a:t>
            </a:r>
            <a:r>
              <a:rPr lang="en-US" dirty="0" smtClean="0"/>
              <a:t> (</a:t>
            </a:r>
            <a:r>
              <a:rPr lang="en-US" dirty="0" err="1" smtClean="0"/>
              <a:t>m,n</a:t>
            </a:r>
            <a:r>
              <a:rPr lang="en-US" dirty="0" smtClean="0"/>
              <a:t>), m=1,dim) </a:t>
            </a:r>
          </a:p>
          <a:p>
            <a:pPr marL="0" indent="0">
              <a:buNone/>
            </a:pPr>
            <a:r>
              <a:rPr lang="en-US" dirty="0" smtClean="0"/>
              <a:t>        </a:t>
            </a:r>
            <a:r>
              <a:rPr lang="en-US" dirty="0" err="1"/>
              <a:t>enddo</a:t>
            </a:r>
            <a:r>
              <a:rPr lang="en-US" dirty="0"/>
              <a:t> </a:t>
            </a:r>
            <a:endParaRPr lang="en-US" dirty="0" smtClean="0"/>
          </a:p>
          <a:p>
            <a:pPr marL="0" indent="0">
              <a:buNone/>
            </a:pPr>
            <a:r>
              <a:rPr lang="en-US" dirty="0" smtClean="0"/>
              <a:t>       </a:t>
            </a:r>
            <a:r>
              <a:rPr lang="en-US" dirty="0"/>
              <a:t>close </a:t>
            </a:r>
            <a:r>
              <a:rPr lang="en-US" dirty="0" smtClean="0"/>
              <a:t>(</a:t>
            </a:r>
            <a:r>
              <a:rPr lang="en-US" dirty="0" err="1" smtClean="0"/>
              <a:t>TOTx</a:t>
            </a:r>
            <a:r>
              <a:rPr lang="en-US" dirty="0" smtClean="0"/>
              <a:t>)</a:t>
            </a:r>
            <a:endParaRPr lang="en-US" dirty="0"/>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Content Placeholder 2"/>
          <p:cNvSpPr txBox="1">
            <a:spLocks/>
          </p:cNvSpPr>
          <p:nvPr/>
        </p:nvSpPr>
        <p:spPr>
          <a:xfrm>
            <a:off x="6460375" y="1825625"/>
            <a:ext cx="50804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Do not confuse with the existing x writes and rewrites that only contain hour at a time</a:t>
            </a:r>
          </a:p>
          <a:p>
            <a:r>
              <a:rPr lang="en-US" dirty="0" smtClean="0"/>
              <a:t>2x2</a:t>
            </a:r>
          </a:p>
        </p:txBody>
      </p:sp>
    </p:spTree>
    <p:extLst>
      <p:ext uri="{BB962C8B-B14F-4D97-AF65-F5344CB8AC3E}">
        <p14:creationId xmlns:p14="http://schemas.microsoft.com/office/powerpoint/2010/main" val="292782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p:txBody>
          <a:bodyPr/>
          <a:lstStyle/>
          <a:p>
            <a:r>
              <a:rPr lang="en-US" dirty="0" smtClean="0"/>
              <a:t>Statistical Process Control of a Kalman Filter</a:t>
            </a:r>
          </a:p>
          <a:p>
            <a:r>
              <a:rPr lang="en-US" dirty="0" smtClean="0"/>
              <a:t>Sonja </a:t>
            </a:r>
            <a:r>
              <a:rPr lang="en-US" dirty="0" err="1" smtClean="0"/>
              <a:t>Gamse</a:t>
            </a:r>
            <a:r>
              <a:rPr lang="en-US" dirty="0" smtClean="0"/>
              <a:t> 2014</a:t>
            </a:r>
          </a:p>
          <a:p>
            <a:endParaRPr lang="en-US" dirty="0"/>
          </a:p>
          <a:p>
            <a:r>
              <a:rPr lang="en-US" dirty="0" smtClean="0"/>
              <a:t>Very thorough analysis of how the Kalman Filter works and how to statistically asses the accuracy of each state</a:t>
            </a:r>
            <a:endParaRPr lang="en-US" dirty="0"/>
          </a:p>
        </p:txBody>
      </p:sp>
    </p:spTree>
    <p:extLst>
      <p:ext uri="{BB962C8B-B14F-4D97-AF65-F5344CB8AC3E}">
        <p14:creationId xmlns:p14="http://schemas.microsoft.com/office/powerpoint/2010/main" val="1719482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endParaRPr lang="en-US" dirty="0"/>
          </a:p>
        </p:txBody>
      </p:sp>
      <p:sp>
        <p:nvSpPr>
          <p:cNvPr id="3" name="Content Placeholder 2"/>
          <p:cNvSpPr>
            <a:spLocks noGrp="1"/>
          </p:cNvSpPr>
          <p:nvPr>
            <p:ph idx="1"/>
          </p:nvPr>
        </p:nvSpPr>
        <p:spPr>
          <a:xfrm>
            <a:off x="838200" y="1825625"/>
            <a:ext cx="4698076" cy="4351338"/>
          </a:xfrm>
        </p:spPr>
        <p:txBody>
          <a:bodyPr>
            <a:normAutofit fontScale="40000" lnSpcReduction="20000"/>
          </a:bodyPr>
          <a:lstStyle/>
          <a:p>
            <a:pPr marL="514350" indent="-514350">
              <a:buFont typeface="+mj-lt"/>
              <a:buAutoNum type="arabicPeriod"/>
            </a:pPr>
            <a:r>
              <a:rPr lang="en-US" dirty="0" smtClean="0"/>
              <a:t>L11: </a:t>
            </a:r>
            <a:r>
              <a:rPr lang="en-US" dirty="0" err="1" smtClean="0"/>
              <a:t>TOTp</a:t>
            </a:r>
            <a:endParaRPr lang="en-US" dirty="0" smtClean="0"/>
          </a:p>
          <a:p>
            <a:pPr marL="971550" lvl="1" indent="-514350">
              <a:buFont typeface="+mj-lt"/>
              <a:buAutoNum type="arabicPeriod"/>
            </a:pPr>
            <a:r>
              <a:rPr lang="en-US" dirty="0" smtClean="0"/>
              <a:t>+1</a:t>
            </a:r>
          </a:p>
          <a:p>
            <a:pPr marL="514350" indent="-514350">
              <a:buFont typeface="+mj-lt"/>
              <a:buAutoNum type="arabicPeriod"/>
            </a:pPr>
            <a:r>
              <a:rPr lang="en-US" dirty="0" smtClean="0"/>
              <a:t>L121-129 : </a:t>
            </a:r>
            <a:r>
              <a:rPr lang="en-US" dirty="0" err="1" smtClean="0"/>
              <a:t>TOTp</a:t>
            </a:r>
            <a:r>
              <a:rPr lang="en-US" dirty="0" smtClean="0"/>
              <a:t>=TOTp+12</a:t>
            </a:r>
            <a:endParaRPr lang="en-US" dirty="0"/>
          </a:p>
          <a:p>
            <a:pPr marL="971550" lvl="1" indent="-514350">
              <a:buFont typeface="+mj-lt"/>
              <a:buAutoNum type="arabicPeriod"/>
            </a:pPr>
            <a:r>
              <a:rPr lang="en-US" dirty="0"/>
              <a:t>+1</a:t>
            </a:r>
          </a:p>
          <a:p>
            <a:pPr marL="514350" indent="-514350">
              <a:buFont typeface="+mj-lt"/>
              <a:buAutoNum type="arabicPeriod"/>
            </a:pPr>
            <a:r>
              <a:rPr lang="en-US" dirty="0" smtClean="0"/>
              <a:t>L145</a:t>
            </a:r>
            <a:r>
              <a:rPr lang="en-US" dirty="0"/>
              <a:t>: </a:t>
            </a:r>
            <a:r>
              <a:rPr lang="en-US" dirty="0" smtClean="0"/>
              <a:t>write(</a:t>
            </a:r>
            <a:r>
              <a:rPr lang="en-US" dirty="0" err="1" smtClean="0"/>
              <a:t>TOTpname</a:t>
            </a:r>
            <a:r>
              <a:rPr lang="en-US" dirty="0"/>
              <a:t>, </a:t>
            </a:r>
            <a:r>
              <a:rPr lang="en-US" dirty="0" smtClean="0"/>
              <a:t>'</a:t>
            </a:r>
            <a:r>
              <a:rPr lang="en-US" dirty="0" err="1"/>
              <a:t>Tfname</a:t>
            </a:r>
            <a:r>
              <a:rPr lang="en-US" dirty="0"/>
              <a:t>// </a:t>
            </a:r>
            <a:r>
              <a:rPr lang="en-US" dirty="0" smtClean="0"/>
              <a:t>(“TOTp",</a:t>
            </a:r>
            <a:r>
              <a:rPr lang="en-US" dirty="0"/>
              <a:t>I1,".txt")') </a:t>
            </a:r>
            <a:r>
              <a:rPr lang="en-US" dirty="0" smtClean="0"/>
              <a:t>station</a:t>
            </a:r>
            <a:endParaRPr lang="en-US" dirty="0"/>
          </a:p>
          <a:p>
            <a:pPr marL="971550" lvl="1" indent="-514350">
              <a:buFont typeface="+mj-lt"/>
              <a:buAutoNum type="arabicPeriod"/>
            </a:pPr>
            <a:r>
              <a:rPr lang="en-US" dirty="0" smtClean="0"/>
              <a:t>+1</a:t>
            </a:r>
          </a:p>
          <a:p>
            <a:pPr marL="514350" indent="-514350">
              <a:buFont typeface="+mj-lt"/>
              <a:buAutoNum type="arabicPeriod"/>
            </a:pPr>
            <a:r>
              <a:rPr lang="en-US" dirty="0" smtClean="0"/>
              <a:t>L160: write(</a:t>
            </a:r>
            <a:r>
              <a:rPr lang="en-US" dirty="0" err="1" smtClean="0"/>
              <a:t>TOTpname</a:t>
            </a:r>
            <a:r>
              <a:rPr lang="en-US" dirty="0"/>
              <a:t>, </a:t>
            </a:r>
            <a:r>
              <a:rPr lang="en-US" dirty="0" smtClean="0"/>
              <a:t>'</a:t>
            </a:r>
            <a:r>
              <a:rPr lang="en-US" dirty="0" err="1"/>
              <a:t>Tfname</a:t>
            </a:r>
            <a:r>
              <a:rPr lang="en-US" dirty="0"/>
              <a:t>// </a:t>
            </a:r>
            <a:r>
              <a:rPr lang="en-US" dirty="0" smtClean="0"/>
              <a:t>(“TOTp",I2,".</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L175</a:t>
            </a:r>
            <a:r>
              <a:rPr lang="en-US" dirty="0"/>
              <a:t>: </a:t>
            </a:r>
            <a:r>
              <a:rPr lang="en-US" dirty="0" smtClean="0"/>
              <a:t>write(</a:t>
            </a:r>
            <a:r>
              <a:rPr lang="en-US" dirty="0" err="1" smtClean="0"/>
              <a:t>TOTpname</a:t>
            </a:r>
            <a:r>
              <a:rPr lang="en-US" dirty="0"/>
              <a:t>, </a:t>
            </a:r>
            <a:r>
              <a:rPr lang="en-US" dirty="0" smtClean="0"/>
              <a:t>'</a:t>
            </a:r>
            <a:r>
              <a:rPr lang="en-US" dirty="0" err="1"/>
              <a:t>Tfname</a:t>
            </a:r>
            <a:r>
              <a:rPr lang="en-US" dirty="0"/>
              <a:t>// </a:t>
            </a:r>
            <a:r>
              <a:rPr lang="en-US" dirty="0" smtClean="0"/>
              <a:t>(“TOTp",I3,".</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L190: write(</a:t>
            </a:r>
            <a:r>
              <a:rPr lang="en-US" dirty="0" err="1" smtClean="0"/>
              <a:t>TOTpname</a:t>
            </a:r>
            <a:r>
              <a:rPr lang="en-US" dirty="0"/>
              <a:t>, </a:t>
            </a:r>
            <a:r>
              <a:rPr lang="en-US" b="1" dirty="0" smtClean="0"/>
              <a:t>'</a:t>
            </a:r>
            <a:r>
              <a:rPr lang="en-US" dirty="0" err="1"/>
              <a:t>Tfname</a:t>
            </a:r>
            <a:r>
              <a:rPr lang="en-US" dirty="0" smtClean="0"/>
              <a:t>//</a:t>
            </a:r>
            <a:r>
              <a:rPr lang="en-US" b="1" dirty="0" smtClean="0"/>
              <a:t>(“</a:t>
            </a:r>
            <a:r>
              <a:rPr lang="en-US" dirty="0" smtClean="0"/>
              <a:t>TOTp",I4,".</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L1205: write(</a:t>
            </a:r>
            <a:r>
              <a:rPr lang="en-US" dirty="0" err="1" smtClean="0"/>
              <a:t>TOTpname</a:t>
            </a:r>
            <a:r>
              <a:rPr lang="en-US" dirty="0"/>
              <a:t>, </a:t>
            </a:r>
            <a:r>
              <a:rPr lang="en-US" dirty="0" smtClean="0"/>
              <a:t>'</a:t>
            </a:r>
            <a:r>
              <a:rPr lang="en-US" dirty="0" err="1"/>
              <a:t>Tfname</a:t>
            </a:r>
            <a:r>
              <a:rPr lang="en-US" dirty="0"/>
              <a:t>// </a:t>
            </a:r>
            <a:r>
              <a:rPr lang="en-US" dirty="0" smtClean="0"/>
              <a:t>(“TOTp",I5,".</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a:t>L444: </a:t>
            </a:r>
            <a:r>
              <a:rPr lang="en-US" dirty="0" smtClean="0"/>
              <a:t>open(unit=</a:t>
            </a:r>
            <a:r>
              <a:rPr lang="en-US" dirty="0" err="1" smtClean="0"/>
              <a:t>TOTp</a:t>
            </a:r>
            <a:r>
              <a:rPr lang="en-US" dirty="0" smtClean="0"/>
              <a:t>, </a:t>
            </a:r>
            <a:r>
              <a:rPr lang="en-US" dirty="0"/>
              <a:t>status='replace', </a:t>
            </a:r>
            <a:r>
              <a:rPr lang="en-US" dirty="0" smtClean="0"/>
              <a:t>file=</a:t>
            </a:r>
            <a:r>
              <a:rPr lang="en-US" dirty="0" err="1" smtClean="0"/>
              <a:t>TOTpname</a:t>
            </a:r>
            <a:r>
              <a:rPr lang="en-US" dirty="0" smtClean="0"/>
              <a:t>)</a:t>
            </a:r>
          </a:p>
          <a:p>
            <a:pPr marL="0" indent="0">
              <a:buNone/>
            </a:pPr>
            <a:r>
              <a:rPr lang="en-US" dirty="0" smtClean="0"/>
              <a:t>        </a:t>
            </a:r>
            <a:r>
              <a:rPr lang="en-US" dirty="0"/>
              <a:t>do </a:t>
            </a:r>
            <a:r>
              <a:rPr lang="en-US" dirty="0" smtClean="0"/>
              <a:t>n=1</a:t>
            </a:r>
            <a:r>
              <a:rPr lang="en-US" dirty="0"/>
              <a:t>, </a:t>
            </a:r>
            <a:r>
              <a:rPr lang="en-US" dirty="0" smtClean="0"/>
              <a:t>dim</a:t>
            </a:r>
          </a:p>
          <a:p>
            <a:pPr marL="0" indent="0">
              <a:buNone/>
            </a:pPr>
            <a:r>
              <a:rPr lang="en-US" dirty="0" smtClean="0"/>
              <a:t>        write(</a:t>
            </a:r>
            <a:r>
              <a:rPr lang="en-US" dirty="0" err="1" smtClean="0"/>
              <a:t>TOTp</a:t>
            </a:r>
            <a:r>
              <a:rPr lang="en-US" dirty="0" smtClean="0"/>
              <a:t>,*) (p(</a:t>
            </a:r>
            <a:r>
              <a:rPr lang="en-US" dirty="0" err="1" smtClean="0"/>
              <a:t>m,n</a:t>
            </a:r>
            <a:r>
              <a:rPr lang="en-US" dirty="0" smtClean="0"/>
              <a:t>), m=1,dim) </a:t>
            </a:r>
          </a:p>
          <a:p>
            <a:pPr marL="0" indent="0">
              <a:buNone/>
            </a:pPr>
            <a:r>
              <a:rPr lang="en-US" dirty="0" smtClean="0"/>
              <a:t>        </a:t>
            </a:r>
            <a:r>
              <a:rPr lang="en-US" dirty="0" err="1"/>
              <a:t>enddo</a:t>
            </a:r>
            <a:r>
              <a:rPr lang="en-US" dirty="0"/>
              <a:t> </a:t>
            </a:r>
            <a:endParaRPr lang="en-US" dirty="0" smtClean="0"/>
          </a:p>
          <a:p>
            <a:pPr marL="0" indent="0">
              <a:buNone/>
            </a:pPr>
            <a:r>
              <a:rPr lang="en-US" dirty="0" smtClean="0"/>
              <a:t>       </a:t>
            </a:r>
            <a:r>
              <a:rPr lang="en-US" dirty="0"/>
              <a:t>close </a:t>
            </a:r>
            <a:r>
              <a:rPr lang="en-US" dirty="0" smtClean="0"/>
              <a:t>(</a:t>
            </a:r>
            <a:r>
              <a:rPr lang="en-US" dirty="0" err="1" smtClean="0"/>
              <a:t>TOTp</a:t>
            </a:r>
            <a:r>
              <a:rPr lang="en-US" dirty="0" smtClean="0"/>
              <a:t>)</a:t>
            </a:r>
            <a:endParaRPr lang="en-US" dirty="0"/>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Content Placeholder 2"/>
          <p:cNvSpPr txBox="1">
            <a:spLocks/>
          </p:cNvSpPr>
          <p:nvPr/>
        </p:nvSpPr>
        <p:spPr>
          <a:xfrm>
            <a:off x="6460375" y="1825625"/>
            <a:ext cx="50804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Do not confuse with the existing x writes and rewrites that only contain hour at a time</a:t>
            </a:r>
          </a:p>
          <a:p>
            <a:r>
              <a:rPr lang="en-US" dirty="0" smtClean="0"/>
              <a:t>2x2</a:t>
            </a:r>
          </a:p>
        </p:txBody>
      </p:sp>
    </p:spTree>
    <p:extLst>
      <p:ext uri="{BB962C8B-B14F-4D97-AF65-F5344CB8AC3E}">
        <p14:creationId xmlns:p14="http://schemas.microsoft.com/office/powerpoint/2010/main" val="29829321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sp>
        <p:nvSpPr>
          <p:cNvPr id="3" name="Content Placeholder 2"/>
          <p:cNvSpPr>
            <a:spLocks noGrp="1"/>
          </p:cNvSpPr>
          <p:nvPr>
            <p:ph idx="1"/>
          </p:nvPr>
        </p:nvSpPr>
        <p:spPr>
          <a:xfrm>
            <a:off x="838200" y="1825625"/>
            <a:ext cx="4698076" cy="4351338"/>
          </a:xfrm>
        </p:spPr>
        <p:txBody>
          <a:bodyPr>
            <a:normAutofit fontScale="40000" lnSpcReduction="20000"/>
          </a:bodyPr>
          <a:lstStyle/>
          <a:p>
            <a:pPr marL="514350" indent="-514350">
              <a:buFont typeface="+mj-lt"/>
              <a:buAutoNum type="arabicPeriod"/>
            </a:pPr>
            <a:r>
              <a:rPr lang="en-US" dirty="0" smtClean="0"/>
              <a:t>L11: </a:t>
            </a:r>
            <a:r>
              <a:rPr lang="en-US" dirty="0" err="1" smtClean="0"/>
              <a:t>TOTq</a:t>
            </a:r>
            <a:endParaRPr lang="en-US" dirty="0" smtClean="0"/>
          </a:p>
          <a:p>
            <a:pPr marL="971550" lvl="1" indent="-514350">
              <a:buFont typeface="+mj-lt"/>
              <a:buAutoNum type="arabicPeriod"/>
            </a:pPr>
            <a:r>
              <a:rPr lang="en-US" dirty="0" smtClean="0"/>
              <a:t>+1</a:t>
            </a:r>
          </a:p>
          <a:p>
            <a:pPr marL="514350" indent="-514350">
              <a:buFont typeface="+mj-lt"/>
              <a:buAutoNum type="arabicPeriod"/>
            </a:pPr>
            <a:r>
              <a:rPr lang="en-US" dirty="0" smtClean="0"/>
              <a:t>L121-129 : </a:t>
            </a:r>
            <a:r>
              <a:rPr lang="en-US" dirty="0" err="1" smtClean="0"/>
              <a:t>TOTq</a:t>
            </a:r>
            <a:r>
              <a:rPr lang="en-US" dirty="0" smtClean="0"/>
              <a:t>=TOTq+12</a:t>
            </a:r>
            <a:endParaRPr lang="en-US" dirty="0"/>
          </a:p>
          <a:p>
            <a:pPr marL="971550" lvl="1" indent="-514350">
              <a:buFont typeface="+mj-lt"/>
              <a:buAutoNum type="arabicPeriod"/>
            </a:pPr>
            <a:r>
              <a:rPr lang="en-US" dirty="0"/>
              <a:t>+1</a:t>
            </a:r>
          </a:p>
          <a:p>
            <a:pPr marL="514350" indent="-514350">
              <a:buFont typeface="+mj-lt"/>
              <a:buAutoNum type="arabicPeriod"/>
            </a:pPr>
            <a:r>
              <a:rPr lang="en-US" dirty="0" smtClean="0"/>
              <a:t>L145</a:t>
            </a:r>
            <a:r>
              <a:rPr lang="en-US" dirty="0"/>
              <a:t>: </a:t>
            </a:r>
            <a:r>
              <a:rPr lang="en-US" dirty="0" smtClean="0"/>
              <a:t>write(</a:t>
            </a:r>
            <a:r>
              <a:rPr lang="en-US" dirty="0" err="1" smtClean="0"/>
              <a:t>TOTqname</a:t>
            </a:r>
            <a:r>
              <a:rPr lang="en-US" dirty="0"/>
              <a:t>, </a:t>
            </a:r>
            <a:r>
              <a:rPr lang="en-US" dirty="0" smtClean="0"/>
              <a:t>'</a:t>
            </a:r>
            <a:r>
              <a:rPr lang="en-US" dirty="0" err="1"/>
              <a:t>Tfname</a:t>
            </a:r>
            <a:r>
              <a:rPr lang="en-US" dirty="0"/>
              <a:t>// </a:t>
            </a:r>
            <a:r>
              <a:rPr lang="en-US" dirty="0" smtClean="0"/>
              <a:t>(“TOTp",</a:t>
            </a:r>
            <a:r>
              <a:rPr lang="en-US" dirty="0"/>
              <a:t>I1,".txt")') </a:t>
            </a:r>
            <a:r>
              <a:rPr lang="en-US" dirty="0" smtClean="0"/>
              <a:t>station</a:t>
            </a:r>
            <a:endParaRPr lang="en-US" dirty="0"/>
          </a:p>
          <a:p>
            <a:pPr marL="971550" lvl="1" indent="-514350">
              <a:buFont typeface="+mj-lt"/>
              <a:buAutoNum type="arabicPeriod"/>
            </a:pPr>
            <a:r>
              <a:rPr lang="en-US" dirty="0" smtClean="0"/>
              <a:t>+1</a:t>
            </a:r>
          </a:p>
          <a:p>
            <a:pPr marL="514350" indent="-514350">
              <a:buFont typeface="+mj-lt"/>
              <a:buAutoNum type="arabicPeriod"/>
            </a:pPr>
            <a:r>
              <a:rPr lang="en-US" dirty="0" smtClean="0"/>
              <a:t>L160: write(</a:t>
            </a:r>
            <a:r>
              <a:rPr lang="en-US" dirty="0" err="1" smtClean="0"/>
              <a:t>TOTqname</a:t>
            </a:r>
            <a:r>
              <a:rPr lang="en-US" dirty="0"/>
              <a:t>, </a:t>
            </a:r>
            <a:r>
              <a:rPr lang="en-US" dirty="0" smtClean="0"/>
              <a:t>'</a:t>
            </a:r>
            <a:r>
              <a:rPr lang="en-US" dirty="0" err="1"/>
              <a:t>Tfname</a:t>
            </a:r>
            <a:r>
              <a:rPr lang="en-US" dirty="0"/>
              <a:t>// </a:t>
            </a:r>
            <a:r>
              <a:rPr lang="en-US" dirty="0" smtClean="0"/>
              <a:t>(“TOTX",I2,".</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L175</a:t>
            </a:r>
            <a:r>
              <a:rPr lang="en-US" dirty="0"/>
              <a:t>: </a:t>
            </a:r>
            <a:r>
              <a:rPr lang="en-US" dirty="0" smtClean="0"/>
              <a:t>write(</a:t>
            </a:r>
            <a:r>
              <a:rPr lang="en-US" dirty="0" err="1" smtClean="0"/>
              <a:t>TOTqname</a:t>
            </a:r>
            <a:r>
              <a:rPr lang="en-US" dirty="0"/>
              <a:t>, </a:t>
            </a:r>
            <a:r>
              <a:rPr lang="en-US" dirty="0" smtClean="0"/>
              <a:t>'</a:t>
            </a:r>
            <a:r>
              <a:rPr lang="en-US" dirty="0" err="1"/>
              <a:t>Tfname</a:t>
            </a:r>
            <a:r>
              <a:rPr lang="en-US" dirty="0"/>
              <a:t>// </a:t>
            </a:r>
            <a:r>
              <a:rPr lang="en-US" dirty="0" smtClean="0"/>
              <a:t>(“TOTX",I3,".</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L190: write(</a:t>
            </a:r>
            <a:r>
              <a:rPr lang="en-US" dirty="0" err="1" smtClean="0"/>
              <a:t>TOTqname</a:t>
            </a:r>
            <a:r>
              <a:rPr lang="en-US" dirty="0"/>
              <a:t>, </a:t>
            </a:r>
            <a:r>
              <a:rPr lang="en-US" b="1" dirty="0" smtClean="0"/>
              <a:t>'</a:t>
            </a:r>
            <a:r>
              <a:rPr lang="en-US" dirty="0" err="1"/>
              <a:t>Tfname</a:t>
            </a:r>
            <a:r>
              <a:rPr lang="en-US" dirty="0" smtClean="0"/>
              <a:t>//</a:t>
            </a:r>
            <a:r>
              <a:rPr lang="en-US" b="1" dirty="0" smtClean="0"/>
              <a:t>(“</a:t>
            </a:r>
            <a:r>
              <a:rPr lang="en-US" dirty="0" smtClean="0"/>
              <a:t>TOTX",I4,".</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L1205: write(</a:t>
            </a:r>
            <a:r>
              <a:rPr lang="en-US" dirty="0" err="1" smtClean="0"/>
              <a:t>TOTqname</a:t>
            </a:r>
            <a:r>
              <a:rPr lang="en-US" dirty="0"/>
              <a:t>, </a:t>
            </a:r>
            <a:r>
              <a:rPr lang="en-US" dirty="0" smtClean="0"/>
              <a:t>'</a:t>
            </a:r>
            <a:r>
              <a:rPr lang="en-US" dirty="0" err="1"/>
              <a:t>Tfname</a:t>
            </a:r>
            <a:r>
              <a:rPr lang="en-US" dirty="0"/>
              <a:t>// </a:t>
            </a:r>
            <a:r>
              <a:rPr lang="en-US" dirty="0" smtClean="0"/>
              <a:t>(“TOTX",I5,".</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a:t>L444: </a:t>
            </a:r>
            <a:r>
              <a:rPr lang="en-US" dirty="0" smtClean="0"/>
              <a:t>open(unit=</a:t>
            </a:r>
            <a:r>
              <a:rPr lang="en-US" dirty="0" err="1" smtClean="0"/>
              <a:t>TOTq</a:t>
            </a:r>
            <a:r>
              <a:rPr lang="en-US" dirty="0" smtClean="0"/>
              <a:t>, </a:t>
            </a:r>
            <a:r>
              <a:rPr lang="en-US" dirty="0"/>
              <a:t>status='replace', </a:t>
            </a:r>
            <a:r>
              <a:rPr lang="en-US" dirty="0" smtClean="0"/>
              <a:t>file=</a:t>
            </a:r>
            <a:r>
              <a:rPr lang="en-US" dirty="0" err="1" smtClean="0"/>
              <a:t>TOTqname</a:t>
            </a:r>
            <a:r>
              <a:rPr lang="en-US" dirty="0" smtClean="0"/>
              <a:t>)</a:t>
            </a:r>
          </a:p>
          <a:p>
            <a:pPr marL="0" indent="0">
              <a:buNone/>
            </a:pPr>
            <a:r>
              <a:rPr lang="en-US" dirty="0" smtClean="0"/>
              <a:t>        </a:t>
            </a:r>
            <a:r>
              <a:rPr lang="en-US" dirty="0"/>
              <a:t>do </a:t>
            </a:r>
            <a:r>
              <a:rPr lang="en-US" dirty="0" smtClean="0"/>
              <a:t>n=1</a:t>
            </a:r>
            <a:r>
              <a:rPr lang="en-US" dirty="0"/>
              <a:t>, </a:t>
            </a:r>
            <a:r>
              <a:rPr lang="en-US" dirty="0" smtClean="0"/>
              <a:t>dim</a:t>
            </a:r>
          </a:p>
          <a:p>
            <a:pPr marL="0" indent="0">
              <a:buNone/>
            </a:pPr>
            <a:r>
              <a:rPr lang="en-US" dirty="0" smtClean="0"/>
              <a:t>        write(</a:t>
            </a:r>
            <a:r>
              <a:rPr lang="en-US" dirty="0" err="1" smtClean="0"/>
              <a:t>TOTq</a:t>
            </a:r>
            <a:r>
              <a:rPr lang="en-US" dirty="0" smtClean="0"/>
              <a:t>,*) (q (</a:t>
            </a:r>
            <a:r>
              <a:rPr lang="en-US" dirty="0" err="1" smtClean="0"/>
              <a:t>m,n</a:t>
            </a:r>
            <a:r>
              <a:rPr lang="en-US" dirty="0" smtClean="0"/>
              <a:t>), m=1,dim) </a:t>
            </a:r>
          </a:p>
          <a:p>
            <a:pPr marL="0" indent="0">
              <a:buNone/>
            </a:pPr>
            <a:r>
              <a:rPr lang="en-US" dirty="0" smtClean="0"/>
              <a:t>        </a:t>
            </a:r>
            <a:r>
              <a:rPr lang="en-US" dirty="0" err="1"/>
              <a:t>enddo</a:t>
            </a:r>
            <a:r>
              <a:rPr lang="en-US" dirty="0"/>
              <a:t> </a:t>
            </a:r>
            <a:endParaRPr lang="en-US" dirty="0" smtClean="0"/>
          </a:p>
          <a:p>
            <a:pPr marL="0" indent="0">
              <a:buNone/>
            </a:pPr>
            <a:r>
              <a:rPr lang="en-US" dirty="0" smtClean="0"/>
              <a:t>       </a:t>
            </a:r>
            <a:r>
              <a:rPr lang="en-US" dirty="0"/>
              <a:t>close </a:t>
            </a:r>
            <a:r>
              <a:rPr lang="en-US" dirty="0" smtClean="0"/>
              <a:t>(</a:t>
            </a:r>
            <a:r>
              <a:rPr lang="en-US" dirty="0" err="1" smtClean="0"/>
              <a:t>TOTq</a:t>
            </a:r>
            <a:r>
              <a:rPr lang="en-US" dirty="0" smtClean="0"/>
              <a:t>)</a:t>
            </a:r>
            <a:endParaRPr lang="en-US" dirty="0"/>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Content Placeholder 2"/>
          <p:cNvSpPr txBox="1">
            <a:spLocks/>
          </p:cNvSpPr>
          <p:nvPr/>
        </p:nvSpPr>
        <p:spPr>
          <a:xfrm>
            <a:off x="6460375" y="1825625"/>
            <a:ext cx="50804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Do not confuse with the existing x writes and rewrites that only contain hour at a time</a:t>
            </a:r>
          </a:p>
          <a:p>
            <a:r>
              <a:rPr lang="en-US" dirty="0" smtClean="0"/>
              <a:t>2x2</a:t>
            </a:r>
          </a:p>
        </p:txBody>
      </p:sp>
    </p:spTree>
    <p:extLst>
      <p:ext uri="{BB962C8B-B14F-4D97-AF65-F5344CB8AC3E}">
        <p14:creationId xmlns:p14="http://schemas.microsoft.com/office/powerpoint/2010/main" val="3999739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idx="1"/>
          </p:nvPr>
        </p:nvSpPr>
        <p:spPr>
          <a:xfrm>
            <a:off x="838200" y="1825625"/>
            <a:ext cx="4698076" cy="4351338"/>
          </a:xfrm>
        </p:spPr>
        <p:txBody>
          <a:bodyPr>
            <a:normAutofit fontScale="40000" lnSpcReduction="20000"/>
          </a:bodyPr>
          <a:lstStyle/>
          <a:p>
            <a:pPr marL="514350" indent="-514350">
              <a:buFont typeface="+mj-lt"/>
              <a:buAutoNum type="arabicPeriod"/>
            </a:pPr>
            <a:r>
              <a:rPr lang="en-US" dirty="0" smtClean="0"/>
              <a:t>L11: </a:t>
            </a:r>
            <a:r>
              <a:rPr lang="en-US" dirty="0" err="1" smtClean="0"/>
              <a:t>TOTr</a:t>
            </a:r>
            <a:endParaRPr lang="en-US" dirty="0" smtClean="0"/>
          </a:p>
          <a:p>
            <a:pPr marL="971550" lvl="1" indent="-514350">
              <a:buFont typeface="+mj-lt"/>
              <a:buAutoNum type="arabicPeriod"/>
            </a:pPr>
            <a:r>
              <a:rPr lang="en-US" dirty="0" smtClean="0"/>
              <a:t>+1</a:t>
            </a:r>
          </a:p>
          <a:p>
            <a:pPr marL="514350" indent="-514350">
              <a:buFont typeface="+mj-lt"/>
              <a:buAutoNum type="arabicPeriod"/>
            </a:pPr>
            <a:r>
              <a:rPr lang="en-US" dirty="0" smtClean="0"/>
              <a:t>L121-129 : </a:t>
            </a:r>
            <a:r>
              <a:rPr lang="en-US" dirty="0" err="1" smtClean="0"/>
              <a:t>TOTr</a:t>
            </a:r>
            <a:r>
              <a:rPr lang="en-US" dirty="0" smtClean="0"/>
              <a:t>=TOTr+12</a:t>
            </a:r>
            <a:endParaRPr lang="en-US" dirty="0"/>
          </a:p>
          <a:p>
            <a:pPr marL="971550" lvl="1" indent="-514350">
              <a:buFont typeface="+mj-lt"/>
              <a:buAutoNum type="arabicPeriod"/>
            </a:pPr>
            <a:r>
              <a:rPr lang="en-US" dirty="0"/>
              <a:t>+1</a:t>
            </a:r>
          </a:p>
          <a:p>
            <a:pPr marL="514350" indent="-514350">
              <a:buFont typeface="+mj-lt"/>
              <a:buAutoNum type="arabicPeriod"/>
            </a:pPr>
            <a:r>
              <a:rPr lang="en-US" dirty="0" smtClean="0"/>
              <a:t>L145</a:t>
            </a:r>
            <a:r>
              <a:rPr lang="en-US" dirty="0"/>
              <a:t>: </a:t>
            </a:r>
            <a:r>
              <a:rPr lang="en-US" dirty="0" smtClean="0"/>
              <a:t>write(</a:t>
            </a:r>
            <a:r>
              <a:rPr lang="en-US" dirty="0" err="1" smtClean="0"/>
              <a:t>TOTrname</a:t>
            </a:r>
            <a:r>
              <a:rPr lang="en-US" dirty="0"/>
              <a:t>, </a:t>
            </a:r>
            <a:r>
              <a:rPr lang="en-US" dirty="0" smtClean="0"/>
              <a:t>'</a:t>
            </a:r>
            <a:r>
              <a:rPr lang="en-US" dirty="0" err="1"/>
              <a:t>Tfname</a:t>
            </a:r>
            <a:r>
              <a:rPr lang="en-US" dirty="0"/>
              <a:t>// </a:t>
            </a:r>
            <a:r>
              <a:rPr lang="en-US" dirty="0" smtClean="0"/>
              <a:t>(“TOTr",</a:t>
            </a:r>
            <a:r>
              <a:rPr lang="en-US" dirty="0"/>
              <a:t>I1,".txt")') </a:t>
            </a:r>
            <a:r>
              <a:rPr lang="en-US" dirty="0" smtClean="0"/>
              <a:t>station</a:t>
            </a:r>
            <a:endParaRPr lang="en-US" dirty="0"/>
          </a:p>
          <a:p>
            <a:pPr marL="971550" lvl="1" indent="-514350">
              <a:buFont typeface="+mj-lt"/>
              <a:buAutoNum type="arabicPeriod"/>
            </a:pPr>
            <a:r>
              <a:rPr lang="en-US" dirty="0" smtClean="0"/>
              <a:t>+1</a:t>
            </a:r>
          </a:p>
          <a:p>
            <a:pPr marL="514350" indent="-514350">
              <a:buFont typeface="+mj-lt"/>
              <a:buAutoNum type="arabicPeriod"/>
            </a:pPr>
            <a:r>
              <a:rPr lang="en-US" dirty="0" smtClean="0"/>
              <a:t>L160: write(</a:t>
            </a:r>
            <a:r>
              <a:rPr lang="en-US" dirty="0" err="1" smtClean="0"/>
              <a:t>TOTrname</a:t>
            </a:r>
            <a:r>
              <a:rPr lang="en-US" dirty="0"/>
              <a:t>, </a:t>
            </a:r>
            <a:r>
              <a:rPr lang="en-US" dirty="0" smtClean="0"/>
              <a:t>'</a:t>
            </a:r>
            <a:r>
              <a:rPr lang="en-US" dirty="0" err="1"/>
              <a:t>Tfname</a:t>
            </a:r>
            <a:r>
              <a:rPr lang="en-US" dirty="0"/>
              <a:t>// </a:t>
            </a:r>
            <a:r>
              <a:rPr lang="en-US" dirty="0" smtClean="0"/>
              <a:t>(“TOTr",I2,".</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L175</a:t>
            </a:r>
            <a:r>
              <a:rPr lang="en-US" dirty="0"/>
              <a:t>: </a:t>
            </a:r>
            <a:r>
              <a:rPr lang="en-US" dirty="0" smtClean="0"/>
              <a:t>write(</a:t>
            </a:r>
            <a:r>
              <a:rPr lang="en-US" dirty="0" err="1" smtClean="0"/>
              <a:t>TOTrname</a:t>
            </a:r>
            <a:r>
              <a:rPr lang="en-US" dirty="0"/>
              <a:t>, </a:t>
            </a:r>
            <a:r>
              <a:rPr lang="en-US" dirty="0" smtClean="0"/>
              <a:t>'</a:t>
            </a:r>
            <a:r>
              <a:rPr lang="en-US" dirty="0" err="1"/>
              <a:t>Tfname</a:t>
            </a:r>
            <a:r>
              <a:rPr lang="en-US" dirty="0"/>
              <a:t>// </a:t>
            </a:r>
            <a:r>
              <a:rPr lang="en-US" dirty="0" smtClean="0"/>
              <a:t>(“TOTr",I3,".</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L190: write(</a:t>
            </a:r>
            <a:r>
              <a:rPr lang="en-US" dirty="0" err="1" smtClean="0"/>
              <a:t>TOTrname</a:t>
            </a:r>
            <a:r>
              <a:rPr lang="en-US" dirty="0"/>
              <a:t>, </a:t>
            </a:r>
            <a:r>
              <a:rPr lang="en-US" b="1" dirty="0" smtClean="0"/>
              <a:t>'</a:t>
            </a:r>
            <a:r>
              <a:rPr lang="en-US" dirty="0" err="1"/>
              <a:t>Tfname</a:t>
            </a:r>
            <a:r>
              <a:rPr lang="en-US" dirty="0" smtClean="0"/>
              <a:t>//</a:t>
            </a:r>
            <a:r>
              <a:rPr lang="en-US" b="1" dirty="0" smtClean="0"/>
              <a:t>(“</a:t>
            </a:r>
            <a:r>
              <a:rPr lang="en-US" dirty="0" smtClean="0"/>
              <a:t>TOTr",I4,".</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smtClean="0"/>
              <a:t>L1205: write(</a:t>
            </a:r>
            <a:r>
              <a:rPr lang="en-US" dirty="0" err="1" smtClean="0"/>
              <a:t>TOTrname</a:t>
            </a:r>
            <a:r>
              <a:rPr lang="en-US" dirty="0"/>
              <a:t>, </a:t>
            </a:r>
            <a:r>
              <a:rPr lang="en-US" dirty="0" smtClean="0"/>
              <a:t>'</a:t>
            </a:r>
            <a:r>
              <a:rPr lang="en-US" dirty="0" err="1"/>
              <a:t>Tfname</a:t>
            </a:r>
            <a:r>
              <a:rPr lang="en-US" dirty="0"/>
              <a:t>// </a:t>
            </a:r>
            <a:r>
              <a:rPr lang="en-US" dirty="0" smtClean="0"/>
              <a:t>(“TOTr",I5,".</a:t>
            </a:r>
            <a:r>
              <a:rPr lang="en-US" dirty="0"/>
              <a:t>txt")') station</a:t>
            </a:r>
          </a:p>
          <a:p>
            <a:pPr marL="971550" lvl="1" indent="-514350">
              <a:buFont typeface="+mj-lt"/>
              <a:buAutoNum type="arabicPeriod"/>
            </a:pPr>
            <a:r>
              <a:rPr lang="en-US" dirty="0"/>
              <a:t>+</a:t>
            </a:r>
            <a:r>
              <a:rPr lang="en-US" dirty="0" smtClean="0"/>
              <a:t>1</a:t>
            </a:r>
          </a:p>
          <a:p>
            <a:pPr marL="514350" indent="-514350">
              <a:buFont typeface="+mj-lt"/>
              <a:buAutoNum type="arabicPeriod"/>
            </a:pPr>
            <a:r>
              <a:rPr lang="en-US" dirty="0"/>
              <a:t>L444: </a:t>
            </a:r>
            <a:r>
              <a:rPr lang="en-US" dirty="0" smtClean="0"/>
              <a:t>open(unit=</a:t>
            </a:r>
            <a:r>
              <a:rPr lang="en-US" dirty="0" err="1" smtClean="0"/>
              <a:t>TOTr</a:t>
            </a:r>
            <a:r>
              <a:rPr lang="en-US" dirty="0" smtClean="0"/>
              <a:t>, </a:t>
            </a:r>
            <a:r>
              <a:rPr lang="en-US" dirty="0"/>
              <a:t>status='replace', </a:t>
            </a:r>
            <a:r>
              <a:rPr lang="en-US" dirty="0" smtClean="0"/>
              <a:t>file=</a:t>
            </a:r>
            <a:r>
              <a:rPr lang="en-US" dirty="0" err="1" smtClean="0"/>
              <a:t>TOTrname</a:t>
            </a:r>
            <a:r>
              <a:rPr lang="en-US" dirty="0" smtClean="0"/>
              <a:t>)</a:t>
            </a:r>
          </a:p>
          <a:p>
            <a:pPr marL="0" indent="0">
              <a:buNone/>
            </a:pPr>
            <a:r>
              <a:rPr lang="en-US" dirty="0" smtClean="0"/>
              <a:t>        </a:t>
            </a:r>
            <a:r>
              <a:rPr lang="en-US" dirty="0"/>
              <a:t>do </a:t>
            </a:r>
            <a:r>
              <a:rPr lang="en-US" dirty="0" smtClean="0"/>
              <a:t>n=1</a:t>
            </a:r>
            <a:r>
              <a:rPr lang="en-US" dirty="0"/>
              <a:t>, </a:t>
            </a:r>
            <a:r>
              <a:rPr lang="en-US" dirty="0" smtClean="0"/>
              <a:t>dim</a:t>
            </a:r>
          </a:p>
          <a:p>
            <a:pPr marL="0" indent="0">
              <a:buNone/>
            </a:pPr>
            <a:r>
              <a:rPr lang="en-US" dirty="0" smtClean="0"/>
              <a:t>        write(</a:t>
            </a:r>
            <a:r>
              <a:rPr lang="en-US" dirty="0" err="1" smtClean="0"/>
              <a:t>TOTr</a:t>
            </a:r>
            <a:r>
              <a:rPr lang="en-US" dirty="0" smtClean="0"/>
              <a:t>,*) (r (</a:t>
            </a:r>
            <a:r>
              <a:rPr lang="en-US" dirty="0" err="1" smtClean="0"/>
              <a:t>m,n</a:t>
            </a:r>
            <a:r>
              <a:rPr lang="en-US" dirty="0" smtClean="0"/>
              <a:t>), m=1,dim) </a:t>
            </a:r>
          </a:p>
          <a:p>
            <a:pPr marL="0" indent="0">
              <a:buNone/>
            </a:pPr>
            <a:r>
              <a:rPr lang="en-US" dirty="0" smtClean="0"/>
              <a:t>        </a:t>
            </a:r>
            <a:r>
              <a:rPr lang="en-US" dirty="0" err="1"/>
              <a:t>enddo</a:t>
            </a:r>
            <a:r>
              <a:rPr lang="en-US" dirty="0"/>
              <a:t> </a:t>
            </a:r>
            <a:endParaRPr lang="en-US" dirty="0" smtClean="0"/>
          </a:p>
          <a:p>
            <a:pPr marL="0" indent="0">
              <a:buNone/>
            </a:pPr>
            <a:r>
              <a:rPr lang="en-US" dirty="0" smtClean="0"/>
              <a:t>       </a:t>
            </a:r>
            <a:r>
              <a:rPr lang="en-US" dirty="0"/>
              <a:t>close </a:t>
            </a:r>
            <a:r>
              <a:rPr lang="en-US" dirty="0" smtClean="0"/>
              <a:t>(</a:t>
            </a:r>
            <a:r>
              <a:rPr lang="en-US" dirty="0" err="1" smtClean="0"/>
              <a:t>TOTr</a:t>
            </a:r>
            <a:r>
              <a:rPr lang="en-US" dirty="0" smtClean="0"/>
              <a:t>)</a:t>
            </a:r>
            <a:endParaRPr lang="en-US" dirty="0"/>
          </a:p>
          <a:p>
            <a:pPr marL="514350"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5" name="Content Placeholder 2"/>
          <p:cNvSpPr txBox="1">
            <a:spLocks/>
          </p:cNvSpPr>
          <p:nvPr/>
        </p:nvSpPr>
        <p:spPr>
          <a:xfrm>
            <a:off x="6460375" y="1825625"/>
            <a:ext cx="50804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Do not confuse with the existing x writes and rewrites that only contain hour at a time</a:t>
            </a:r>
          </a:p>
          <a:p>
            <a:r>
              <a:rPr lang="en-US" dirty="0" smtClean="0"/>
              <a:t>2x2</a:t>
            </a:r>
          </a:p>
        </p:txBody>
      </p:sp>
    </p:spTree>
    <p:extLst>
      <p:ext uri="{BB962C8B-B14F-4D97-AF65-F5344CB8AC3E}">
        <p14:creationId xmlns:p14="http://schemas.microsoft.com/office/powerpoint/2010/main" val="7972256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outputs on a small sample</a:t>
            </a:r>
          </a:p>
        </p:txBody>
      </p:sp>
      <p:sp>
        <p:nvSpPr>
          <p:cNvPr id="3" name="Content Placeholder 2"/>
          <p:cNvSpPr>
            <a:spLocks noGrp="1"/>
          </p:cNvSpPr>
          <p:nvPr>
            <p:ph idx="1"/>
          </p:nvPr>
        </p:nvSpPr>
        <p:spPr/>
        <p:txBody>
          <a:bodyPr/>
          <a:lstStyle/>
          <a:p>
            <a:r>
              <a:rPr lang="en-US" dirty="0" smtClean="0"/>
              <a:t>L177 DO </a:t>
            </a:r>
            <a:r>
              <a:rPr lang="en-US" dirty="0" err="1" smtClean="0"/>
              <a:t>justatick</a:t>
            </a:r>
            <a:r>
              <a:rPr lang="en-US" dirty="0" smtClean="0"/>
              <a:t>=1,11</a:t>
            </a:r>
            <a:endParaRPr lang="en-US" dirty="0"/>
          </a:p>
        </p:txBody>
      </p:sp>
    </p:spTree>
    <p:extLst>
      <p:ext uri="{BB962C8B-B14F-4D97-AF65-F5344CB8AC3E}">
        <p14:creationId xmlns:p14="http://schemas.microsoft.com/office/powerpoint/2010/main" val="37620791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sample of outputs</a:t>
            </a:r>
            <a:endParaRPr lang="en-US" dirty="0"/>
          </a:p>
        </p:txBody>
      </p:sp>
      <p:sp>
        <p:nvSpPr>
          <p:cNvPr id="3" name="Content Placeholder 2"/>
          <p:cNvSpPr>
            <a:spLocks noGrp="1"/>
          </p:cNvSpPr>
          <p:nvPr>
            <p:ph idx="1"/>
          </p:nvPr>
        </p:nvSpPr>
        <p:spPr/>
        <p:txBody>
          <a:bodyPr/>
          <a:lstStyle/>
          <a:p>
            <a:r>
              <a:rPr lang="en-US" dirty="0" smtClean="0"/>
              <a:t>Analysis is not in </a:t>
            </a:r>
            <a:r>
              <a:rPr lang="en-US" dirty="0" err="1" smtClean="0"/>
              <a:t>KriKal</a:t>
            </a:r>
            <a:r>
              <a:rPr lang="en-US" dirty="0" smtClean="0"/>
              <a:t> because not as relevant.</a:t>
            </a:r>
          </a:p>
          <a:p>
            <a:r>
              <a:rPr lang="en-US" dirty="0" smtClean="0"/>
              <a:t>Build your own KF </a:t>
            </a:r>
            <a:r>
              <a:rPr lang="en-US" dirty="0" err="1" smtClean="0"/>
              <a:t>timeseries</a:t>
            </a:r>
            <a:endParaRPr lang="en-US" dirty="0" smtClean="0"/>
          </a:p>
          <a:p>
            <a:pPr lvl="1"/>
            <a:r>
              <a:rPr lang="en-US" dirty="0" smtClean="0"/>
              <a:t>Is there a smart way to loop through all…</a:t>
            </a:r>
          </a:p>
          <a:p>
            <a:pPr lvl="1"/>
            <a:r>
              <a:rPr lang="en-US" dirty="0" smtClean="0"/>
              <a:t>Could literally start by just doing stations used in the Thesis</a:t>
            </a:r>
          </a:p>
          <a:p>
            <a:pPr lvl="1"/>
            <a:endParaRPr lang="en-US" dirty="0"/>
          </a:p>
          <a:p>
            <a:pPr lvl="1"/>
            <a:r>
              <a:rPr lang="en-US" dirty="0" smtClean="0"/>
              <a:t>For Mon5/22/17</a:t>
            </a:r>
          </a:p>
          <a:p>
            <a:pPr lvl="1"/>
            <a:r>
              <a:rPr lang="en-US" dirty="0"/>
              <a:t>F:/Meth34nBase/KrInMetKaLi.m</a:t>
            </a:r>
          </a:p>
          <a:p>
            <a:pPr lvl="1"/>
            <a:r>
              <a:rPr lang="en-US" dirty="0"/>
              <a:t>F:/Meth34nBase/M2GR.m</a:t>
            </a:r>
          </a:p>
          <a:p>
            <a:pPr lvl="1"/>
            <a:endParaRPr lang="en-US" dirty="0" smtClean="0"/>
          </a:p>
          <a:p>
            <a:pPr lvl="1"/>
            <a:r>
              <a:rPr lang="en-US" dirty="0" smtClean="0"/>
              <a:t>Some form of KG plot</a:t>
            </a:r>
            <a:endParaRPr lang="en-US" dirty="0"/>
          </a:p>
        </p:txBody>
      </p:sp>
    </p:spTree>
    <p:extLst>
      <p:ext uri="{BB962C8B-B14F-4D97-AF65-F5344CB8AC3E}">
        <p14:creationId xmlns:p14="http://schemas.microsoft.com/office/powerpoint/2010/main" val="14916098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F:/Meth34nBase/KrInMetKaLi.m</a:t>
            </a:r>
            <a:br>
              <a:rPr lang="en-US" dirty="0"/>
            </a:br>
            <a:endParaRPr lang="en-US" dirty="0"/>
          </a:p>
        </p:txBody>
      </p:sp>
      <p:sp>
        <p:nvSpPr>
          <p:cNvPr id="3" name="Content Placeholder 2"/>
          <p:cNvSpPr>
            <a:spLocks noGrp="1"/>
          </p:cNvSpPr>
          <p:nvPr>
            <p:ph idx="1"/>
          </p:nvPr>
        </p:nvSpPr>
        <p:spPr>
          <a:xfrm>
            <a:off x="838200" y="1825625"/>
            <a:ext cx="5241758" cy="4351338"/>
          </a:xfrm>
        </p:spPr>
        <p:txBody>
          <a:bodyPr>
            <a:normAutofit fontScale="47500" lnSpcReduction="20000"/>
          </a:bodyPr>
          <a:lstStyle/>
          <a:p>
            <a:r>
              <a:rPr lang="en-US" dirty="0"/>
              <a:t>F:/</a:t>
            </a:r>
            <a:r>
              <a:rPr lang="en-US" dirty="0" smtClean="0"/>
              <a:t>Meth34nBase/KrInMetKGLi.m</a:t>
            </a:r>
          </a:p>
          <a:p>
            <a:r>
              <a:rPr lang="en-US" dirty="0" smtClean="0">
                <a:solidFill>
                  <a:schemeClr val="bg1">
                    <a:lumMod val="75000"/>
                  </a:schemeClr>
                </a:solidFill>
              </a:rPr>
              <a:t>L6: </a:t>
            </a:r>
            <a:r>
              <a:rPr lang="en-US" dirty="0" err="1" smtClean="0">
                <a:solidFill>
                  <a:schemeClr val="bg1">
                    <a:lumMod val="75000"/>
                  </a:schemeClr>
                </a:solidFill>
              </a:rPr>
              <a:t>folderin</a:t>
            </a:r>
            <a:r>
              <a:rPr lang="en-US" dirty="0" smtClean="0">
                <a:solidFill>
                  <a:schemeClr val="bg1">
                    <a:lumMod val="75000"/>
                  </a:schemeClr>
                </a:solidFill>
              </a:rPr>
              <a:t>=‘KGKFTSd2’</a:t>
            </a:r>
            <a:endParaRPr lang="en-US" dirty="0">
              <a:solidFill>
                <a:schemeClr val="bg1">
                  <a:lumMod val="75000"/>
                </a:schemeClr>
              </a:solidFill>
            </a:endParaRPr>
          </a:p>
          <a:p>
            <a:r>
              <a:rPr lang="en-US" dirty="0" smtClean="0">
                <a:solidFill>
                  <a:schemeClr val="bg1">
                    <a:lumMod val="75000"/>
                  </a:schemeClr>
                </a:solidFill>
              </a:rPr>
              <a:t>L92: </a:t>
            </a:r>
            <a:r>
              <a:rPr lang="en-US" dirty="0" err="1" smtClean="0">
                <a:solidFill>
                  <a:schemeClr val="bg1">
                    <a:lumMod val="75000"/>
                  </a:schemeClr>
                </a:solidFill>
              </a:rPr>
              <a:t>KGbeg</a:t>
            </a:r>
            <a:r>
              <a:rPr lang="en-US" dirty="0" smtClean="0">
                <a:solidFill>
                  <a:schemeClr val="bg1">
                    <a:lumMod val="75000"/>
                  </a:schemeClr>
                </a:solidFill>
              </a:rPr>
              <a:t>=‘KG’</a:t>
            </a:r>
          </a:p>
          <a:p>
            <a:r>
              <a:rPr lang="en-US" dirty="0" smtClean="0">
                <a:solidFill>
                  <a:schemeClr val="bg1">
                    <a:lumMod val="75000"/>
                  </a:schemeClr>
                </a:solidFill>
              </a:rPr>
              <a:t>L92: </a:t>
            </a:r>
            <a:r>
              <a:rPr lang="en-US" dirty="0" err="1" smtClean="0">
                <a:solidFill>
                  <a:schemeClr val="bg1">
                    <a:lumMod val="75000"/>
                  </a:schemeClr>
                </a:solidFill>
              </a:rPr>
              <a:t>Tfol</a:t>
            </a:r>
            <a:r>
              <a:rPr lang="en-US" dirty="0" smtClean="0">
                <a:solidFill>
                  <a:schemeClr val="bg1">
                    <a:lumMod val="75000"/>
                  </a:schemeClr>
                </a:solidFill>
              </a:rPr>
              <a:t>=[‘TF’,num2str(j),’.txt’];</a:t>
            </a:r>
          </a:p>
          <a:p>
            <a:r>
              <a:rPr lang="en-US" dirty="0" smtClean="0">
                <a:solidFill>
                  <a:schemeClr val="bg1">
                    <a:lumMod val="75000"/>
                  </a:schemeClr>
                </a:solidFill>
              </a:rPr>
              <a:t>L62: </a:t>
            </a:r>
            <a:r>
              <a:rPr lang="en-US" dirty="0" err="1" smtClean="0">
                <a:solidFill>
                  <a:schemeClr val="bg1">
                    <a:lumMod val="75000"/>
                  </a:schemeClr>
                </a:solidFill>
              </a:rPr>
              <a:t>fKG</a:t>
            </a:r>
            <a:r>
              <a:rPr lang="en-US" dirty="0" smtClean="0">
                <a:solidFill>
                  <a:schemeClr val="bg1">
                    <a:lumMod val="75000"/>
                  </a:schemeClr>
                </a:solidFill>
              </a:rPr>
              <a:t>=[‘</a:t>
            </a:r>
            <a:r>
              <a:rPr lang="en-US" dirty="0" err="1" smtClean="0">
                <a:solidFill>
                  <a:schemeClr val="bg1">
                    <a:lumMod val="75000"/>
                  </a:schemeClr>
                </a:solidFill>
              </a:rPr>
              <a:t>KGbeg</a:t>
            </a:r>
            <a:r>
              <a:rPr lang="en-US" dirty="0" smtClean="0">
                <a:solidFill>
                  <a:schemeClr val="bg1">
                    <a:lumMod val="75000"/>
                  </a:schemeClr>
                </a:solidFill>
              </a:rPr>
              <a:t>’,</a:t>
            </a:r>
            <a:r>
              <a:rPr lang="en-US" dirty="0" err="1" smtClean="0">
                <a:solidFill>
                  <a:schemeClr val="bg1">
                    <a:lumMod val="75000"/>
                  </a:schemeClr>
                </a:solidFill>
              </a:rPr>
              <a:t>Gcloc,ender</a:t>
            </a:r>
            <a:r>
              <a:rPr lang="en-US" dirty="0" smtClean="0">
                <a:solidFill>
                  <a:schemeClr val="bg1">
                    <a:lumMod val="75000"/>
                  </a:schemeClr>
                </a:solidFill>
              </a:rPr>
              <a:t>];</a:t>
            </a:r>
          </a:p>
          <a:p>
            <a:r>
              <a:rPr lang="en-US" dirty="0" err="1" smtClean="0">
                <a:solidFill>
                  <a:schemeClr val="bg1">
                    <a:lumMod val="75000"/>
                  </a:schemeClr>
                </a:solidFill>
              </a:rPr>
              <a:t>KalGain</a:t>
            </a:r>
            <a:r>
              <a:rPr lang="en-US" dirty="0" smtClean="0">
                <a:solidFill>
                  <a:schemeClr val="bg1">
                    <a:lumMod val="75000"/>
                  </a:schemeClr>
                </a:solidFill>
              </a:rPr>
              <a:t>=</a:t>
            </a:r>
            <a:r>
              <a:rPr lang="en-US" dirty="0" err="1" smtClean="0">
                <a:solidFill>
                  <a:schemeClr val="bg1">
                    <a:lumMod val="75000"/>
                  </a:schemeClr>
                </a:solidFill>
              </a:rPr>
              <a:t>dlmread</a:t>
            </a:r>
            <a:r>
              <a:rPr lang="en-US" dirty="0" smtClean="0">
                <a:solidFill>
                  <a:schemeClr val="bg1">
                    <a:lumMod val="75000"/>
                  </a:schemeClr>
                </a:solidFill>
              </a:rPr>
              <a:t>(</a:t>
            </a:r>
            <a:r>
              <a:rPr lang="en-US" dirty="0" err="1" smtClean="0">
                <a:solidFill>
                  <a:schemeClr val="bg1">
                    <a:lumMod val="75000"/>
                  </a:schemeClr>
                </a:solidFill>
              </a:rPr>
              <a:t>fullfile</a:t>
            </a:r>
            <a:r>
              <a:rPr lang="en-US" dirty="0" smtClean="0">
                <a:solidFill>
                  <a:schemeClr val="bg1">
                    <a:lumMod val="75000"/>
                  </a:schemeClr>
                </a:solidFill>
              </a:rPr>
              <a:t>(</a:t>
            </a:r>
            <a:r>
              <a:rPr lang="en-US" dirty="0" err="1" smtClean="0">
                <a:solidFill>
                  <a:schemeClr val="bg1">
                    <a:lumMod val="75000"/>
                  </a:schemeClr>
                </a:solidFill>
              </a:rPr>
              <a:t>Tfol,folderin,fKG</a:t>
            </a:r>
            <a:r>
              <a:rPr lang="en-US" dirty="0" smtClean="0">
                <a:solidFill>
                  <a:schemeClr val="bg1">
                    <a:lumMod val="75000"/>
                  </a:schemeClr>
                </a:solidFill>
              </a:rPr>
              <a:t>));</a:t>
            </a:r>
          </a:p>
          <a:p>
            <a:r>
              <a:rPr lang="en-US" dirty="0" smtClean="0">
                <a:solidFill>
                  <a:schemeClr val="bg1">
                    <a:lumMod val="75000"/>
                  </a:schemeClr>
                </a:solidFill>
              </a:rPr>
              <a:t>KG11(1,GC(</a:t>
            </a:r>
            <a:r>
              <a:rPr lang="en-US" dirty="0" err="1" smtClean="0">
                <a:solidFill>
                  <a:schemeClr val="bg1">
                    <a:lumMod val="75000"/>
                  </a:schemeClr>
                </a:solidFill>
              </a:rPr>
              <a:t>i</a:t>
            </a:r>
            <a:r>
              <a:rPr lang="en-US" dirty="0" smtClean="0">
                <a:solidFill>
                  <a:schemeClr val="bg1">
                    <a:lumMod val="75000"/>
                  </a:schemeClr>
                </a:solidFill>
              </a:rPr>
              <a:t>))=</a:t>
            </a:r>
            <a:r>
              <a:rPr lang="en-US" dirty="0" err="1" smtClean="0">
                <a:solidFill>
                  <a:schemeClr val="bg1">
                    <a:lumMod val="75000"/>
                  </a:schemeClr>
                </a:solidFill>
              </a:rPr>
              <a:t>KalGain</a:t>
            </a:r>
            <a:r>
              <a:rPr lang="en-US" dirty="0" smtClean="0">
                <a:solidFill>
                  <a:schemeClr val="bg1">
                    <a:lumMod val="75000"/>
                  </a:schemeClr>
                </a:solidFill>
              </a:rPr>
              <a:t>(1,1)</a:t>
            </a:r>
          </a:p>
          <a:p>
            <a:r>
              <a:rPr lang="en-US" dirty="0" smtClean="0">
                <a:solidFill>
                  <a:schemeClr val="bg1">
                    <a:lumMod val="75000"/>
                  </a:schemeClr>
                </a:solidFill>
              </a:rPr>
              <a:t>L141: save(‘</a:t>
            </a:r>
            <a:r>
              <a:rPr lang="en-US" dirty="0" err="1" smtClean="0">
                <a:solidFill>
                  <a:schemeClr val="bg1">
                    <a:lumMod val="75000"/>
                  </a:schemeClr>
                </a:solidFill>
              </a:rPr>
              <a:t>MetLiKG.mat</a:t>
            </a:r>
            <a:r>
              <a:rPr lang="en-US" dirty="0" smtClean="0">
                <a:solidFill>
                  <a:schemeClr val="bg1">
                    <a:lumMod val="75000"/>
                  </a:schemeClr>
                </a:solidFill>
              </a:rPr>
              <a:t>’)</a:t>
            </a:r>
          </a:p>
          <a:p>
            <a:r>
              <a:rPr lang="en-US" dirty="0" smtClean="0">
                <a:solidFill>
                  <a:schemeClr val="bg1">
                    <a:lumMod val="75000"/>
                  </a:schemeClr>
                </a:solidFill>
              </a:rPr>
              <a:t>L146:load(</a:t>
            </a:r>
            <a:r>
              <a:rPr lang="en-US" dirty="0">
                <a:solidFill>
                  <a:schemeClr val="bg1">
                    <a:lumMod val="75000"/>
                  </a:schemeClr>
                </a:solidFill>
              </a:rPr>
              <a:t>(‘</a:t>
            </a:r>
            <a:r>
              <a:rPr lang="en-US" dirty="0" err="1">
                <a:solidFill>
                  <a:schemeClr val="bg1">
                    <a:lumMod val="75000"/>
                  </a:schemeClr>
                </a:solidFill>
              </a:rPr>
              <a:t>MetLiKG.mat</a:t>
            </a:r>
            <a:r>
              <a:rPr lang="en-US" dirty="0" smtClean="0">
                <a:solidFill>
                  <a:schemeClr val="bg1">
                    <a:lumMod val="75000"/>
                  </a:schemeClr>
                </a:solidFill>
              </a:rPr>
              <a:t>’)</a:t>
            </a:r>
          </a:p>
          <a:p>
            <a:r>
              <a:rPr lang="en-US" dirty="0" smtClean="0"/>
              <a:t>L181: </a:t>
            </a:r>
            <a:r>
              <a:rPr lang="en-US" dirty="0" err="1"/>
              <a:t>KGbeg</a:t>
            </a:r>
            <a:r>
              <a:rPr lang="en-US" dirty="0"/>
              <a:t>=‘KG’</a:t>
            </a:r>
          </a:p>
          <a:p>
            <a:r>
              <a:rPr lang="en-US" dirty="0" smtClean="0"/>
              <a:t>L181: </a:t>
            </a:r>
            <a:r>
              <a:rPr lang="en-US" dirty="0" err="1"/>
              <a:t>Tfol</a:t>
            </a:r>
            <a:r>
              <a:rPr lang="en-US" dirty="0"/>
              <a:t>=[‘TF’,</a:t>
            </a:r>
            <a:r>
              <a:rPr lang="en-US" dirty="0" smtClean="0"/>
              <a:t>num2str(</a:t>
            </a:r>
            <a:r>
              <a:rPr lang="en-US" dirty="0" err="1" smtClean="0"/>
              <a:t>i</a:t>
            </a:r>
            <a:r>
              <a:rPr lang="en-US" dirty="0" smtClean="0"/>
              <a:t>),’.</a:t>
            </a:r>
            <a:r>
              <a:rPr lang="en-US" dirty="0"/>
              <a:t>txt</a:t>
            </a:r>
            <a:r>
              <a:rPr lang="en-US" dirty="0" smtClean="0"/>
              <a:t>’];</a:t>
            </a:r>
          </a:p>
          <a:p>
            <a:r>
              <a:rPr lang="en-US" dirty="0" smtClean="0"/>
              <a:t>L181: </a:t>
            </a:r>
            <a:r>
              <a:rPr lang="en-US" dirty="0" err="1"/>
              <a:t>fKG</a:t>
            </a:r>
            <a:r>
              <a:rPr lang="en-US" dirty="0"/>
              <a:t>=[‘</a:t>
            </a:r>
            <a:r>
              <a:rPr lang="en-US" dirty="0" err="1"/>
              <a:t>KGbeg</a:t>
            </a:r>
            <a:r>
              <a:rPr lang="en-US" dirty="0"/>
              <a:t>’,</a:t>
            </a:r>
            <a:r>
              <a:rPr lang="en-US" dirty="0" err="1"/>
              <a:t>Gcloc,ender</a:t>
            </a:r>
            <a:r>
              <a:rPr lang="en-US" dirty="0"/>
              <a:t>];</a:t>
            </a:r>
          </a:p>
          <a:p>
            <a:r>
              <a:rPr lang="en-US" dirty="0" smtClean="0"/>
              <a:t>L181: </a:t>
            </a:r>
            <a:r>
              <a:rPr lang="en-US" dirty="0" err="1" smtClean="0"/>
              <a:t>KalGain</a:t>
            </a:r>
            <a:r>
              <a:rPr lang="en-US" dirty="0" smtClean="0"/>
              <a:t>=</a:t>
            </a:r>
            <a:r>
              <a:rPr lang="en-US" dirty="0" err="1" smtClean="0"/>
              <a:t>dlmread</a:t>
            </a:r>
            <a:r>
              <a:rPr lang="en-US" dirty="0" smtClean="0"/>
              <a:t>(</a:t>
            </a:r>
            <a:r>
              <a:rPr lang="en-US" dirty="0" err="1" smtClean="0"/>
              <a:t>fullfile</a:t>
            </a:r>
            <a:r>
              <a:rPr lang="en-US" dirty="0" smtClean="0"/>
              <a:t>(</a:t>
            </a:r>
            <a:r>
              <a:rPr lang="en-US" dirty="0" err="1" smtClean="0"/>
              <a:t>Tfol,folderin,fKG</a:t>
            </a:r>
            <a:r>
              <a:rPr lang="en-US" dirty="0" smtClean="0"/>
              <a:t>));</a:t>
            </a:r>
          </a:p>
          <a:p>
            <a:r>
              <a:rPr lang="en-US" dirty="0" smtClean="0"/>
              <a:t>L181: KG11(1,GC(</a:t>
            </a:r>
            <a:r>
              <a:rPr lang="en-US" dirty="0" err="1" smtClean="0"/>
              <a:t>i</a:t>
            </a:r>
            <a:r>
              <a:rPr lang="en-US" dirty="0"/>
              <a:t>))=</a:t>
            </a:r>
            <a:r>
              <a:rPr lang="en-US" dirty="0" err="1"/>
              <a:t>KalGain</a:t>
            </a:r>
            <a:r>
              <a:rPr lang="en-US" dirty="0"/>
              <a:t>(1,1)</a:t>
            </a:r>
          </a:p>
          <a:p>
            <a:r>
              <a:rPr lang="en-US" dirty="0" smtClean="0"/>
              <a:t>L193: PloKG11=KG11(1,1)</a:t>
            </a:r>
          </a:p>
          <a:p>
            <a:r>
              <a:rPr lang="en-US" dirty="0" smtClean="0"/>
              <a:t>L222: Plot(time(1:timeslot),PloKG111(1:timeslot),’k’)</a:t>
            </a:r>
            <a:endParaRPr lang="en-US" dirty="0"/>
          </a:p>
          <a:p>
            <a:endParaRPr lang="en-US" dirty="0"/>
          </a:p>
          <a:p>
            <a:endParaRPr lang="en-US" dirty="0" smtClean="0"/>
          </a:p>
          <a:p>
            <a:endParaRPr lang="en-US" dirty="0"/>
          </a:p>
        </p:txBody>
      </p:sp>
      <p:sp>
        <p:nvSpPr>
          <p:cNvPr id="4" name="Content Placeholder 2"/>
          <p:cNvSpPr txBox="1">
            <a:spLocks/>
          </p:cNvSpPr>
          <p:nvPr/>
        </p:nvSpPr>
        <p:spPr>
          <a:xfrm>
            <a:off x="6460375" y="1825625"/>
            <a:ext cx="50804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Determine if a section should be commented out</a:t>
            </a:r>
          </a:p>
          <a:p>
            <a:r>
              <a:rPr lang="en-US" dirty="0" smtClean="0"/>
              <a:t>NOO</a:t>
            </a:r>
          </a:p>
          <a:p>
            <a:r>
              <a:rPr lang="en-US" dirty="0" smtClean="0"/>
              <a:t>Inputs:</a:t>
            </a:r>
          </a:p>
        </p:txBody>
      </p:sp>
    </p:spTree>
    <p:extLst>
      <p:ext uri="{BB962C8B-B14F-4D97-AF65-F5344CB8AC3E}">
        <p14:creationId xmlns:p14="http://schemas.microsoft.com/office/powerpoint/2010/main" val="41259707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096030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Results</a:t>
            </a:r>
            <a:endParaRPr lang="en-US"/>
          </a:p>
        </p:txBody>
      </p:sp>
      <p:sp>
        <p:nvSpPr>
          <p:cNvPr id="3" name="Content Placeholder 2"/>
          <p:cNvSpPr>
            <a:spLocks noGrp="1"/>
          </p:cNvSpPr>
          <p:nvPr>
            <p:ph idx="1"/>
          </p:nvPr>
        </p:nvSpPr>
        <p:spPr>
          <a:xfrm>
            <a:off x="838200" y="1825625"/>
            <a:ext cx="3333750" cy="4351338"/>
          </a:xfrm>
        </p:spPr>
        <p:txBody>
          <a:bodyPr/>
          <a:lstStyle/>
          <a:p>
            <a:endParaRPr lang="en-US" dirty="0"/>
          </a:p>
        </p:txBody>
      </p:sp>
    </p:spTree>
    <p:extLst>
      <p:ext uri="{BB962C8B-B14F-4D97-AF65-F5344CB8AC3E}">
        <p14:creationId xmlns:p14="http://schemas.microsoft.com/office/powerpoint/2010/main" val="3020273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Notes</a:t>
            </a:r>
          </a:p>
        </p:txBody>
      </p:sp>
      <p:sp>
        <p:nvSpPr>
          <p:cNvPr id="3" name="Content Placeholder 2"/>
          <p:cNvSpPr>
            <a:spLocks noGrp="1"/>
          </p:cNvSpPr>
          <p:nvPr>
            <p:ph idx="1"/>
          </p:nvPr>
        </p:nvSpPr>
        <p:spPr/>
        <p:txBody>
          <a:bodyPr>
            <a:normAutofit lnSpcReduction="10000"/>
          </a:bodyPr>
          <a:lstStyle/>
          <a:p>
            <a:r>
              <a:rPr lang="en-US" dirty="0" smtClean="0"/>
              <a:t>Because the output results depend strongly on input model </a:t>
            </a:r>
            <a:r>
              <a:rPr lang="en-US" dirty="0" err="1" smtClean="0"/>
              <a:t>paramaters</a:t>
            </a:r>
            <a:r>
              <a:rPr lang="en-US" dirty="0" smtClean="0"/>
              <a:t> and the normal distribution of residuals is not always fulfilled it is very important to perform all possible tests on output results.</a:t>
            </a:r>
          </a:p>
          <a:p>
            <a:r>
              <a:rPr lang="en-US" dirty="0" smtClean="0"/>
              <a:t>We describe indicators of inner </a:t>
            </a:r>
            <a:r>
              <a:rPr lang="en-US" dirty="0" err="1" smtClean="0"/>
              <a:t>convidence</a:t>
            </a:r>
            <a:r>
              <a:rPr lang="en-US" dirty="0" smtClean="0"/>
              <a:t> such as controllability and observability, there determinant of state transition </a:t>
            </a:r>
            <a:r>
              <a:rPr lang="en-US" dirty="0" err="1" smtClean="0"/>
              <a:t>matix</a:t>
            </a:r>
            <a:r>
              <a:rPr lang="en-US" dirty="0" smtClean="0"/>
              <a:t> and </a:t>
            </a:r>
            <a:r>
              <a:rPr lang="en-US" dirty="0" err="1" smtClean="0"/>
              <a:t>obwerving</a:t>
            </a:r>
            <a:r>
              <a:rPr lang="en-US" dirty="0" smtClean="0"/>
              <a:t> the properties of the a posteriori system state covariance matrix and the properties of the Kalman Gain</a:t>
            </a:r>
          </a:p>
          <a:p>
            <a:r>
              <a:rPr lang="en-US" dirty="0" smtClean="0"/>
              <a:t>The statistical tests include the convergence of standard deviation of the system state components and normal distribution beside standard tests</a:t>
            </a:r>
          </a:p>
          <a:p>
            <a:endParaRPr lang="en-US" dirty="0"/>
          </a:p>
        </p:txBody>
      </p:sp>
    </p:spTree>
    <p:extLst>
      <p:ext uri="{BB962C8B-B14F-4D97-AF65-F5344CB8AC3E}">
        <p14:creationId xmlns:p14="http://schemas.microsoft.com/office/powerpoint/2010/main" val="3021564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34731</TotalTime>
  <Words>5803</Words>
  <Application>Microsoft Office PowerPoint</Application>
  <PresentationFormat>Widescreen</PresentationFormat>
  <Paragraphs>570</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Convergence &amp; Improvement</vt:lpstr>
      <vt:lpstr>Table of Contents</vt:lpstr>
      <vt:lpstr>1. Instructed by</vt:lpstr>
      <vt:lpstr>2. Project Purpose</vt:lpstr>
      <vt:lpstr>3. Notes</vt:lpstr>
      <vt:lpstr>3. Notes</vt:lpstr>
      <vt:lpstr>3. Notes</vt:lpstr>
      <vt:lpstr>3. Notes</vt:lpstr>
      <vt:lpstr>3. Notes</vt:lpstr>
      <vt:lpstr>3. Notes</vt:lpstr>
      <vt:lpstr>3. Notes</vt:lpstr>
      <vt:lpstr>3.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CNT’d Topic</vt:lpstr>
      <vt:lpstr>PowerPoint Presentation</vt:lpstr>
      <vt:lpstr>Next section</vt:lpstr>
      <vt:lpstr>Implementation and Numerical Analysis</vt:lpstr>
      <vt:lpstr>PowerPoint Presentation</vt:lpstr>
      <vt:lpstr>PowerPoint Presentation</vt:lpstr>
      <vt:lpstr>Properties of the KG</vt:lpstr>
      <vt:lpstr>Properties of the KG</vt:lpstr>
      <vt:lpstr>PowerPoint Presentation</vt:lpstr>
      <vt:lpstr>Statistical tests of the Kalman filter standard deviation of system compoenent vectors xhat+k</vt:lpstr>
      <vt:lpstr>PowerPoint Presentation</vt:lpstr>
      <vt:lpstr>PowerPoint Presentation</vt:lpstr>
      <vt:lpstr>Consistency of the model in the Domain of the measurements</vt:lpstr>
      <vt:lpstr>Consistency of the model in the Domain of the measurements</vt:lpstr>
      <vt:lpstr>PowerPoint Presentation</vt:lpstr>
      <vt:lpstr>PowerPoint Presentation</vt:lpstr>
      <vt:lpstr>PowerPoint Presentation</vt:lpstr>
      <vt:lpstr>Test statistics of the model in the system state domain</vt:lpstr>
      <vt:lpstr>Conclusions</vt:lpstr>
      <vt:lpstr>PowerPoint Presentation</vt:lpstr>
      <vt:lpstr>PowerPoint Presentation</vt:lpstr>
      <vt:lpstr>PowerPoint Presentation</vt:lpstr>
      <vt:lpstr>PowerPoint Presentation</vt:lpstr>
      <vt:lpstr>PowerPoint Presentation</vt:lpstr>
      <vt:lpstr>PowerPoint Presentation</vt:lpstr>
      <vt:lpstr>3. Notes</vt:lpstr>
      <vt:lpstr>3.1 Notes</vt:lpstr>
      <vt:lpstr>4.1 Procedure (existing Line Plots with Error Bars)</vt:lpstr>
      <vt:lpstr>4.1.2 Procedure (existing Line Plots with Error Bars)</vt:lpstr>
      <vt:lpstr>4.2 Procedure Attempted run on F: drive NOT FINAL</vt:lpstr>
      <vt:lpstr>4. Procedure (Azula Procedure) FINAL</vt:lpstr>
      <vt:lpstr>4.3 Procedure sensor article Metar</vt:lpstr>
      <vt:lpstr>4.4 Procedure sensor article MADIS</vt:lpstr>
      <vt:lpstr>Writeup</vt:lpstr>
      <vt:lpstr>5.1 Results: All station Bias and RMSE</vt:lpstr>
      <vt:lpstr>5.1 Results: Percent RMSE reduction through time</vt:lpstr>
      <vt:lpstr>5.2 Results: Kalman Gain progression and associated forecast adjustment</vt:lpstr>
      <vt:lpstr>5.3 Order of Results (in contradiction to the binder)</vt:lpstr>
      <vt:lpstr>5.3.1 Results: Condition Number of State Covariance</vt:lpstr>
      <vt:lpstr>5.3.1 Results Notes</vt:lpstr>
      <vt:lpstr>5.3.2 Results: Properties of the Kalman Gain Matrix </vt:lpstr>
      <vt:lpstr>5.3.2 Results Notes</vt:lpstr>
      <vt:lpstr>5.3.2 Results:</vt:lpstr>
      <vt:lpstr>5.3.2 Notes</vt:lpstr>
      <vt:lpstr>5.3.2 Notes</vt:lpstr>
      <vt:lpstr>5.3.3 Results:</vt:lpstr>
      <vt:lpstr>5.3.3 Results: Notes</vt:lpstr>
      <vt:lpstr>PowerPoint Presentation</vt:lpstr>
      <vt:lpstr>PowerPoint Presentation</vt:lpstr>
      <vt:lpstr>5.3.3 Results: Notes</vt:lpstr>
      <vt:lpstr>innovations</vt:lpstr>
      <vt:lpstr>Footnotes on production</vt:lpstr>
      <vt:lpstr>Directory structure and I/O</vt:lpstr>
      <vt:lpstr>Laptop/ Desktop/Storm3Test/Meth3Met/Method34n.m </vt:lpstr>
      <vt:lpstr>F:/Meth34nBase/TitleMet.m (Edits) </vt:lpstr>
      <vt:lpstr>KG</vt:lpstr>
      <vt:lpstr>PowerPoint Presentation</vt:lpstr>
      <vt:lpstr>KG</vt:lpstr>
      <vt:lpstr>X</vt:lpstr>
      <vt:lpstr>P</vt:lpstr>
      <vt:lpstr>Q</vt:lpstr>
      <vt:lpstr>R</vt:lpstr>
      <vt:lpstr>Test outputs on a small sample</vt:lpstr>
      <vt:lpstr>Small sample of outputs</vt:lpstr>
      <vt:lpstr>F:/Meth34nBase/KrInMetKaLi.m </vt:lpstr>
      <vt:lpstr>PowerPoint Presentation</vt:lpstr>
      <vt:lpstr>5.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 Samalot</dc:title>
  <dc:creator>Alex Samalot</dc:creator>
  <cp:lastModifiedBy>Alex Samalot</cp:lastModifiedBy>
  <cp:revision>183</cp:revision>
  <dcterms:created xsi:type="dcterms:W3CDTF">2017-05-19T17:37:03Z</dcterms:created>
  <dcterms:modified xsi:type="dcterms:W3CDTF">2017-06-20T14:19:32Z</dcterms:modified>
</cp:coreProperties>
</file>