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80" r:id="rId5"/>
    <p:sldId id="258" r:id="rId6"/>
    <p:sldId id="259" r:id="rId7"/>
    <p:sldId id="260" r:id="rId8"/>
    <p:sldId id="263" r:id="rId9"/>
    <p:sldId id="264" r:id="rId10"/>
    <p:sldId id="265" r:id="rId11"/>
    <p:sldId id="267" r:id="rId12"/>
    <p:sldId id="261" r:id="rId13"/>
    <p:sldId id="272" r:id="rId14"/>
    <p:sldId id="273" r:id="rId15"/>
    <p:sldId id="274" r:id="rId16"/>
    <p:sldId id="275" r:id="rId17"/>
    <p:sldId id="276" r:id="rId18"/>
    <p:sldId id="277" r:id="rId19"/>
    <p:sldId id="278" r:id="rId20"/>
    <p:sldId id="279" r:id="rId21"/>
    <p:sldId id="266" r:id="rId22"/>
    <p:sldId id="269" r:id="rId23"/>
    <p:sldId id="270" r:id="rId24"/>
    <p:sldId id="271"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0" d="100"/>
          <a:sy n="80"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0191D-DD93-4691-A542-A08CF4775249}"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199219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0191D-DD93-4691-A542-A08CF4775249}"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341281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0191D-DD93-4691-A542-A08CF4775249}"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9939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0191D-DD93-4691-A542-A08CF4775249}"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232283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0191D-DD93-4691-A542-A08CF4775249}"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169894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0191D-DD93-4691-A542-A08CF4775249}"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3408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0191D-DD93-4691-A542-A08CF4775249}"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245755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0191D-DD93-4691-A542-A08CF4775249}"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50271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0191D-DD93-4691-A542-A08CF4775249}"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17841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0191D-DD93-4691-A542-A08CF4775249}"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336899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0191D-DD93-4691-A542-A08CF4775249}"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AD92-E454-4B40-A5DE-6999E8B89D5D}" type="slidenum">
              <a:rPr lang="en-US" smtClean="0"/>
              <a:t>‹#›</a:t>
            </a:fld>
            <a:endParaRPr lang="en-US"/>
          </a:p>
        </p:txBody>
      </p:sp>
    </p:spTree>
    <p:extLst>
      <p:ext uri="{BB962C8B-B14F-4D97-AF65-F5344CB8AC3E}">
        <p14:creationId xmlns:p14="http://schemas.microsoft.com/office/powerpoint/2010/main" val="20318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0191D-DD93-4691-A542-A08CF4775249}" type="datetimeFigureOut">
              <a:rPr lang="en-US" smtClean="0"/>
              <a:t>1/20/2018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4AD92-E454-4B40-A5DE-6999E8B89D5D}" type="slidenum">
              <a:rPr lang="en-US" smtClean="0"/>
              <a:t>‹#›</a:t>
            </a:fld>
            <a:endParaRPr lang="en-US"/>
          </a:p>
        </p:txBody>
      </p:sp>
    </p:spTree>
    <p:extLst>
      <p:ext uri="{BB962C8B-B14F-4D97-AF65-F5344CB8AC3E}">
        <p14:creationId xmlns:p14="http://schemas.microsoft.com/office/powerpoint/2010/main" val="392154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tutor.com/elementary-statistics/numerical-measures/skewne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s.stackexchange.com/questions/52293/r-qqplot-how-to-see-whether-data-are-normally-distributed/52295#52295" TargetMode="External"/><Relationship Id="rId2" Type="http://schemas.openxmlformats.org/officeDocument/2006/relationships/hyperlink" Target="http://emp.byui.edu/BrownD/Stats-intro/dscrptv/graphs/qq-plot_egs.ht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ts.stackexchange.com/questions/125750/sample-size-too-lar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r-statistics.co/Outlier-Treatment-With-R.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Jaemo.Yang@Uconn.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Publication Overview</a:t>
            </a:r>
            <a:endParaRPr lang="en-US" dirty="0"/>
          </a:p>
        </p:txBody>
      </p:sp>
      <p:sp>
        <p:nvSpPr>
          <p:cNvPr id="3" name="Subtitle 2"/>
          <p:cNvSpPr>
            <a:spLocks noGrp="1"/>
          </p:cNvSpPr>
          <p:nvPr>
            <p:ph type="subTitle" idx="1"/>
          </p:nvPr>
        </p:nvSpPr>
        <p:spPr/>
        <p:txBody>
          <a:bodyPr/>
          <a:lstStyle/>
          <a:p>
            <a:r>
              <a:rPr lang="en-US" dirty="0" smtClean="0"/>
              <a:t>From Thesis To publication Going in reverse order until full location and backup</a:t>
            </a:r>
            <a:endParaRPr lang="en-US" dirty="0"/>
          </a:p>
        </p:txBody>
      </p:sp>
    </p:spTree>
    <p:extLst>
      <p:ext uri="{BB962C8B-B14F-4D97-AF65-F5344CB8AC3E}">
        <p14:creationId xmlns:p14="http://schemas.microsoft.com/office/powerpoint/2010/main" val="2309644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U2D Publication Map</a:t>
            </a:r>
            <a:endParaRPr lang="en-US" dirty="0"/>
          </a:p>
        </p:txBody>
      </p:sp>
      <p:sp>
        <p:nvSpPr>
          <p:cNvPr id="3" name="Content Placeholder 2"/>
          <p:cNvSpPr>
            <a:spLocks noGrp="1"/>
          </p:cNvSpPr>
          <p:nvPr>
            <p:ph idx="1"/>
          </p:nvPr>
        </p:nvSpPr>
        <p:spPr/>
        <p:txBody>
          <a:bodyPr>
            <a:normAutofit fontScale="92500" lnSpcReduction="20000"/>
          </a:bodyPr>
          <a:lstStyle/>
          <a:p>
            <a:pPr marL="285750" indent="-285750"/>
            <a:r>
              <a:rPr lang="en-US" dirty="0" smtClean="0"/>
              <a:t>Figure 9: Normal Q-Q Plots  of WRF Bias for Stations (a) KBOS, (b) KMMK and (c) KUKT.</a:t>
            </a:r>
          </a:p>
          <a:p>
            <a:pPr marL="742950" lvl="1" indent="-285750"/>
            <a:r>
              <a:rPr lang="en-US" dirty="0" smtClean="0">
                <a:solidFill>
                  <a:srgbClr val="FFC000"/>
                </a:solidFill>
              </a:rPr>
              <a:t>F:\ADIA\KBOSKFFS.R</a:t>
            </a:r>
            <a:endParaRPr lang="en-US" dirty="0" smtClean="0"/>
          </a:p>
          <a:p>
            <a:pPr marL="285750" indent="-285750"/>
            <a:r>
              <a:rPr lang="en-US" dirty="0" smtClean="0"/>
              <a:t>Figure 10: Histograms  of WRF Bias With Theoretical Normal Distribution for Stations (a) KBOS, (b) KMMK and (c) KUKT.</a:t>
            </a:r>
          </a:p>
          <a:p>
            <a:pPr marL="742950" lvl="1" indent="-285750"/>
            <a:r>
              <a:rPr lang="en-US" dirty="0" smtClean="0">
                <a:solidFill>
                  <a:srgbClr val="FFC000"/>
                </a:solidFill>
              </a:rPr>
              <a:t>F:\ADIA\KBOSKFFS.R</a:t>
            </a:r>
            <a:endParaRPr lang="en-US" dirty="0" smtClean="0"/>
          </a:p>
          <a:p>
            <a:pPr marL="285750" indent="-285750"/>
            <a:r>
              <a:rPr lang="en-US" dirty="0" smtClean="0"/>
              <a:t>Figure 11:  Boxplot of (a) Bias and (b) RMSE calculated at every station for every available storm.</a:t>
            </a:r>
          </a:p>
          <a:p>
            <a:pPr marL="742950" lvl="1" indent="-285750"/>
            <a:r>
              <a:rPr lang="en-US" dirty="0" smtClean="0">
                <a:solidFill>
                  <a:srgbClr val="00B050"/>
                </a:solidFill>
              </a:rPr>
              <a:t>F:\SphPlot\H107sphR1only.R</a:t>
            </a:r>
          </a:p>
          <a:p>
            <a:pPr marL="285750" indent="-285750"/>
            <a:r>
              <a:rPr lang="en-US" dirty="0" smtClean="0"/>
              <a:t>Figure 12: Evaluation of average storm observed wind speed at a location for (a) WRF, (b) Kalman Filter, (c) R1(</a:t>
            </a:r>
            <a:r>
              <a:rPr lang="en-US" dirty="0" err="1" smtClean="0"/>
              <a:t>Exp</a:t>
            </a:r>
            <a:r>
              <a:rPr lang="en-US" dirty="0" smtClean="0"/>
              <a:t>) and (d) R1(</a:t>
            </a:r>
            <a:r>
              <a:rPr lang="en-US" dirty="0" err="1" smtClean="0"/>
              <a:t>Sph</a:t>
            </a:r>
            <a:r>
              <a:rPr lang="en-US" dirty="0" smtClean="0"/>
              <a:t>). </a:t>
            </a:r>
          </a:p>
          <a:p>
            <a:pPr lvl="1"/>
            <a:r>
              <a:rPr lang="en-US" dirty="0" smtClean="0">
                <a:solidFill>
                  <a:srgbClr val="FFC000"/>
                </a:solidFill>
              </a:rPr>
              <a:t>9a-c: F:\KrIC2\B3DimKF2Graph.m</a:t>
            </a:r>
          </a:p>
          <a:p>
            <a:pPr lvl="1"/>
            <a:r>
              <a:rPr lang="en-US" dirty="0" smtClean="0">
                <a:solidFill>
                  <a:srgbClr val="FFC000"/>
                </a:solidFill>
              </a:rPr>
              <a:t>9d: F:\KrIC2\B3SphGraph.m</a:t>
            </a:r>
            <a:endParaRPr lang="en-US" dirty="0">
              <a:solidFill>
                <a:srgbClr val="FFC000"/>
              </a:solidFill>
            </a:endParaRPr>
          </a:p>
        </p:txBody>
      </p:sp>
    </p:spTree>
    <p:extLst>
      <p:ext uri="{BB962C8B-B14F-4D97-AF65-F5344CB8AC3E}">
        <p14:creationId xmlns:p14="http://schemas.microsoft.com/office/powerpoint/2010/main" val="247467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Currently In Publication Map</a:t>
            </a:r>
            <a:endParaRPr lang="en-US" dirty="0"/>
          </a:p>
        </p:txBody>
      </p:sp>
      <p:sp>
        <p:nvSpPr>
          <p:cNvPr id="3" name="Content Placeholder 2"/>
          <p:cNvSpPr>
            <a:spLocks noGrp="1"/>
          </p:cNvSpPr>
          <p:nvPr>
            <p:ph idx="1"/>
          </p:nvPr>
        </p:nvSpPr>
        <p:spPr/>
        <p:txBody>
          <a:bodyPr>
            <a:normAutofit/>
          </a:bodyPr>
          <a:lstStyle/>
          <a:p>
            <a:pPr marL="742950" lvl="1" indent="-285750"/>
            <a:r>
              <a:rPr lang="en-US" dirty="0" smtClean="0"/>
              <a:t>(Not in thesis) Line plot connecting KF and kriged and </a:t>
            </a:r>
            <a:r>
              <a:rPr lang="en-US" dirty="0" err="1" smtClean="0"/>
              <a:t>obs</a:t>
            </a:r>
            <a:endParaRPr lang="en-US" dirty="0" smtClean="0"/>
          </a:p>
          <a:p>
            <a:pPr marL="1200150" lvl="2" indent="-285750"/>
            <a:r>
              <a:rPr lang="en-US" dirty="0" smtClean="0">
                <a:solidFill>
                  <a:srgbClr val="00B050"/>
                </a:solidFill>
              </a:rPr>
              <a:t>F:/ADIA/KBOSsphli2.m</a:t>
            </a:r>
          </a:p>
          <a:p>
            <a:pPr marL="742950" lvl="1" indent="-285750"/>
            <a:r>
              <a:rPr lang="en-US" dirty="0" smtClean="0"/>
              <a:t>(Not in thesis) RK </a:t>
            </a:r>
            <a:r>
              <a:rPr lang="en-US" dirty="0" err="1" smtClean="0"/>
              <a:t>histos</a:t>
            </a:r>
            <a:endParaRPr lang="en-US" dirty="0" smtClean="0"/>
          </a:p>
          <a:p>
            <a:pPr lvl="2"/>
            <a:r>
              <a:rPr lang="en-US" dirty="0" smtClean="0">
                <a:solidFill>
                  <a:srgbClr val="FFC000"/>
                </a:solidFill>
              </a:rPr>
              <a:t> F:\ADIA\exOR2Exp.R</a:t>
            </a:r>
          </a:p>
          <a:p>
            <a:pPr lvl="2"/>
            <a:r>
              <a:rPr lang="en-US" dirty="0" smtClean="0">
                <a:solidFill>
                  <a:srgbClr val="FFC000"/>
                </a:solidFill>
              </a:rPr>
              <a:t>F:\ADIA\exOR1Exp.R</a:t>
            </a:r>
          </a:p>
          <a:p>
            <a:pPr lvl="2"/>
            <a:r>
              <a:rPr lang="en-US" dirty="0" smtClean="0">
                <a:solidFill>
                  <a:srgbClr val="FFC000"/>
                </a:solidFill>
              </a:rPr>
              <a:t>F:\ADIA\exOR2Sph.R</a:t>
            </a:r>
          </a:p>
          <a:p>
            <a:pPr lvl="2"/>
            <a:r>
              <a:rPr lang="en-US" dirty="0" smtClean="0">
                <a:solidFill>
                  <a:srgbClr val="FFC000"/>
                </a:solidFill>
              </a:rPr>
              <a:t>F:\ADIA\exOR1Sph.R</a:t>
            </a:r>
          </a:p>
        </p:txBody>
      </p:sp>
    </p:spTree>
    <p:extLst>
      <p:ext uri="{BB962C8B-B14F-4D97-AF65-F5344CB8AC3E}">
        <p14:creationId xmlns:p14="http://schemas.microsoft.com/office/powerpoint/2010/main" val="3838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Content achieved from projects/sources</a:t>
            </a:r>
            <a:endParaRPr lang="en-US" dirty="0">
              <a:solidFill>
                <a:srgbClr val="FFC000"/>
              </a:solidFill>
            </a:endParaRPr>
          </a:p>
        </p:txBody>
      </p:sp>
      <p:sp>
        <p:nvSpPr>
          <p:cNvPr id="3" name="Content Placeholder 2"/>
          <p:cNvSpPr>
            <a:spLocks noGrp="1"/>
          </p:cNvSpPr>
          <p:nvPr>
            <p:ph idx="1"/>
          </p:nvPr>
        </p:nvSpPr>
        <p:spPr/>
        <p:txBody>
          <a:bodyPr>
            <a:normAutofit/>
          </a:bodyPr>
          <a:lstStyle/>
          <a:p>
            <a:pPr lvl="1"/>
            <a:r>
              <a:rPr lang="en-US" dirty="0" smtClean="0">
                <a:solidFill>
                  <a:srgbClr val="FFC000"/>
                </a:solidFill>
              </a:rPr>
              <a:t>Skew and Kurtosis</a:t>
            </a:r>
          </a:p>
          <a:p>
            <a:pPr lvl="1"/>
            <a:r>
              <a:rPr lang="en-US" dirty="0" smtClean="0">
                <a:solidFill>
                  <a:srgbClr val="FFC000"/>
                </a:solidFill>
              </a:rPr>
              <a:t>Types of Distribution behavior</a:t>
            </a:r>
          </a:p>
          <a:p>
            <a:pPr lvl="1"/>
            <a:r>
              <a:rPr lang="en-US" dirty="0" smtClean="0">
                <a:solidFill>
                  <a:srgbClr val="FFC000"/>
                </a:solidFill>
              </a:rPr>
              <a:t>Getting up to date with the recent literature on the topic </a:t>
            </a:r>
          </a:p>
          <a:p>
            <a:pPr lvl="2"/>
            <a:r>
              <a:rPr lang="en-US" dirty="0" smtClean="0">
                <a:solidFill>
                  <a:srgbClr val="FFC000"/>
                </a:solidFill>
              </a:rPr>
              <a:t>(slide 26 of previous topic)</a:t>
            </a:r>
          </a:p>
          <a:p>
            <a:pPr marL="742950" lvl="1" indent="-285750"/>
            <a:r>
              <a:rPr lang="en-US" dirty="0" smtClean="0">
                <a:solidFill>
                  <a:srgbClr val="FFC000"/>
                </a:solidFill>
              </a:rPr>
              <a:t>Outlier removal</a:t>
            </a:r>
          </a:p>
          <a:p>
            <a:pPr marL="742950" lvl="1" indent="-285750"/>
            <a:r>
              <a:rPr lang="en-US" dirty="0" smtClean="0">
                <a:solidFill>
                  <a:srgbClr val="FFC000"/>
                </a:solidFill>
              </a:rPr>
              <a:t>Normality of UK</a:t>
            </a:r>
          </a:p>
          <a:p>
            <a:pPr lvl="1"/>
            <a:endParaRPr lang="en-US" dirty="0" smtClean="0"/>
          </a:p>
          <a:p>
            <a:pPr lvl="2"/>
            <a:endParaRPr lang="en-US" dirty="0" smtClean="0"/>
          </a:p>
          <a:p>
            <a:endParaRPr lang="en-US" dirty="0"/>
          </a:p>
        </p:txBody>
      </p:sp>
    </p:spTree>
    <p:extLst>
      <p:ext uri="{BB962C8B-B14F-4D97-AF65-F5344CB8AC3E}">
        <p14:creationId xmlns:p14="http://schemas.microsoft.com/office/powerpoint/2010/main" val="156814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6379029" cy="4351338"/>
          </a:xfrm>
        </p:spPr>
        <p:txBody>
          <a:bodyPr/>
          <a:lstStyle/>
          <a:p>
            <a:r>
              <a:rPr lang="en-US" dirty="0" err="1" smtClean="0"/>
              <a:t>Measureing</a:t>
            </a:r>
            <a:r>
              <a:rPr lang="en-US" dirty="0" smtClean="0"/>
              <a:t> skew with an online function</a:t>
            </a:r>
          </a:p>
          <a:p>
            <a:r>
              <a:rPr lang="en-US" dirty="0">
                <a:hlinkClick r:id="rId2"/>
              </a:rPr>
              <a:t>http://</a:t>
            </a:r>
            <a:r>
              <a:rPr lang="en-US" dirty="0" smtClean="0">
                <a:hlinkClick r:id="rId2"/>
              </a:rPr>
              <a:t>www.r-tutor.com/elementary-statistics/numerical-measures/skewness</a:t>
            </a:r>
            <a:endParaRPr lang="en-US" dirty="0" smtClean="0"/>
          </a:p>
          <a:p>
            <a:r>
              <a:rPr lang="en-US" dirty="0" smtClean="0">
                <a:solidFill>
                  <a:srgbClr val="FF0000"/>
                </a:solidFill>
              </a:rPr>
              <a:t>Remaining work is all data than 95/5</a:t>
            </a:r>
          </a:p>
          <a:p>
            <a:r>
              <a:rPr lang="en-US" dirty="0" smtClean="0">
                <a:solidFill>
                  <a:srgbClr val="FF0000"/>
                </a:solidFill>
              </a:rPr>
              <a:t>Therefore adding 95/5</a:t>
            </a:r>
          </a:p>
          <a:p>
            <a:endParaRPr lang="en-US" dirty="0"/>
          </a:p>
        </p:txBody>
      </p:sp>
      <p:pic>
        <p:nvPicPr>
          <p:cNvPr id="4" name="Picture 3"/>
          <p:cNvPicPr>
            <a:picLocks noChangeAspect="1"/>
          </p:cNvPicPr>
          <p:nvPr/>
        </p:nvPicPr>
        <p:blipFill>
          <a:blip r:embed="rId3"/>
          <a:stretch>
            <a:fillRect/>
          </a:stretch>
        </p:blipFill>
        <p:spPr>
          <a:xfrm>
            <a:off x="7492772" y="782410"/>
            <a:ext cx="4391025" cy="5162550"/>
          </a:xfrm>
          <a:prstGeom prst="rect">
            <a:avLst/>
          </a:prstGeom>
        </p:spPr>
      </p:pic>
    </p:spTree>
    <p:extLst>
      <p:ext uri="{BB962C8B-B14F-4D97-AF65-F5344CB8AC3E}">
        <p14:creationId xmlns:p14="http://schemas.microsoft.com/office/powerpoint/2010/main" val="300003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 results after 95/5</a:t>
            </a:r>
            <a:endParaRPr lang="en-US" dirty="0"/>
          </a:p>
        </p:txBody>
      </p:sp>
      <p:sp>
        <p:nvSpPr>
          <p:cNvPr id="3" name="Content Placeholder 2"/>
          <p:cNvSpPr>
            <a:spLocks noGrp="1"/>
          </p:cNvSpPr>
          <p:nvPr>
            <p:ph idx="1"/>
          </p:nvPr>
        </p:nvSpPr>
        <p:spPr>
          <a:xfrm>
            <a:off x="838200" y="1825625"/>
            <a:ext cx="7128711" cy="4351338"/>
          </a:xfrm>
        </p:spPr>
        <p:txBody>
          <a:bodyPr>
            <a:normAutofit fontScale="92500" lnSpcReduction="20000"/>
          </a:bodyPr>
          <a:lstStyle/>
          <a:p>
            <a:r>
              <a:rPr lang="en-US" dirty="0" smtClean="0"/>
              <a:t>0.09026047</a:t>
            </a:r>
          </a:p>
          <a:p>
            <a:r>
              <a:rPr lang="en-US" dirty="0" smtClean="0"/>
              <a:t>After the removal of outliers, the QQ indicates a high degree of normality with deviation towards the end of the distribution. </a:t>
            </a:r>
            <a:r>
              <a:rPr lang="en-US" dirty="0" smtClean="0">
                <a:solidFill>
                  <a:srgbClr val="FF0000"/>
                </a:solidFill>
              </a:rPr>
              <a:t>Calculating </a:t>
            </a:r>
            <a:r>
              <a:rPr lang="en-US" dirty="0" smtClean="0"/>
              <a:t>skew did not yield significant results</a:t>
            </a:r>
            <a:endParaRPr lang="en-US" dirty="0" smtClean="0">
              <a:solidFill>
                <a:srgbClr val="FF0000"/>
              </a:solidFill>
            </a:endParaRPr>
          </a:p>
          <a:p>
            <a:pPr lvl="1"/>
            <a:r>
              <a:rPr lang="en-US" dirty="0" smtClean="0">
                <a:solidFill>
                  <a:srgbClr val="FF0000"/>
                </a:solidFill>
              </a:rPr>
              <a:t>Is removing the bias outside the 95/5% confidence interval the same as removing the outliers?</a:t>
            </a:r>
          </a:p>
          <a:p>
            <a:pPr lvl="1"/>
            <a:r>
              <a:rPr lang="en-US" dirty="0" smtClean="0"/>
              <a:t>Code for the KF QQ and </a:t>
            </a:r>
            <a:r>
              <a:rPr lang="en-US" dirty="0" err="1" smtClean="0"/>
              <a:t>histo</a:t>
            </a:r>
            <a:r>
              <a:rPr lang="en-US" dirty="0" smtClean="0"/>
              <a:t>: </a:t>
            </a:r>
            <a:r>
              <a:rPr lang="en-US" dirty="0" smtClean="0">
                <a:solidFill>
                  <a:srgbClr val="00B050"/>
                </a:solidFill>
              </a:rPr>
              <a:t>F:\ADIA\KBOSKFFS.R</a:t>
            </a:r>
          </a:p>
          <a:p>
            <a:pPr lvl="1"/>
            <a:r>
              <a:rPr lang="en-US" dirty="0" smtClean="0"/>
              <a:t>Relevant (intro over citation) sources</a:t>
            </a:r>
          </a:p>
          <a:p>
            <a:pPr lvl="2"/>
            <a:r>
              <a:rPr lang="en-US" dirty="0">
                <a:hlinkClick r:id="rId2"/>
              </a:rPr>
              <a:t>http://</a:t>
            </a:r>
            <a:r>
              <a:rPr lang="en-US" dirty="0" smtClean="0">
                <a:hlinkClick r:id="rId2"/>
              </a:rPr>
              <a:t>emp.byui.edu/BrownD/Stats-intro/dscrptv/graphs/qq-plot_egs.htm</a:t>
            </a:r>
            <a:endParaRPr lang="en-US" dirty="0" smtClean="0"/>
          </a:p>
          <a:p>
            <a:pPr lvl="2"/>
            <a:r>
              <a:rPr lang="en-US" dirty="0">
                <a:hlinkClick r:id="rId3"/>
              </a:rPr>
              <a:t>https://</a:t>
            </a:r>
            <a:r>
              <a:rPr lang="en-US" dirty="0" smtClean="0">
                <a:hlinkClick r:id="rId3"/>
              </a:rPr>
              <a:t>stats.stackexchange.com/questions/52293/r-qqplot-how-to-see-whether-data-are-normally-distributed/52295#52295</a:t>
            </a:r>
            <a:endParaRPr lang="en-US" dirty="0" smtClean="0"/>
          </a:p>
          <a:p>
            <a:pPr lvl="2"/>
            <a:endParaRPr lang="en-US" dirty="0"/>
          </a:p>
        </p:txBody>
      </p:sp>
      <p:pic>
        <p:nvPicPr>
          <p:cNvPr id="4" name="Picture 3"/>
          <p:cNvPicPr>
            <a:picLocks noChangeAspect="1"/>
          </p:cNvPicPr>
          <p:nvPr/>
        </p:nvPicPr>
        <p:blipFill>
          <a:blip r:embed="rId4"/>
          <a:stretch>
            <a:fillRect/>
          </a:stretch>
        </p:blipFill>
        <p:spPr>
          <a:xfrm>
            <a:off x="7966911" y="3178201"/>
            <a:ext cx="3980447" cy="3500535"/>
          </a:xfrm>
          <a:prstGeom prst="rect">
            <a:avLst/>
          </a:prstGeom>
        </p:spPr>
      </p:pic>
      <p:pic>
        <p:nvPicPr>
          <p:cNvPr id="5" name="Picture 4"/>
          <p:cNvPicPr>
            <a:picLocks noChangeAspect="1"/>
          </p:cNvPicPr>
          <p:nvPr/>
        </p:nvPicPr>
        <p:blipFill>
          <a:blip r:embed="rId5"/>
          <a:stretch>
            <a:fillRect/>
          </a:stretch>
        </p:blipFill>
        <p:spPr>
          <a:xfrm>
            <a:off x="7966911" y="21808"/>
            <a:ext cx="3980447" cy="3337759"/>
          </a:xfrm>
          <a:prstGeom prst="rect">
            <a:avLst/>
          </a:prstGeom>
        </p:spPr>
      </p:pic>
    </p:spTree>
    <p:extLst>
      <p:ext uri="{BB962C8B-B14F-4D97-AF65-F5344CB8AC3E}">
        <p14:creationId xmlns:p14="http://schemas.microsoft.com/office/powerpoint/2010/main" val="103972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6227618" cy="4351338"/>
          </a:xfrm>
        </p:spPr>
        <p:txBody>
          <a:bodyPr/>
          <a:lstStyle/>
          <a:p>
            <a:r>
              <a:rPr lang="en-US" dirty="0" smtClean="0"/>
              <a:t>Results P test original code:</a:t>
            </a:r>
          </a:p>
          <a:p>
            <a:pPr lvl="1"/>
            <a:r>
              <a:rPr lang="en-US" dirty="0" smtClean="0"/>
              <a:t>Code</a:t>
            </a:r>
          </a:p>
          <a:p>
            <a:pPr lvl="1"/>
            <a:r>
              <a:rPr lang="en-US" dirty="0" smtClean="0"/>
              <a:t>Just a sign test the median is the mean</a:t>
            </a:r>
          </a:p>
          <a:p>
            <a:r>
              <a:rPr lang="en-US" dirty="0" smtClean="0"/>
              <a:t>Editing -&gt; added to </a:t>
            </a:r>
          </a:p>
          <a:p>
            <a:pPr lvl="1"/>
            <a:r>
              <a:rPr lang="en-US" dirty="0">
                <a:solidFill>
                  <a:srgbClr val="00B050"/>
                </a:solidFill>
              </a:rPr>
              <a:t>F:\ADIA\KBOSKFFS.R</a:t>
            </a:r>
          </a:p>
          <a:p>
            <a:pPr lvl="1"/>
            <a:r>
              <a:rPr lang="en-US" dirty="0" smtClean="0"/>
              <a:t>Still fails test, VERY NARROW RANGE BELIEVED TO BE DUE TO ENORMOUS SAMPLE SIZE NOT CONFIRNED</a:t>
            </a:r>
          </a:p>
          <a:p>
            <a:pPr lvl="1"/>
            <a:endParaRPr lang="en-US" dirty="0"/>
          </a:p>
        </p:txBody>
      </p:sp>
      <p:pic>
        <p:nvPicPr>
          <p:cNvPr id="4" name="Picture 3"/>
          <p:cNvPicPr>
            <a:picLocks noChangeAspect="1"/>
          </p:cNvPicPr>
          <p:nvPr/>
        </p:nvPicPr>
        <p:blipFill>
          <a:blip r:embed="rId2"/>
          <a:stretch>
            <a:fillRect/>
          </a:stretch>
        </p:blipFill>
        <p:spPr>
          <a:xfrm>
            <a:off x="7221682" y="1027906"/>
            <a:ext cx="4648200" cy="5038725"/>
          </a:xfrm>
          <a:prstGeom prst="rect">
            <a:avLst/>
          </a:prstGeom>
        </p:spPr>
      </p:pic>
    </p:spTree>
    <p:extLst>
      <p:ext uri="{BB962C8B-B14F-4D97-AF65-F5344CB8AC3E}">
        <p14:creationId xmlns:p14="http://schemas.microsoft.com/office/powerpoint/2010/main" val="215959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5*IQR</a:t>
            </a:r>
          </a:p>
        </p:txBody>
      </p:sp>
      <p:sp>
        <p:nvSpPr>
          <p:cNvPr id="3" name="Content Placeholder 2"/>
          <p:cNvSpPr>
            <a:spLocks noGrp="1"/>
          </p:cNvSpPr>
          <p:nvPr>
            <p:ph idx="1"/>
          </p:nvPr>
        </p:nvSpPr>
        <p:spPr>
          <a:xfrm>
            <a:off x="838200" y="1825625"/>
            <a:ext cx="4168140" cy="4351338"/>
          </a:xfrm>
        </p:spPr>
        <p:txBody>
          <a:bodyPr/>
          <a:lstStyle/>
          <a:p>
            <a:r>
              <a:rPr lang="en-US" dirty="0" smtClean="0"/>
              <a:t>IQR is between first and third </a:t>
            </a:r>
            <a:endParaRPr lang="en-US" dirty="0"/>
          </a:p>
        </p:txBody>
      </p:sp>
      <p:pic>
        <p:nvPicPr>
          <p:cNvPr id="4" name="Picture 3"/>
          <p:cNvPicPr>
            <a:picLocks noChangeAspect="1"/>
          </p:cNvPicPr>
          <p:nvPr/>
        </p:nvPicPr>
        <p:blipFill>
          <a:blip r:embed="rId2"/>
          <a:stretch>
            <a:fillRect/>
          </a:stretch>
        </p:blipFill>
        <p:spPr>
          <a:xfrm>
            <a:off x="3381867" y="0"/>
            <a:ext cx="8553450" cy="2771775"/>
          </a:xfrm>
          <a:prstGeom prst="rect">
            <a:avLst/>
          </a:prstGeom>
        </p:spPr>
      </p:pic>
      <p:pic>
        <p:nvPicPr>
          <p:cNvPr id="5" name="Picture 4"/>
          <p:cNvPicPr>
            <a:picLocks noChangeAspect="1"/>
          </p:cNvPicPr>
          <p:nvPr/>
        </p:nvPicPr>
        <p:blipFill>
          <a:blip r:embed="rId3"/>
          <a:stretch>
            <a:fillRect/>
          </a:stretch>
        </p:blipFill>
        <p:spPr>
          <a:xfrm>
            <a:off x="3333750" y="3245644"/>
            <a:ext cx="8020050" cy="2457450"/>
          </a:xfrm>
          <a:prstGeom prst="rect">
            <a:avLst/>
          </a:prstGeom>
        </p:spPr>
      </p:pic>
    </p:spTree>
    <p:extLst>
      <p:ext uri="{BB962C8B-B14F-4D97-AF65-F5344CB8AC3E}">
        <p14:creationId xmlns:p14="http://schemas.microsoft.com/office/powerpoint/2010/main" val="165203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stats.stackexchange.com/questions/125750/sample-size-too-large</a:t>
            </a:r>
            <a:endParaRPr lang="en-US" dirty="0" smtClean="0"/>
          </a:p>
          <a:p>
            <a:r>
              <a:rPr lang="en-US" dirty="0" smtClean="0"/>
              <a:t>Yes sample size is too large-&gt; causing the median within 95% confidence range to be tiny to capture the </a:t>
            </a:r>
            <a:r>
              <a:rPr lang="en-US" dirty="0" err="1" smtClean="0"/>
              <a:t>nean</a:t>
            </a:r>
            <a:endParaRPr lang="en-US" dirty="0" smtClean="0"/>
          </a:p>
          <a:p>
            <a:r>
              <a:rPr lang="en-US" dirty="0" smtClean="0"/>
              <a:t>Yes there is some skew BUT THESE PLOTS SHOW THE NORMALITY OF THE DISTRIBUTION</a:t>
            </a:r>
          </a:p>
          <a:p>
            <a:r>
              <a:rPr lang="en-US" dirty="0" smtClean="0"/>
              <a:t>NOT PERFECT EXPLANATION: STILL LOOKING FOR A GOOD EXAMPLE OF AN ACADEMIC PAPER REMOVING OUTLIERS, MORE OF A KIND OF HOMEWORK THING</a:t>
            </a:r>
          </a:p>
          <a:p>
            <a:pPr lvl="1"/>
            <a:r>
              <a:rPr lang="en-US" dirty="0" smtClean="0">
                <a:solidFill>
                  <a:srgbClr val="FF0000"/>
                </a:solidFill>
              </a:rPr>
              <a:t>SAVE ABOVE RESPONSE AS A WORD DOC OR PRINT VERY THOROUGH</a:t>
            </a:r>
            <a:endParaRPr lang="en-US" dirty="0">
              <a:solidFill>
                <a:srgbClr val="FF0000"/>
              </a:solidFill>
            </a:endParaRPr>
          </a:p>
        </p:txBody>
      </p:sp>
    </p:spTree>
    <p:extLst>
      <p:ext uri="{BB962C8B-B14F-4D97-AF65-F5344CB8AC3E}">
        <p14:creationId xmlns:p14="http://schemas.microsoft.com/office/powerpoint/2010/main" val="260320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Scap</a:t>
            </a:r>
            <a:r>
              <a:rPr lang="en-US" dirty="0" smtClean="0"/>
              <a:t> about KF</a:t>
            </a:r>
            <a:endParaRPr lang="en-US" dirty="0"/>
          </a:p>
        </p:txBody>
      </p:sp>
      <p:sp>
        <p:nvSpPr>
          <p:cNvPr id="3" name="Content Placeholder 2"/>
          <p:cNvSpPr>
            <a:spLocks noGrp="1"/>
          </p:cNvSpPr>
          <p:nvPr>
            <p:ph idx="1"/>
          </p:nvPr>
        </p:nvSpPr>
        <p:spPr/>
        <p:txBody>
          <a:bodyPr/>
          <a:lstStyle/>
          <a:p>
            <a:r>
              <a:rPr lang="en-US" dirty="0" smtClean="0"/>
              <a:t>Welch Bishop</a:t>
            </a:r>
          </a:p>
          <a:p>
            <a:pPr lvl="1"/>
            <a:r>
              <a:rPr lang="en-US" dirty="0" smtClean="0"/>
              <a:t>The Kalman filter is a set of mathematical equations that provides an efficient computation of recursive means to estimate a process in a way that </a:t>
            </a:r>
            <a:r>
              <a:rPr lang="en-US" dirty="0" err="1" smtClean="0"/>
              <a:t>minizes</a:t>
            </a:r>
            <a:r>
              <a:rPr lang="en-US" dirty="0" smtClean="0"/>
              <a:t> the mean of minimizes the square error</a:t>
            </a:r>
          </a:p>
          <a:p>
            <a:pPr lvl="2"/>
            <a:r>
              <a:rPr lang="en-US" dirty="0" smtClean="0"/>
              <a:t>Supports estimations of past, present and even </a:t>
            </a:r>
            <a:r>
              <a:rPr lang="en-US" dirty="0" err="1" smtClean="0"/>
              <a:t>futre</a:t>
            </a:r>
            <a:r>
              <a:rPr lang="en-US" dirty="0" smtClean="0"/>
              <a:t> states, even when the precise nature of the modeled system is </a:t>
            </a:r>
            <a:r>
              <a:rPr lang="en-US" dirty="0" err="1" smtClean="0"/>
              <a:t>unkown</a:t>
            </a:r>
            <a:endParaRPr lang="en-US" dirty="0"/>
          </a:p>
        </p:txBody>
      </p:sp>
    </p:spTree>
    <p:extLst>
      <p:ext uri="{BB962C8B-B14F-4D97-AF65-F5344CB8AC3E}">
        <p14:creationId xmlns:p14="http://schemas.microsoft.com/office/powerpoint/2010/main" val="146100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research project about normality UK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RYU:</a:t>
            </a:r>
          </a:p>
          <a:p>
            <a:pPr lvl="1"/>
            <a:r>
              <a:rPr lang="en-US" dirty="0" smtClean="0"/>
              <a:t>Optimal predictions are calculated under the </a:t>
            </a:r>
            <a:r>
              <a:rPr lang="en-US" dirty="0" err="1" smtClean="0"/>
              <a:t>assumprion</a:t>
            </a:r>
            <a:r>
              <a:rPr lang="en-US" dirty="0" smtClean="0"/>
              <a:t> the process is 2</a:t>
            </a:r>
            <a:r>
              <a:rPr lang="en-US" baseline="30000" dirty="0" smtClean="0"/>
              <a:t>nd</a:t>
            </a:r>
            <a:r>
              <a:rPr lang="en-US" dirty="0" smtClean="0"/>
              <a:t> order stationary and normal</a:t>
            </a:r>
          </a:p>
          <a:p>
            <a:pPr lvl="2"/>
            <a:r>
              <a:rPr lang="en-US" dirty="0" smtClean="0"/>
              <a:t>Ordinary Kriging</a:t>
            </a:r>
          </a:p>
          <a:p>
            <a:pPr lvl="1"/>
            <a:r>
              <a:rPr lang="en-US" dirty="0" smtClean="0"/>
              <a:t>The normality assumption is AFTER data is </a:t>
            </a:r>
            <a:r>
              <a:rPr lang="en-US" dirty="0" err="1" smtClean="0"/>
              <a:t>detreneed</a:t>
            </a:r>
            <a:r>
              <a:rPr lang="en-US" dirty="0" smtClean="0"/>
              <a:t> for UK</a:t>
            </a:r>
          </a:p>
          <a:p>
            <a:r>
              <a:rPr lang="en-US" dirty="0" err="1" smtClean="0"/>
              <a:t>OilArt</a:t>
            </a:r>
            <a:r>
              <a:rPr lang="en-US" dirty="0" smtClean="0"/>
              <a:t>: tests normality to determine if trend removal necessary</a:t>
            </a:r>
          </a:p>
          <a:p>
            <a:r>
              <a:rPr lang="en-US" dirty="0" smtClean="0"/>
              <a:t>Self: Other point, while the data does not benefit from trend removal in the hourly, higher order trends exist at the maximum (most unstable part) of the storms.</a:t>
            </a:r>
          </a:p>
          <a:p>
            <a:r>
              <a:rPr lang="en-US" dirty="0" smtClean="0">
                <a:solidFill>
                  <a:srgbClr val="FF0000"/>
                </a:solidFill>
              </a:rPr>
              <a:t>Need to note somewhere the ordinary is </a:t>
            </a:r>
            <a:r>
              <a:rPr lang="en-US" dirty="0" err="1" smtClean="0">
                <a:solidFill>
                  <a:srgbClr val="FF0000"/>
                </a:solidFill>
              </a:rPr>
              <a:t>propably</a:t>
            </a:r>
            <a:r>
              <a:rPr lang="en-US" dirty="0" smtClean="0">
                <a:solidFill>
                  <a:srgbClr val="FF0000"/>
                </a:solidFill>
              </a:rPr>
              <a:t> best for hourly and the skewness is not really there at all overall so R1 will not effect</a:t>
            </a:r>
          </a:p>
          <a:p>
            <a:pPr lvl="1"/>
            <a:r>
              <a:rPr lang="en-US" dirty="0" smtClean="0">
                <a:solidFill>
                  <a:srgbClr val="FF0000"/>
                </a:solidFill>
              </a:rPr>
              <a:t>The general concept is that there is no benefit to higher order trends until max </a:t>
            </a:r>
            <a:r>
              <a:rPr lang="en-US" dirty="0" err="1" smtClean="0">
                <a:solidFill>
                  <a:srgbClr val="FF0000"/>
                </a:solidFill>
              </a:rPr>
              <a:t>w.s</a:t>
            </a:r>
            <a:r>
              <a:rPr lang="en-US" dirty="0" smtClean="0">
                <a:solidFill>
                  <a:srgbClr val="FF0000"/>
                </a:solidFill>
              </a:rPr>
              <a:t>. E.R. used</a:t>
            </a:r>
          </a:p>
          <a:p>
            <a:r>
              <a:rPr lang="en-US" dirty="0" err="1" smtClean="0">
                <a:solidFill>
                  <a:srgbClr val="0070C0"/>
                </a:solidFill>
              </a:rPr>
              <a:t>Instuructions</a:t>
            </a:r>
            <a:r>
              <a:rPr lang="en-US" dirty="0" smtClean="0">
                <a:solidFill>
                  <a:srgbClr val="0070C0"/>
                </a:solidFill>
              </a:rPr>
              <a:t> based on information</a:t>
            </a:r>
          </a:p>
          <a:p>
            <a:pPr lvl="1"/>
            <a:r>
              <a:rPr lang="en-US" dirty="0" smtClean="0">
                <a:solidFill>
                  <a:srgbClr val="0070C0"/>
                </a:solidFill>
              </a:rPr>
              <a:t>Original Goal Write the paragraph about skew </a:t>
            </a:r>
            <a:r>
              <a:rPr lang="en-US" dirty="0" err="1" smtClean="0">
                <a:solidFill>
                  <a:srgbClr val="0070C0"/>
                </a:solidFill>
              </a:rPr>
              <a:t>etc</a:t>
            </a:r>
            <a:r>
              <a:rPr lang="en-US" dirty="0" smtClean="0">
                <a:solidFill>
                  <a:srgbClr val="0070C0"/>
                </a:solidFill>
              </a:rPr>
              <a:t> stating the normality is </a:t>
            </a:r>
            <a:r>
              <a:rPr lang="en-US" dirty="0" err="1" smtClean="0">
                <a:solidFill>
                  <a:srgbClr val="0070C0"/>
                </a:solidFill>
              </a:rPr>
              <a:t>satistfied</a:t>
            </a:r>
            <a:r>
              <a:rPr lang="en-US" dirty="0" smtClean="0">
                <a:solidFill>
                  <a:srgbClr val="0070C0"/>
                </a:solidFill>
              </a:rPr>
              <a:t> CAN ALSO TIE INTO THE FACT R2 WAS NO BENEFIT </a:t>
            </a:r>
          </a:p>
          <a:p>
            <a:pPr lvl="1"/>
            <a:r>
              <a:rPr lang="en-US" dirty="0" smtClean="0">
                <a:solidFill>
                  <a:srgbClr val="0070C0"/>
                </a:solidFill>
              </a:rPr>
              <a:t>Adjustments: mention while there was no skew in the overall data higher order trends did improve results for more unstable=maximum wind speeds </a:t>
            </a:r>
            <a:endParaRPr lang="en-US" dirty="0">
              <a:solidFill>
                <a:srgbClr val="0070C0"/>
              </a:solidFill>
            </a:endParaRPr>
          </a:p>
        </p:txBody>
      </p:sp>
    </p:spTree>
    <p:extLst>
      <p:ext uri="{BB962C8B-B14F-4D97-AF65-F5344CB8AC3E}">
        <p14:creationId xmlns:p14="http://schemas.microsoft.com/office/powerpoint/2010/main" val="8122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 Objectives attempting to overview</a:t>
            </a:r>
            <a:endParaRPr lang="en-US" dirty="0"/>
          </a:p>
        </p:txBody>
      </p:sp>
      <p:sp>
        <p:nvSpPr>
          <p:cNvPr id="3" name="Content Placeholder 2"/>
          <p:cNvSpPr>
            <a:spLocks noGrp="1"/>
          </p:cNvSpPr>
          <p:nvPr>
            <p:ph idx="1"/>
          </p:nvPr>
        </p:nvSpPr>
        <p:spPr>
          <a:xfrm>
            <a:off x="0" y="1613536"/>
            <a:ext cx="5435600" cy="4351338"/>
          </a:xfrm>
        </p:spPr>
        <p:txBody>
          <a:bodyPr>
            <a:normAutofit fontScale="62500" lnSpcReduction="20000"/>
          </a:bodyPr>
          <a:lstStyle/>
          <a:p>
            <a:r>
              <a:rPr lang="en-US" dirty="0" smtClean="0">
                <a:solidFill>
                  <a:schemeClr val="accent6">
                    <a:lumMod val="60000"/>
                    <a:lumOff val="40000"/>
                  </a:schemeClr>
                </a:solidFill>
              </a:rPr>
              <a:t>Maps: List of where exe located</a:t>
            </a:r>
          </a:p>
          <a:p>
            <a:r>
              <a:rPr lang="en-US" dirty="0" smtClean="0">
                <a:solidFill>
                  <a:srgbClr val="92D050"/>
                </a:solidFill>
              </a:rPr>
              <a:t>Current Map of draft submitted (digital)</a:t>
            </a:r>
          </a:p>
          <a:p>
            <a:r>
              <a:rPr lang="en-US" dirty="0" smtClean="0">
                <a:solidFill>
                  <a:schemeClr val="bg1">
                    <a:lumMod val="85000"/>
                  </a:schemeClr>
                </a:solidFill>
              </a:rPr>
              <a:t>Major differences between drafts and general timeline</a:t>
            </a:r>
          </a:p>
          <a:p>
            <a:r>
              <a:rPr lang="en-US" dirty="0" smtClean="0">
                <a:solidFill>
                  <a:schemeClr val="bg1">
                    <a:lumMod val="85000"/>
                  </a:schemeClr>
                </a:solidFill>
              </a:rPr>
              <a:t>Emails objectives and tagged</a:t>
            </a:r>
          </a:p>
          <a:p>
            <a:r>
              <a:rPr lang="en-US" dirty="0" smtClean="0">
                <a:solidFill>
                  <a:srgbClr val="FCB6F4"/>
                </a:solidFill>
              </a:rPr>
              <a:t>Content</a:t>
            </a:r>
          </a:p>
          <a:p>
            <a:r>
              <a:rPr lang="en-US" dirty="0" smtClean="0">
                <a:solidFill>
                  <a:schemeClr val="accent4">
                    <a:lumMod val="60000"/>
                    <a:lumOff val="40000"/>
                  </a:schemeClr>
                </a:solidFill>
              </a:rPr>
              <a:t>Scrap</a:t>
            </a:r>
          </a:p>
          <a:p>
            <a:r>
              <a:rPr lang="en-US" dirty="0" smtClean="0"/>
              <a:t>Project list:</a:t>
            </a:r>
          </a:p>
          <a:p>
            <a:pPr lvl="1"/>
            <a:r>
              <a:rPr lang="en-US" dirty="0" smtClean="0"/>
              <a:t>(Ongoing) Taylor Diagrams</a:t>
            </a:r>
          </a:p>
          <a:p>
            <a:pPr lvl="1"/>
            <a:r>
              <a:rPr lang="en-US" dirty="0" smtClean="0"/>
              <a:t>(</a:t>
            </a:r>
            <a:r>
              <a:rPr lang="en-US" dirty="0" err="1" smtClean="0"/>
              <a:t>SemiOngoing</a:t>
            </a:r>
            <a:r>
              <a:rPr lang="en-US" dirty="0" smtClean="0"/>
              <a:t>) Estimator Vs. Predictor MSE</a:t>
            </a:r>
          </a:p>
          <a:p>
            <a:pPr lvl="1"/>
            <a:r>
              <a:rPr lang="en-US" dirty="0" smtClean="0"/>
              <a:t>(</a:t>
            </a:r>
            <a:r>
              <a:rPr lang="en-US" dirty="0" err="1" smtClean="0"/>
              <a:t>SemiOngoing</a:t>
            </a:r>
            <a:r>
              <a:rPr lang="en-US" dirty="0" smtClean="0"/>
              <a:t>) Maps and Verification Excel</a:t>
            </a:r>
          </a:p>
          <a:p>
            <a:pPr lvl="1"/>
            <a:r>
              <a:rPr lang="en-US" dirty="0" smtClean="0"/>
              <a:t>Generating Measured MSE</a:t>
            </a:r>
          </a:p>
          <a:p>
            <a:pPr lvl="1"/>
            <a:r>
              <a:rPr lang="en-US" dirty="0" smtClean="0"/>
              <a:t>Skew and Kurtosis</a:t>
            </a:r>
          </a:p>
          <a:p>
            <a:pPr lvl="1"/>
            <a:r>
              <a:rPr lang="en-US" dirty="0" smtClean="0"/>
              <a:t>Types of Distribution behavior</a:t>
            </a:r>
          </a:p>
          <a:p>
            <a:pPr lvl="1"/>
            <a:r>
              <a:rPr lang="en-US" dirty="0" smtClean="0"/>
              <a:t>Getting up to date with the recent literature on the topic </a:t>
            </a:r>
          </a:p>
          <a:p>
            <a:pPr lvl="2"/>
            <a:r>
              <a:rPr lang="en-US" dirty="0" smtClean="0"/>
              <a:t>(slide 26 of previous topic)</a:t>
            </a:r>
          </a:p>
        </p:txBody>
      </p:sp>
      <p:sp>
        <p:nvSpPr>
          <p:cNvPr id="4" name="Rectangle 3"/>
          <p:cNvSpPr/>
          <p:nvPr/>
        </p:nvSpPr>
        <p:spPr>
          <a:xfrm>
            <a:off x="5435600" y="1613536"/>
            <a:ext cx="6532880" cy="2031325"/>
          </a:xfrm>
          <a:prstGeom prst="rect">
            <a:avLst/>
          </a:prstGeom>
        </p:spPr>
        <p:txBody>
          <a:bodyPr wrap="square">
            <a:spAutoFit/>
          </a:bodyPr>
          <a:lstStyle/>
          <a:p>
            <a:pPr marL="742950" lvl="1" indent="-285750">
              <a:buFont typeface="Arial" panose="020B0604020202020204" pitchFamily="34" charset="0"/>
              <a:buChar char="•"/>
            </a:pPr>
            <a:r>
              <a:rPr lang="en-US" dirty="0" smtClean="0"/>
              <a:t>Outlier removal</a:t>
            </a:r>
          </a:p>
          <a:p>
            <a:pPr marL="742950" lvl="1" indent="-285750">
              <a:buFont typeface="Arial" panose="020B0604020202020204" pitchFamily="34" charset="0"/>
              <a:buChar char="•"/>
            </a:pPr>
            <a:r>
              <a:rPr lang="en-US" dirty="0" smtClean="0"/>
              <a:t>Normality of UK</a:t>
            </a:r>
          </a:p>
          <a:p>
            <a:pPr marL="742950" lvl="1" indent="-285750">
              <a:buFont typeface="Arial" panose="020B0604020202020204" pitchFamily="34" charset="0"/>
              <a:buChar char="•"/>
            </a:pPr>
            <a:r>
              <a:rPr lang="en-US" dirty="0" err="1" smtClean="0"/>
              <a:t>SemiOngoing</a:t>
            </a:r>
            <a:r>
              <a:rPr lang="en-US" dirty="0" smtClean="0"/>
              <a:t>: Is enormous sample size reason cant pass a P form of evaluation and why</a:t>
            </a:r>
          </a:p>
          <a:p>
            <a:pPr marL="742950" lvl="1" indent="-285750">
              <a:buFont typeface="Arial" panose="020B0604020202020204" pitchFamily="34" charset="0"/>
              <a:buChar char="•"/>
            </a:pPr>
            <a:r>
              <a:rPr lang="en-US" dirty="0" smtClean="0"/>
              <a:t>(Not in thesis) Line plot connecting KF and kriged and </a:t>
            </a:r>
            <a:r>
              <a:rPr lang="en-US" dirty="0" err="1" smtClean="0"/>
              <a:t>obs</a:t>
            </a:r>
            <a:endParaRPr lang="en-US" dirty="0" smtClean="0"/>
          </a:p>
          <a:p>
            <a:pPr marL="742950" lvl="1" indent="-285750">
              <a:buFont typeface="Arial" panose="020B0604020202020204" pitchFamily="34" charset="0"/>
              <a:buChar char="•"/>
            </a:pPr>
            <a:r>
              <a:rPr lang="en-US" dirty="0" smtClean="0"/>
              <a:t>(Not in thesis) RK </a:t>
            </a:r>
            <a:r>
              <a:rPr lang="en-US" dirty="0" err="1" smtClean="0"/>
              <a:t>histos</a:t>
            </a:r>
            <a:endParaRPr lang="en-US" dirty="0" smtClean="0"/>
          </a:p>
          <a:p>
            <a:pPr marL="742950" lvl="1" indent="-285750">
              <a:buFont typeface="Arial" panose="020B0604020202020204" pitchFamily="34" charset="0"/>
              <a:buChar char="•"/>
            </a:pPr>
            <a:r>
              <a:rPr lang="en-US" dirty="0" smtClean="0"/>
              <a:t>Remaining Formatting (Including references)</a:t>
            </a:r>
          </a:p>
        </p:txBody>
      </p:sp>
    </p:spTree>
    <p:extLst>
      <p:ext uri="{BB962C8B-B14F-4D97-AF65-F5344CB8AC3E}">
        <p14:creationId xmlns:p14="http://schemas.microsoft.com/office/powerpoint/2010/main" val="81412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B6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12/09/17</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Performed outlier analysis in terms of a scatterplot</a:t>
            </a:r>
          </a:p>
          <a:p>
            <a:pPr lvl="1"/>
            <a:r>
              <a:rPr lang="en-US" dirty="0" smtClean="0"/>
              <a:t>Had previously done in terms of the individual (5*IQR)</a:t>
            </a:r>
          </a:p>
          <a:p>
            <a:pPr lvl="1"/>
            <a:r>
              <a:rPr lang="en-US" dirty="0" smtClean="0"/>
              <a:t>Changed to Cook’s distance</a:t>
            </a:r>
          </a:p>
          <a:p>
            <a:pPr lvl="1"/>
            <a:r>
              <a:rPr lang="en-US" dirty="0">
                <a:hlinkClick r:id="rId2"/>
              </a:rPr>
              <a:t>http://</a:t>
            </a:r>
            <a:r>
              <a:rPr lang="en-US" dirty="0" smtClean="0">
                <a:hlinkClick r:id="rId2"/>
              </a:rPr>
              <a:t>r-statistics.co/Outlier-Treatment-With-R.html</a:t>
            </a:r>
            <a:endParaRPr lang="en-US" dirty="0" smtClean="0"/>
          </a:p>
          <a:p>
            <a:pPr lvl="2"/>
            <a:r>
              <a:rPr lang="en-US" dirty="0" smtClean="0"/>
              <a:t>One of the best sources used to date</a:t>
            </a:r>
          </a:p>
          <a:p>
            <a:r>
              <a:rPr lang="en-US" dirty="0" smtClean="0"/>
              <a:t>Was a good plan but even if worked too ambitious to change the aim of the paper to be about max first</a:t>
            </a:r>
          </a:p>
          <a:p>
            <a:r>
              <a:rPr lang="en-US" dirty="0" smtClean="0"/>
              <a:t>Moving on to R0 outputs </a:t>
            </a:r>
          </a:p>
          <a:p>
            <a:pPr lvl="1"/>
            <a:r>
              <a:rPr lang="en-US" dirty="0" smtClean="0"/>
              <a:t>Good documentation of R1</a:t>
            </a:r>
          </a:p>
          <a:p>
            <a:r>
              <a:rPr lang="en-US" dirty="0" smtClean="0"/>
              <a:t>Want/need </a:t>
            </a:r>
            <a:r>
              <a:rPr lang="en-US" dirty="0" err="1" smtClean="0"/>
              <a:t>Exp</a:t>
            </a:r>
            <a:r>
              <a:rPr lang="en-US" dirty="0" smtClean="0"/>
              <a:t> CV to make sense but long run time</a:t>
            </a:r>
          </a:p>
          <a:p>
            <a:r>
              <a:rPr lang="en-US" dirty="0" smtClean="0"/>
              <a:t>Maps</a:t>
            </a:r>
          </a:p>
          <a:p>
            <a:r>
              <a:rPr lang="en-US" dirty="0" smtClean="0"/>
              <a:t>Or just the skew difference that was a result of R2</a:t>
            </a:r>
          </a:p>
          <a:p>
            <a:r>
              <a:rPr lang="en-US" dirty="0" smtClean="0">
                <a:solidFill>
                  <a:srgbClr val="00B050"/>
                </a:solidFill>
              </a:rPr>
              <a:t>To learn from this only doing max based paper results Max first, Max maps only, a limitation was hourly improvement</a:t>
            </a:r>
          </a:p>
        </p:txBody>
      </p:sp>
    </p:spTree>
    <p:extLst>
      <p:ext uri="{BB962C8B-B14F-4D97-AF65-F5344CB8AC3E}">
        <p14:creationId xmlns:p14="http://schemas.microsoft.com/office/powerpoint/2010/main" val="39301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Future work Publication Map: Phase 11</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(Ongoing) Taylor Diagrams</a:t>
            </a:r>
          </a:p>
          <a:p>
            <a:r>
              <a:rPr lang="en-US" dirty="0" smtClean="0">
                <a:solidFill>
                  <a:srgbClr val="FF0000"/>
                </a:solidFill>
              </a:rPr>
              <a:t>(</a:t>
            </a:r>
            <a:r>
              <a:rPr lang="en-US" dirty="0" err="1" smtClean="0">
                <a:solidFill>
                  <a:srgbClr val="FF0000"/>
                </a:solidFill>
              </a:rPr>
              <a:t>SemiOngoing</a:t>
            </a:r>
            <a:r>
              <a:rPr lang="en-US" dirty="0" smtClean="0">
                <a:solidFill>
                  <a:srgbClr val="FF0000"/>
                </a:solidFill>
              </a:rPr>
              <a:t>) Maps and Verification Excel</a:t>
            </a:r>
          </a:p>
          <a:p>
            <a:r>
              <a:rPr lang="en-US" dirty="0" smtClean="0">
                <a:solidFill>
                  <a:srgbClr val="FF0000"/>
                </a:solidFill>
              </a:rPr>
              <a:t>(</a:t>
            </a:r>
            <a:r>
              <a:rPr lang="en-US" dirty="0" err="1" smtClean="0">
                <a:solidFill>
                  <a:srgbClr val="FF0000"/>
                </a:solidFill>
              </a:rPr>
              <a:t>SemiOngoing</a:t>
            </a:r>
            <a:r>
              <a:rPr lang="en-US" dirty="0" smtClean="0">
                <a:solidFill>
                  <a:srgbClr val="FF0000"/>
                </a:solidFill>
              </a:rPr>
              <a:t>) Estimator Vs. Predictor MSE</a:t>
            </a:r>
          </a:p>
          <a:p>
            <a:r>
              <a:rPr lang="en-US" dirty="0" err="1" smtClean="0">
                <a:solidFill>
                  <a:srgbClr val="FF0000"/>
                </a:solidFill>
              </a:rPr>
              <a:t>SemiOngoing</a:t>
            </a:r>
            <a:r>
              <a:rPr lang="en-US" dirty="0" smtClean="0">
                <a:solidFill>
                  <a:srgbClr val="FF0000"/>
                </a:solidFill>
              </a:rPr>
              <a:t>: Is enormous sample size reason cant pass a P form of evaluation and why</a:t>
            </a:r>
          </a:p>
          <a:p>
            <a:endParaRPr lang="en-US" dirty="0"/>
          </a:p>
        </p:txBody>
      </p:sp>
    </p:spTree>
    <p:extLst>
      <p:ext uri="{BB962C8B-B14F-4D97-AF65-F5344CB8AC3E}">
        <p14:creationId xmlns:p14="http://schemas.microsoft.com/office/powerpoint/2010/main" val="32686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Did not update past R2 but did include </a:t>
            </a:r>
            <a:r>
              <a:rPr lang="en-US" dirty="0" err="1" smtClean="0"/>
              <a:t>Sph</a:t>
            </a:r>
            <a:r>
              <a:rPr lang="en-US" dirty="0" smtClean="0"/>
              <a:t> and a Max file</a:t>
            </a:r>
          </a:p>
          <a:p>
            <a:r>
              <a:rPr lang="en-US" dirty="0" smtClean="0"/>
              <a:t>Note some population R files do not work, highly likely had one or two working files and saved over</a:t>
            </a:r>
          </a:p>
          <a:p>
            <a:r>
              <a:rPr lang="en-US" dirty="0" smtClean="0"/>
              <a:t>Labels still RK</a:t>
            </a:r>
          </a:p>
          <a:p>
            <a:r>
              <a:rPr lang="en-US" dirty="0" smtClean="0"/>
              <a:t>Storm </a:t>
            </a:r>
            <a:r>
              <a:rPr lang="en-US" dirty="0" err="1" smtClean="0"/>
              <a:t>STavg</a:t>
            </a:r>
            <a:r>
              <a:rPr lang="en-US" dirty="0" smtClean="0"/>
              <a:t> (R2Sph)</a:t>
            </a:r>
          </a:p>
          <a:p>
            <a:pPr lvl="1"/>
            <a:r>
              <a:rPr lang="en-US" dirty="0" smtClean="0"/>
              <a:t>F:\SphPlot\TaylorDRSph.R</a:t>
            </a:r>
          </a:p>
          <a:p>
            <a:r>
              <a:rPr lang="en-US" dirty="0" smtClean="0"/>
              <a:t>Population</a:t>
            </a:r>
            <a:r>
              <a:rPr lang="en-US" dirty="0"/>
              <a:t> Storm </a:t>
            </a:r>
            <a:r>
              <a:rPr lang="en-US" dirty="0" err="1"/>
              <a:t>STavg</a:t>
            </a:r>
            <a:r>
              <a:rPr lang="en-US" dirty="0"/>
              <a:t> </a:t>
            </a:r>
            <a:endParaRPr lang="en-US" dirty="0" smtClean="0"/>
          </a:p>
          <a:p>
            <a:pPr lvl="1"/>
            <a:r>
              <a:rPr lang="en-US" dirty="0" smtClean="0"/>
              <a:t>F:\SphPlot\TaylorStat___.R</a:t>
            </a:r>
          </a:p>
          <a:p>
            <a:r>
              <a:rPr lang="en-US" dirty="0" err="1" smtClean="0"/>
              <a:t>Hr</a:t>
            </a:r>
            <a:r>
              <a:rPr lang="en-US" dirty="0" smtClean="0"/>
              <a:t> </a:t>
            </a:r>
            <a:r>
              <a:rPr lang="en-US" dirty="0" err="1" smtClean="0"/>
              <a:t>Stavg</a:t>
            </a:r>
            <a:r>
              <a:rPr lang="en-US" dirty="0" smtClean="0"/>
              <a:t> (R2Sph)</a:t>
            </a:r>
          </a:p>
          <a:p>
            <a:pPr lvl="1"/>
            <a:r>
              <a:rPr lang="en-US" dirty="0" smtClean="0"/>
              <a:t>F:\SphPlot\TaylorDR.R</a:t>
            </a:r>
          </a:p>
          <a:p>
            <a:r>
              <a:rPr lang="en-US" dirty="0"/>
              <a:t>Population Storm </a:t>
            </a:r>
            <a:r>
              <a:rPr lang="en-US" dirty="0" err="1"/>
              <a:t>STavg</a:t>
            </a:r>
            <a:r>
              <a:rPr lang="en-US" dirty="0"/>
              <a:t> </a:t>
            </a:r>
          </a:p>
          <a:p>
            <a:pPr lvl="1"/>
            <a:r>
              <a:rPr lang="en-US" dirty="0"/>
              <a:t>F:\</a:t>
            </a:r>
            <a:r>
              <a:rPr lang="en-US" dirty="0" smtClean="0"/>
              <a:t>SphPlot\TaylorStorm___.</a:t>
            </a:r>
            <a:r>
              <a:rPr lang="en-US" dirty="0"/>
              <a:t>R</a:t>
            </a:r>
          </a:p>
          <a:p>
            <a:pPr lvl="1"/>
            <a:endParaRPr lang="en-US" dirty="0" smtClean="0"/>
          </a:p>
        </p:txBody>
      </p:sp>
    </p:spTree>
    <p:extLst>
      <p:ext uri="{BB962C8B-B14F-4D97-AF65-F5344CB8AC3E}">
        <p14:creationId xmlns:p14="http://schemas.microsoft.com/office/powerpoint/2010/main" val="177354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Original Procedure</a:t>
            </a:r>
            <a:endParaRPr lang="en-US" dirty="0"/>
          </a:p>
        </p:txBody>
      </p:sp>
      <p:sp>
        <p:nvSpPr>
          <p:cNvPr id="3" name="Content Placeholder 2"/>
          <p:cNvSpPr>
            <a:spLocks noGrp="1"/>
          </p:cNvSpPr>
          <p:nvPr>
            <p:ph idx="1"/>
          </p:nvPr>
        </p:nvSpPr>
        <p:spPr/>
        <p:txBody>
          <a:bodyPr/>
          <a:lstStyle/>
          <a:p>
            <a:r>
              <a:rPr lang="en-US" dirty="0" smtClean="0"/>
              <a:t>Storm </a:t>
            </a:r>
            <a:r>
              <a:rPr lang="en-US" dirty="0" err="1" smtClean="0"/>
              <a:t>Avg</a:t>
            </a:r>
            <a:r>
              <a:rPr lang="en-US" dirty="0" smtClean="0"/>
              <a:t> TD and HR TD ORIGINAL PROCEDURE AND DATA CREATION:</a:t>
            </a:r>
          </a:p>
          <a:p>
            <a:pPr lvl="1"/>
            <a:r>
              <a:rPr lang="en-US" dirty="0" smtClean="0"/>
              <a:t>Source(Laptop):/Documents/Timeline/TaylorD.pptx</a:t>
            </a:r>
          </a:p>
          <a:p>
            <a:pPr lvl="1"/>
            <a:r>
              <a:rPr lang="en-US" dirty="0" smtClean="0"/>
              <a:t>F:/Meth34nBase/SDT111p1-3.m</a:t>
            </a:r>
          </a:p>
          <a:p>
            <a:pPr lvl="1"/>
            <a:r>
              <a:rPr lang="en-US" dirty="0"/>
              <a:t>F:/</a:t>
            </a:r>
            <a:r>
              <a:rPr lang="en-US" dirty="0" smtClean="0"/>
              <a:t>Meth34nBase/briTDp1-3.m</a:t>
            </a:r>
          </a:p>
          <a:p>
            <a:pPr lvl="1"/>
            <a:r>
              <a:rPr lang="en-US" dirty="0"/>
              <a:t>F:/</a:t>
            </a:r>
            <a:r>
              <a:rPr lang="en-US" dirty="0" smtClean="0"/>
              <a:t>Meth34nBase/FMOTDstd2.m</a:t>
            </a:r>
          </a:p>
          <a:p>
            <a:pPr lvl="1"/>
            <a:r>
              <a:rPr lang="en-US" dirty="0"/>
              <a:t>F:/</a:t>
            </a:r>
            <a:r>
              <a:rPr lang="en-US" dirty="0" smtClean="0"/>
              <a:t>Meth34nBase/TaylorFin.R</a:t>
            </a:r>
          </a:p>
          <a:p>
            <a:pPr lvl="1"/>
            <a:r>
              <a:rPr lang="en-US" dirty="0"/>
              <a:t>F:/</a:t>
            </a:r>
            <a:r>
              <a:rPr lang="en-US" dirty="0" smtClean="0"/>
              <a:t>Meth34nBase/TaylorABT.R</a:t>
            </a:r>
          </a:p>
          <a:p>
            <a:pPr lvl="1"/>
            <a:r>
              <a:rPr lang="en-US" dirty="0" smtClean="0"/>
              <a:t>Then everything was moved to F:/SphPlot</a:t>
            </a:r>
            <a:endParaRPr lang="en-US" dirty="0"/>
          </a:p>
        </p:txBody>
      </p:sp>
    </p:spTree>
    <p:extLst>
      <p:ext uri="{BB962C8B-B14F-4D97-AF65-F5344CB8AC3E}">
        <p14:creationId xmlns:p14="http://schemas.microsoft.com/office/powerpoint/2010/main" val="301156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 AND VERIFICATION EXCEL (ONGOING)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F:\JoMap\MinMax.R</a:t>
            </a:r>
          </a:p>
          <a:p>
            <a:r>
              <a:rPr lang="en-US" dirty="0" smtClean="0"/>
              <a:t>F:\KrIC2\MesoMapMax.R</a:t>
            </a:r>
          </a:p>
          <a:p>
            <a:r>
              <a:rPr lang="en-US" dirty="0" smtClean="0"/>
              <a:t>F:\KrIC2\MesoR1NAom.R</a:t>
            </a:r>
          </a:p>
          <a:p>
            <a:r>
              <a:rPr lang="en-US" dirty="0" smtClean="0"/>
              <a:t>F:\KrIC2\MesoR1R2MapWi.m</a:t>
            </a:r>
          </a:p>
          <a:p>
            <a:r>
              <a:rPr lang="en-US" dirty="0" smtClean="0"/>
              <a:t>F:\KrIC2\MesoR1WINDNAom.R</a:t>
            </a:r>
          </a:p>
          <a:p>
            <a:r>
              <a:rPr lang="en-US" dirty="0" smtClean="0"/>
              <a:t>(Laptop)\Documents\Thesis Maps\JoMap925\JourMap112017</a:t>
            </a:r>
          </a:p>
          <a:p>
            <a:r>
              <a:rPr lang="en-US" dirty="0" smtClean="0"/>
              <a:t>(CEELab24)\Documents\ArcGIS\JOMAP\</a:t>
            </a:r>
            <a:r>
              <a:rPr lang="en-US" dirty="0" err="1" smtClean="0"/>
              <a:t>MaxWS.mxd</a:t>
            </a:r>
            <a:endParaRPr lang="en-US" dirty="0" smtClean="0"/>
          </a:p>
          <a:p>
            <a:r>
              <a:rPr lang="en-US" dirty="0" smtClean="0"/>
              <a:t>Everything Moved to F:\JOMAP\OUT</a:t>
            </a:r>
          </a:p>
          <a:p>
            <a:r>
              <a:rPr lang="en-US" dirty="0" smtClean="0"/>
              <a:t>RAN ONE OUT OF MORE REQ’ ACCURACY TESTS</a:t>
            </a:r>
          </a:p>
          <a:p>
            <a:r>
              <a:rPr lang="en-US" dirty="0" smtClean="0"/>
              <a:t>F:\JOMAP\OUT\CheckMap.xlsx</a:t>
            </a:r>
          </a:p>
          <a:p>
            <a:r>
              <a:rPr lang="en-US" dirty="0" smtClean="0"/>
              <a:t>F:\JoMap\MinMax.R</a:t>
            </a:r>
          </a:p>
          <a:p>
            <a:r>
              <a:rPr lang="en-US" dirty="0" smtClean="0"/>
              <a:t>F:\JOMAP\OUT\MesoDD1222</a:t>
            </a:r>
          </a:p>
          <a:p>
            <a:pPr lvl="1"/>
            <a:r>
              <a:rPr lang="en-US" dirty="0" smtClean="0"/>
              <a:t>Note old one is weirdly close because been about a year… make sure has R1 </a:t>
            </a:r>
            <a:r>
              <a:rPr lang="en-US" dirty="0" err="1" smtClean="0"/>
              <a:t>etc</a:t>
            </a:r>
            <a:endParaRPr lang="en-US" dirty="0" smtClean="0"/>
          </a:p>
          <a:p>
            <a:r>
              <a:rPr lang="en-US" dirty="0" smtClean="0"/>
              <a:t>HCO </a:t>
            </a:r>
            <a:r>
              <a:rPr lang="en-US" dirty="0" err="1" smtClean="0"/>
              <a:t>Location:Binder</a:t>
            </a:r>
            <a:r>
              <a:rPr lang="en-US" dirty="0" smtClean="0"/>
              <a:t>\Codes\Creating ArcGIS </a:t>
            </a:r>
            <a:r>
              <a:rPr lang="en-US" dirty="0" err="1" smtClean="0"/>
              <a:t>MAps</a:t>
            </a:r>
            <a:endParaRPr lang="en-US" dirty="0" smtClean="0"/>
          </a:p>
          <a:p>
            <a:endParaRPr lang="en-US" dirty="0"/>
          </a:p>
        </p:txBody>
      </p:sp>
    </p:spTree>
    <p:extLst>
      <p:ext uri="{BB962C8B-B14F-4D97-AF65-F5344CB8AC3E}">
        <p14:creationId xmlns:p14="http://schemas.microsoft.com/office/powerpoint/2010/main" val="54285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12/13/17</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Citations for Edit 1:</a:t>
            </a:r>
          </a:p>
          <a:p>
            <a:pPr lvl="1"/>
            <a:r>
              <a:rPr lang="en-US" dirty="0" smtClean="0"/>
              <a:t>A comparative study of typhoon wind profiles derived from field measurements, </a:t>
            </a:r>
            <a:r>
              <a:rPr lang="en-US" dirty="0" err="1" smtClean="0"/>
              <a:t>meso</a:t>
            </a:r>
            <a:r>
              <a:rPr lang="en-US" dirty="0" smtClean="0"/>
              <a:t>-scale numerical simulations and wind tunnel physical modeling</a:t>
            </a:r>
          </a:p>
          <a:p>
            <a:pPr lvl="2"/>
            <a:r>
              <a:rPr lang="en-US" dirty="0" smtClean="0"/>
              <a:t>Reference: </a:t>
            </a:r>
            <a:r>
              <a:rPr lang="en-US" dirty="0" err="1">
                <a:solidFill>
                  <a:srgbClr val="00B050"/>
                </a:solidFill>
              </a:rPr>
              <a:t>Tse</a:t>
            </a:r>
            <a:r>
              <a:rPr lang="en-US" dirty="0">
                <a:solidFill>
                  <a:srgbClr val="00B050"/>
                </a:solidFill>
              </a:rPr>
              <a:t>, Li, &amp; Fung. (2014). A comparative study of typhoon wind profiles derived from field measurements, </a:t>
            </a:r>
            <a:r>
              <a:rPr lang="en-US" dirty="0" err="1">
                <a:solidFill>
                  <a:srgbClr val="00B050"/>
                </a:solidFill>
              </a:rPr>
              <a:t>meso</a:t>
            </a:r>
            <a:r>
              <a:rPr lang="en-US" dirty="0">
                <a:solidFill>
                  <a:srgbClr val="00B050"/>
                </a:solidFill>
              </a:rPr>
              <a:t>-scale numerical simulations, and wind tunnel physical modeling. </a:t>
            </a:r>
            <a:r>
              <a:rPr lang="en-US" i="1" dirty="0">
                <a:solidFill>
                  <a:srgbClr val="00B050"/>
                </a:solidFill>
              </a:rPr>
              <a:t>Journal of Wind Engineering &amp; Industrial Aerodynamics,</a:t>
            </a:r>
            <a:r>
              <a:rPr lang="en-US" dirty="0">
                <a:solidFill>
                  <a:srgbClr val="00B050"/>
                </a:solidFill>
              </a:rPr>
              <a:t> </a:t>
            </a:r>
            <a:r>
              <a:rPr lang="en-US" i="1" dirty="0">
                <a:solidFill>
                  <a:srgbClr val="00B050"/>
                </a:solidFill>
              </a:rPr>
              <a:t>131</a:t>
            </a:r>
            <a:r>
              <a:rPr lang="en-US" dirty="0">
                <a:solidFill>
                  <a:srgbClr val="00B050"/>
                </a:solidFill>
              </a:rPr>
              <a:t>, 46-58.</a:t>
            </a:r>
            <a:endParaRPr lang="en-US" dirty="0" smtClean="0">
              <a:solidFill>
                <a:srgbClr val="00B050"/>
              </a:solidFill>
            </a:endParaRPr>
          </a:p>
          <a:p>
            <a:pPr lvl="2"/>
            <a:r>
              <a:rPr lang="en-US" dirty="0" smtClean="0"/>
              <a:t>Citation:</a:t>
            </a:r>
            <a:r>
              <a:rPr lang="en-US" dirty="0" smtClean="0">
                <a:solidFill>
                  <a:srgbClr val="00B050"/>
                </a:solidFill>
              </a:rPr>
              <a:t>(</a:t>
            </a:r>
            <a:r>
              <a:rPr lang="en-US" dirty="0" err="1" smtClean="0">
                <a:solidFill>
                  <a:srgbClr val="00B050"/>
                </a:solidFill>
              </a:rPr>
              <a:t>Tse</a:t>
            </a:r>
            <a:r>
              <a:rPr lang="en-US" dirty="0" smtClean="0">
                <a:solidFill>
                  <a:srgbClr val="00B050"/>
                </a:solidFill>
              </a:rPr>
              <a:t> et al., 2014)</a:t>
            </a:r>
          </a:p>
          <a:p>
            <a:pPr lvl="1"/>
            <a:r>
              <a:rPr lang="en-US" dirty="0" smtClean="0"/>
              <a:t>Modeling and sensitivity of the seasonal ocean winds to </a:t>
            </a:r>
            <a:r>
              <a:rPr lang="en-US" dirty="0" err="1" smtClean="0"/>
              <a:t>lcal</a:t>
            </a:r>
            <a:r>
              <a:rPr lang="en-US" dirty="0" smtClean="0"/>
              <a:t> effects at </a:t>
            </a:r>
            <a:r>
              <a:rPr lang="en-US" dirty="0" err="1" smtClean="0"/>
              <a:t>weat</a:t>
            </a:r>
            <a:r>
              <a:rPr lang="en-US" dirty="0" smtClean="0"/>
              <a:t> and south coasts of south Africa</a:t>
            </a:r>
          </a:p>
          <a:p>
            <a:pPr lvl="2"/>
            <a:r>
              <a:rPr lang="en-US" dirty="0" smtClean="0"/>
              <a:t>Reference: </a:t>
            </a:r>
            <a:r>
              <a:rPr lang="en-US" dirty="0" err="1" smtClean="0"/>
              <a:t>Olaofe</a:t>
            </a:r>
            <a:r>
              <a:rPr lang="en-US" dirty="0"/>
              <a:t>, Z. (2017). Modeling and sensitivity of the seasonal ocean winds to local effects at west and south coasts of South Africa. </a:t>
            </a:r>
            <a:r>
              <a:rPr lang="en-US" i="1" dirty="0"/>
              <a:t>Sustainable Energy Technologies and Assessments,</a:t>
            </a:r>
            <a:r>
              <a:rPr lang="en-US" dirty="0"/>
              <a:t> </a:t>
            </a:r>
            <a:r>
              <a:rPr lang="en-US" i="1" dirty="0"/>
              <a:t>19</a:t>
            </a:r>
            <a:r>
              <a:rPr lang="en-US" dirty="0"/>
              <a:t>, 24-41.</a:t>
            </a:r>
            <a:endParaRPr lang="en-US" dirty="0" smtClean="0"/>
          </a:p>
          <a:p>
            <a:pPr lvl="2"/>
            <a:r>
              <a:rPr lang="en-US" dirty="0" smtClean="0"/>
              <a:t>Citation:</a:t>
            </a:r>
            <a:r>
              <a:rPr lang="en-US" dirty="0" smtClean="0">
                <a:solidFill>
                  <a:srgbClr val="00B050"/>
                </a:solidFill>
              </a:rPr>
              <a:t> (</a:t>
            </a:r>
            <a:r>
              <a:rPr lang="en-US" dirty="0" err="1" smtClean="0">
                <a:solidFill>
                  <a:srgbClr val="00B050"/>
                </a:solidFill>
              </a:rPr>
              <a:t>Olaofe</a:t>
            </a:r>
            <a:r>
              <a:rPr lang="en-US" dirty="0" smtClean="0">
                <a:solidFill>
                  <a:srgbClr val="00B050"/>
                </a:solidFill>
              </a:rPr>
              <a:t> 2017)</a:t>
            </a:r>
          </a:p>
          <a:p>
            <a:pPr lvl="1"/>
            <a:r>
              <a:rPr lang="en-US" dirty="0" smtClean="0"/>
              <a:t>The impact of model physics on numerical wind forecasts</a:t>
            </a:r>
          </a:p>
          <a:p>
            <a:pPr lvl="2"/>
            <a:r>
              <a:rPr lang="en-US" dirty="0" smtClean="0"/>
              <a:t>Reference</a:t>
            </a:r>
            <a:r>
              <a:rPr lang="en-US" dirty="0" smtClean="0">
                <a:solidFill>
                  <a:srgbClr val="00B050"/>
                </a:solidFill>
              </a:rPr>
              <a:t>: </a:t>
            </a:r>
            <a:r>
              <a:rPr lang="en-US" dirty="0">
                <a:solidFill>
                  <a:srgbClr val="00B050"/>
                </a:solidFill>
              </a:rPr>
              <a:t>Cheng, William Y.Y., Liu, </a:t>
            </a:r>
            <a:r>
              <a:rPr lang="en-US" dirty="0" err="1">
                <a:solidFill>
                  <a:srgbClr val="00B050"/>
                </a:solidFill>
              </a:rPr>
              <a:t>Yubao</a:t>
            </a:r>
            <a:r>
              <a:rPr lang="en-US" dirty="0">
                <a:solidFill>
                  <a:srgbClr val="00B050"/>
                </a:solidFill>
              </a:rPr>
              <a:t>, Liu, </a:t>
            </a:r>
            <a:r>
              <a:rPr lang="en-US" dirty="0" err="1">
                <a:solidFill>
                  <a:srgbClr val="00B050"/>
                </a:solidFill>
              </a:rPr>
              <a:t>Yuewei</a:t>
            </a:r>
            <a:r>
              <a:rPr lang="en-US" dirty="0">
                <a:solidFill>
                  <a:srgbClr val="00B050"/>
                </a:solidFill>
              </a:rPr>
              <a:t>, Zhang, </a:t>
            </a:r>
            <a:r>
              <a:rPr lang="en-US" dirty="0" err="1">
                <a:solidFill>
                  <a:srgbClr val="00B050"/>
                </a:solidFill>
              </a:rPr>
              <a:t>Yongxin</a:t>
            </a:r>
            <a:r>
              <a:rPr lang="en-US" dirty="0">
                <a:solidFill>
                  <a:srgbClr val="00B050"/>
                </a:solidFill>
              </a:rPr>
              <a:t>, Mahoney, William P., &amp; Warner, Thomas T. (2013). The impact of model physics on numerical wind forecasts. </a:t>
            </a:r>
            <a:r>
              <a:rPr lang="en-US" i="1" dirty="0">
                <a:solidFill>
                  <a:srgbClr val="00B050"/>
                </a:solidFill>
              </a:rPr>
              <a:t>Renewable Energy,</a:t>
            </a:r>
            <a:r>
              <a:rPr lang="en-US" dirty="0">
                <a:solidFill>
                  <a:srgbClr val="00B050"/>
                </a:solidFill>
              </a:rPr>
              <a:t> Renewable Energy</a:t>
            </a:r>
            <a:r>
              <a:rPr lang="en-US" dirty="0"/>
              <a:t>.</a:t>
            </a:r>
            <a:endParaRPr lang="en-US" dirty="0" smtClean="0"/>
          </a:p>
          <a:p>
            <a:pPr lvl="2"/>
            <a:r>
              <a:rPr lang="en-US" dirty="0" smtClean="0"/>
              <a:t>Citation: </a:t>
            </a:r>
            <a:r>
              <a:rPr lang="en-US" dirty="0" smtClean="0">
                <a:solidFill>
                  <a:srgbClr val="00B050"/>
                </a:solidFill>
              </a:rPr>
              <a:t>(Cheng et al., 2013)</a:t>
            </a:r>
            <a:endParaRPr lang="en-US" dirty="0">
              <a:solidFill>
                <a:srgbClr val="00B050"/>
              </a:solidFill>
            </a:endParaRPr>
          </a:p>
        </p:txBody>
      </p:sp>
    </p:spTree>
    <p:extLst>
      <p:ext uri="{BB962C8B-B14F-4D97-AF65-F5344CB8AC3E}">
        <p14:creationId xmlns:p14="http://schemas.microsoft.com/office/powerpoint/2010/main" val="105118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General Timeline: </a:t>
            </a:r>
            <a:r>
              <a:rPr lang="en-US" dirty="0" smtClean="0">
                <a:solidFill>
                  <a:srgbClr val="FF0000"/>
                </a:solidFill>
              </a:rPr>
              <a:t>PHASE 10</a:t>
            </a:r>
            <a:endParaRPr lang="en-US" dirty="0">
              <a:solidFill>
                <a:srgbClr val="FF0000"/>
              </a:solidFill>
            </a:endParaRPr>
          </a:p>
        </p:txBody>
      </p:sp>
      <p:sp>
        <p:nvSpPr>
          <p:cNvPr id="3" name="Content Placeholder 2"/>
          <p:cNvSpPr>
            <a:spLocks noGrp="1"/>
          </p:cNvSpPr>
          <p:nvPr>
            <p:ph idx="1"/>
          </p:nvPr>
        </p:nvSpPr>
        <p:spPr/>
        <p:txBody>
          <a:bodyPr>
            <a:normAutofit fontScale="47500" lnSpcReduction="20000"/>
          </a:bodyPr>
          <a:lstStyle/>
          <a:p>
            <a:r>
              <a:rPr lang="en-US" dirty="0" smtClean="0"/>
              <a:t>Start-end</a:t>
            </a:r>
          </a:p>
          <a:p>
            <a:pPr lvl="1"/>
            <a:r>
              <a:rPr lang="en-US" dirty="0" smtClean="0"/>
              <a:t>Nov10-Dec5</a:t>
            </a:r>
          </a:p>
          <a:p>
            <a:r>
              <a:rPr lang="en-US" dirty="0" smtClean="0"/>
              <a:t>Overview </a:t>
            </a:r>
            <a:r>
              <a:rPr lang="en-US" dirty="0" err="1" smtClean="0"/>
              <a:t>powerpoint</a:t>
            </a:r>
            <a:r>
              <a:rPr lang="en-US" dirty="0" smtClean="0"/>
              <a:t>:</a:t>
            </a:r>
          </a:p>
          <a:p>
            <a:pPr lvl="1"/>
            <a:r>
              <a:rPr lang="en-US" dirty="0" smtClean="0"/>
              <a:t>Documents/</a:t>
            </a:r>
            <a:r>
              <a:rPr lang="en-US" dirty="0" err="1" smtClean="0"/>
              <a:t>ThesisMaps</a:t>
            </a:r>
            <a:r>
              <a:rPr lang="en-US" dirty="0" smtClean="0"/>
              <a:t>/Jo925/DNotes12052017.pptx</a:t>
            </a:r>
          </a:p>
          <a:p>
            <a:r>
              <a:rPr lang="en-US" dirty="0" smtClean="0"/>
              <a:t>Updates:</a:t>
            </a:r>
          </a:p>
          <a:p>
            <a:pPr lvl="1"/>
            <a:r>
              <a:rPr lang="en-US" dirty="0" smtClean="0"/>
              <a:t>In draft: Stats relevant to methodology assumptions</a:t>
            </a:r>
          </a:p>
          <a:p>
            <a:pPr lvl="1"/>
            <a:r>
              <a:rPr lang="en-US" dirty="0" smtClean="0"/>
              <a:t>Other of future benefit: Max Maps, trial run with all map files</a:t>
            </a:r>
          </a:p>
          <a:p>
            <a:pPr lvl="1"/>
            <a:r>
              <a:rPr lang="en-US" dirty="0" smtClean="0"/>
              <a:t>Made without use yet</a:t>
            </a:r>
          </a:p>
          <a:p>
            <a:pPr lvl="2"/>
            <a:r>
              <a:rPr lang="en-US" dirty="0" smtClean="0"/>
              <a:t>Extra histograms</a:t>
            </a:r>
          </a:p>
          <a:p>
            <a:pPr lvl="2"/>
            <a:r>
              <a:rPr lang="en-US" dirty="0" smtClean="0"/>
              <a:t>Line plots with  RK</a:t>
            </a:r>
          </a:p>
          <a:p>
            <a:r>
              <a:rPr lang="en-US" dirty="0" smtClean="0"/>
              <a:t>Relevant Maps:</a:t>
            </a:r>
          </a:p>
          <a:p>
            <a:pPr lvl="1"/>
            <a:r>
              <a:rPr lang="en-US" dirty="0" smtClean="0"/>
              <a:t>(Laptop)/Documents/Thesis Maps/Jo925/DNotesJo925as2.pptx</a:t>
            </a:r>
          </a:p>
          <a:p>
            <a:pPr lvl="1"/>
            <a:r>
              <a:rPr lang="en-US" dirty="0" smtClean="0"/>
              <a:t>(Laptop)/Documents/Thesis Maps/Jo925/Dnotes11172017.pptx</a:t>
            </a:r>
          </a:p>
          <a:p>
            <a:pPr lvl="1"/>
            <a:r>
              <a:rPr lang="en-US" dirty="0" smtClean="0"/>
              <a:t>(Laptop)/Documents/Thesis Maps/Jo925/Dnotes12052017.pptx</a:t>
            </a:r>
          </a:p>
          <a:p>
            <a:pPr lvl="1"/>
            <a:r>
              <a:rPr lang="en-US" dirty="0" smtClean="0"/>
              <a:t>(Laptop)/Documents/Thesis Maps/Jo925/Samalot_KalmanPaper120417.docx</a:t>
            </a:r>
          </a:p>
          <a:p>
            <a:pPr lvl="1"/>
            <a:r>
              <a:rPr lang="en-US" dirty="0" smtClean="0"/>
              <a:t>(Laptop)/Documents/Thesis Maps/Jo925/Samalot_KalmanPaper120517.docx</a:t>
            </a:r>
          </a:p>
          <a:p>
            <a:r>
              <a:rPr lang="en-US" dirty="0" smtClean="0"/>
              <a:t>NEXT VERSION</a:t>
            </a:r>
          </a:p>
          <a:p>
            <a:pPr lvl="1"/>
            <a:r>
              <a:rPr lang="en-US" dirty="0" smtClean="0"/>
              <a:t>Max scatter replacing mean</a:t>
            </a:r>
          </a:p>
          <a:p>
            <a:pPr lvl="1"/>
            <a:r>
              <a:rPr lang="en-US" dirty="0" smtClean="0"/>
              <a:t>Fix ordering to represent max’s and tie into normality of hourly and try to prove skew of max?</a:t>
            </a:r>
          </a:p>
          <a:p>
            <a:pPr lvl="1"/>
            <a:r>
              <a:rPr lang="en-US" dirty="0" smtClean="0"/>
              <a:t>R2(</a:t>
            </a:r>
            <a:r>
              <a:rPr lang="en-US" dirty="0" err="1" smtClean="0"/>
              <a:t>Exp</a:t>
            </a:r>
            <a:r>
              <a:rPr lang="en-US" dirty="0" smtClean="0"/>
              <a:t>) CV and RO</a:t>
            </a:r>
          </a:p>
          <a:p>
            <a:pPr lvl="1"/>
            <a:r>
              <a:rPr lang="en-US" dirty="0" smtClean="0"/>
              <a:t>Just note the overestimation is most likely due to large H’s amplifying state… could be useful in paper</a:t>
            </a:r>
          </a:p>
        </p:txBody>
      </p:sp>
    </p:spTree>
    <p:extLst>
      <p:ext uri="{BB962C8B-B14F-4D97-AF65-F5344CB8AC3E}">
        <p14:creationId xmlns:p14="http://schemas.microsoft.com/office/powerpoint/2010/main" val="3299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General Timeline: </a:t>
            </a:r>
            <a:r>
              <a:rPr lang="en-US" dirty="0" smtClean="0">
                <a:solidFill>
                  <a:srgbClr val="FF0000"/>
                </a:solidFill>
              </a:rPr>
              <a:t>Phase 9</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Phase 9:Dates: Oct-Nov</a:t>
            </a:r>
          </a:p>
          <a:p>
            <a:r>
              <a:rPr lang="en-US" dirty="0" smtClean="0"/>
              <a:t> Overview </a:t>
            </a:r>
            <a:r>
              <a:rPr lang="en-US" dirty="0" err="1" smtClean="0"/>
              <a:t>powerpoints</a:t>
            </a:r>
            <a:endParaRPr lang="en-US" dirty="0" smtClean="0"/>
          </a:p>
          <a:p>
            <a:r>
              <a:rPr lang="en-US" dirty="0" smtClean="0"/>
              <a:t>Email Chain: Results of the distribution</a:t>
            </a:r>
          </a:p>
          <a:p>
            <a:r>
              <a:rPr lang="en-US" dirty="0" smtClean="0"/>
              <a:t>Oct13: Difficulty RMSE^2=/=Bias^2+CRMSE^2</a:t>
            </a:r>
          </a:p>
          <a:p>
            <a:pPr lvl="1"/>
            <a:r>
              <a:rPr lang="en-US" dirty="0" smtClean="0">
                <a:solidFill>
                  <a:srgbClr val="FF0000"/>
                </a:solidFill>
              </a:rPr>
              <a:t>Associated draft </a:t>
            </a:r>
          </a:p>
          <a:p>
            <a:pPr lvl="1"/>
            <a:r>
              <a:rPr lang="en-US" dirty="0" smtClean="0">
                <a:solidFill>
                  <a:srgbClr val="00B050"/>
                </a:solidFill>
              </a:rPr>
              <a:t>In email: Samalot_KalmanPaper_10122017.docx</a:t>
            </a:r>
          </a:p>
          <a:p>
            <a:r>
              <a:rPr lang="en-US" dirty="0" smtClean="0"/>
              <a:t>Oct15:Marina wants new Q-Q’s explained better</a:t>
            </a:r>
          </a:p>
          <a:p>
            <a:r>
              <a:rPr lang="en-US" dirty="0" smtClean="0"/>
              <a:t>Oct17:</a:t>
            </a:r>
            <a:r>
              <a:rPr lang="en-US" dirty="0" smtClean="0">
                <a:solidFill>
                  <a:srgbClr val="FF0000"/>
                </a:solidFill>
              </a:rPr>
              <a:t>What is better about this?</a:t>
            </a:r>
            <a:endParaRPr lang="en-US" dirty="0" smtClean="0"/>
          </a:p>
          <a:p>
            <a:pPr lvl="1"/>
            <a:r>
              <a:rPr lang="en-US" dirty="0" smtClean="0">
                <a:solidFill>
                  <a:srgbClr val="00B050"/>
                </a:solidFill>
              </a:rPr>
              <a:t>In email: Samalot_KalmanPaper_10122017.docx</a:t>
            </a:r>
          </a:p>
          <a:p>
            <a:r>
              <a:rPr lang="en-US" dirty="0" smtClean="0"/>
              <a:t>Nov 10: </a:t>
            </a:r>
            <a:r>
              <a:rPr lang="en-US" dirty="0" smtClean="0">
                <a:solidFill>
                  <a:srgbClr val="FF0000"/>
                </a:solidFill>
              </a:rPr>
              <a:t>What is better about this?</a:t>
            </a:r>
          </a:p>
          <a:p>
            <a:pPr lvl="1"/>
            <a:r>
              <a:rPr lang="en-US" dirty="0" smtClean="0">
                <a:solidFill>
                  <a:srgbClr val="00B050"/>
                </a:solidFill>
              </a:rPr>
              <a:t>In email: Samalot_KalmanPaper_10122017.docx</a:t>
            </a:r>
          </a:p>
          <a:p>
            <a:r>
              <a:rPr lang="en-US" dirty="0" smtClean="0"/>
              <a:t>Dec 22: </a:t>
            </a:r>
            <a:r>
              <a:rPr lang="en-US" dirty="0" smtClean="0">
                <a:solidFill>
                  <a:srgbClr val="FF0000"/>
                </a:solidFill>
              </a:rPr>
              <a:t>What is better about this?</a:t>
            </a:r>
          </a:p>
          <a:p>
            <a:pPr lvl="1"/>
            <a:r>
              <a:rPr lang="en-US" dirty="0" smtClean="0">
                <a:solidFill>
                  <a:srgbClr val="00B050"/>
                </a:solidFill>
              </a:rPr>
              <a:t>In email: Samalot_KalmanPaper_10122017.docx</a:t>
            </a:r>
          </a:p>
          <a:p>
            <a:r>
              <a:rPr lang="en-US" dirty="0" smtClean="0"/>
              <a:t>Dec 23: </a:t>
            </a:r>
            <a:r>
              <a:rPr lang="en-US" dirty="0" smtClean="0">
                <a:solidFill>
                  <a:srgbClr val="FF0000"/>
                </a:solidFill>
              </a:rPr>
              <a:t>What is better about this?</a:t>
            </a:r>
          </a:p>
          <a:p>
            <a:pPr lvl="1"/>
            <a:r>
              <a:rPr lang="en-US" dirty="0" smtClean="0">
                <a:solidFill>
                  <a:srgbClr val="00B050"/>
                </a:solidFill>
              </a:rPr>
              <a:t>In email: Samalot_KalmanPaper_10122017.docx</a:t>
            </a:r>
          </a:p>
          <a:p>
            <a:r>
              <a:rPr lang="en-US" dirty="0" smtClean="0"/>
              <a:t>Dec 27: </a:t>
            </a:r>
            <a:r>
              <a:rPr lang="en-US" dirty="0" smtClean="0">
                <a:solidFill>
                  <a:srgbClr val="FF0000"/>
                </a:solidFill>
              </a:rPr>
              <a:t>What is better about this?</a:t>
            </a:r>
          </a:p>
          <a:p>
            <a:pPr lvl="1"/>
            <a:r>
              <a:rPr lang="en-US" dirty="0" smtClean="0">
                <a:solidFill>
                  <a:srgbClr val="00B050"/>
                </a:solidFill>
              </a:rPr>
              <a:t>In email: Samalot_KalmanPaper_10122017.docx</a:t>
            </a:r>
          </a:p>
          <a:p>
            <a:r>
              <a:rPr lang="en-US" dirty="0" smtClean="0"/>
              <a:t>Assignment on December 27</a:t>
            </a:r>
          </a:p>
          <a:p>
            <a:pPr lvl="1"/>
            <a:r>
              <a:rPr lang="en-US" dirty="0">
                <a:solidFill>
                  <a:srgbClr val="00B0F0"/>
                </a:solidFill>
              </a:rPr>
              <a:t>It is not necessary to show geographic maps but we should discuss the implications of this method to the temporal and spatial error. In an older presentation (attached) you have Taylor diagrams in slides 10, 11. Are these current? If yes, can you explain the differences in more </a:t>
            </a:r>
            <a:r>
              <a:rPr lang="en-US" dirty="0" smtClean="0">
                <a:solidFill>
                  <a:srgbClr val="00B0F0"/>
                </a:solidFill>
              </a:rPr>
              <a:t>details</a:t>
            </a:r>
            <a:endParaRPr lang="en-US" dirty="0" smtClean="0"/>
          </a:p>
        </p:txBody>
      </p:sp>
    </p:spTree>
    <p:extLst>
      <p:ext uri="{BB962C8B-B14F-4D97-AF65-F5344CB8AC3E}">
        <p14:creationId xmlns:p14="http://schemas.microsoft.com/office/powerpoint/2010/main" val="357647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2183"/>
            <a:ext cx="10515600" cy="1325563"/>
          </a:xfrm>
        </p:spPr>
        <p:txBody>
          <a:bodyPr/>
          <a:lstStyle/>
          <a:p>
            <a:r>
              <a:rPr lang="en-US" dirty="0" smtClean="0">
                <a:solidFill>
                  <a:srgbClr val="FFC000"/>
                </a:solidFill>
              </a:rPr>
              <a:t>Maps (Going in reverse order)</a:t>
            </a:r>
            <a:endParaRPr lang="en-US" dirty="0">
              <a:solidFill>
                <a:srgbClr val="FFC000"/>
              </a:solidFill>
            </a:endParaRPr>
          </a:p>
        </p:txBody>
      </p:sp>
      <p:sp>
        <p:nvSpPr>
          <p:cNvPr id="3" name="Content Placeholder 2"/>
          <p:cNvSpPr>
            <a:spLocks noGrp="1"/>
          </p:cNvSpPr>
          <p:nvPr>
            <p:ph idx="1"/>
          </p:nvPr>
        </p:nvSpPr>
        <p:spPr>
          <a:xfrm>
            <a:off x="838200" y="1825625"/>
            <a:ext cx="4928118" cy="4351338"/>
          </a:xfrm>
        </p:spPr>
        <p:txBody>
          <a:bodyPr>
            <a:normAutofit fontScale="77500" lnSpcReduction="20000"/>
          </a:bodyPr>
          <a:lstStyle/>
          <a:p>
            <a:r>
              <a:rPr lang="en-US" dirty="0" smtClean="0">
                <a:solidFill>
                  <a:srgbClr val="FF0000"/>
                </a:solidFill>
              </a:rPr>
              <a:t>Thesis: F:/Thesis Maps/AKAL.docx</a:t>
            </a:r>
          </a:p>
          <a:p>
            <a:r>
              <a:rPr lang="en-US" dirty="0" smtClean="0">
                <a:solidFill>
                  <a:srgbClr val="FF0000"/>
                </a:solidFill>
              </a:rPr>
              <a:t>Procedure of ___: (Laptop)\Documents\TimeLine\ConvImp.pptx</a:t>
            </a:r>
          </a:p>
          <a:p>
            <a:r>
              <a:rPr lang="en-US" dirty="0" smtClean="0">
                <a:solidFill>
                  <a:srgbClr val="FF0000"/>
                </a:solidFill>
              </a:rPr>
              <a:t>This </a:t>
            </a:r>
            <a:r>
              <a:rPr lang="en-US" dirty="0" err="1" smtClean="0">
                <a:solidFill>
                  <a:srgbClr val="FF0000"/>
                </a:solidFill>
              </a:rPr>
              <a:t>powerpoint</a:t>
            </a:r>
            <a:r>
              <a:rPr lang="en-US" dirty="0" smtClean="0">
                <a:solidFill>
                  <a:srgbClr val="FF0000"/>
                </a:solidFill>
              </a:rPr>
              <a:t> will cover the rest</a:t>
            </a:r>
          </a:p>
          <a:p>
            <a:r>
              <a:rPr lang="en-US" dirty="0" smtClean="0"/>
              <a:t>Start-end</a:t>
            </a:r>
          </a:p>
          <a:p>
            <a:pPr lvl="1"/>
            <a:r>
              <a:rPr lang="en-US" dirty="0" smtClean="0"/>
              <a:t>Nov10-Dec5</a:t>
            </a:r>
          </a:p>
          <a:p>
            <a:r>
              <a:rPr lang="en-US" dirty="0" smtClean="0"/>
              <a:t>Updates:</a:t>
            </a:r>
          </a:p>
          <a:p>
            <a:pPr lvl="1"/>
            <a:r>
              <a:rPr lang="en-US" dirty="0" smtClean="0"/>
              <a:t>In draft: Stats relevant to methodology assumptions</a:t>
            </a:r>
          </a:p>
          <a:p>
            <a:pPr lvl="1"/>
            <a:r>
              <a:rPr lang="en-US" dirty="0" smtClean="0"/>
              <a:t>Other of future benefit: Max Maps, trial run with all map files</a:t>
            </a:r>
          </a:p>
          <a:p>
            <a:pPr lvl="1"/>
            <a:r>
              <a:rPr lang="en-US" dirty="0" smtClean="0"/>
              <a:t>Made without use yet</a:t>
            </a:r>
          </a:p>
          <a:p>
            <a:pPr lvl="2"/>
            <a:r>
              <a:rPr lang="en-US" dirty="0" smtClean="0"/>
              <a:t>Extra histograms</a:t>
            </a:r>
          </a:p>
          <a:p>
            <a:pPr lvl="2"/>
            <a:r>
              <a:rPr lang="en-US" dirty="0" smtClean="0"/>
              <a:t>Line plots with  RK</a:t>
            </a:r>
          </a:p>
        </p:txBody>
      </p:sp>
      <p:sp>
        <p:nvSpPr>
          <p:cNvPr id="4" name="Rectangle 3"/>
          <p:cNvSpPr/>
          <p:nvPr/>
        </p:nvSpPr>
        <p:spPr>
          <a:xfrm>
            <a:off x="6811347" y="245058"/>
            <a:ext cx="5206482" cy="6740307"/>
          </a:xfrm>
          <a:prstGeom prst="rect">
            <a:avLst/>
          </a:prstGeom>
        </p:spPr>
        <p:txBody>
          <a:bodyPr wrap="square">
            <a:spAutoFit/>
          </a:bodyPr>
          <a:lstStyle/>
          <a:p>
            <a:r>
              <a:rPr lang="en-US" dirty="0" smtClean="0"/>
              <a:t>Relevant Maps:</a:t>
            </a:r>
          </a:p>
          <a:p>
            <a:pPr lvl="1"/>
            <a:r>
              <a:rPr lang="en-US" dirty="0" smtClean="0"/>
              <a:t>(Laptop)/Documents/Thesis Maps/Jo925/DNotesJo925as2.pptx</a:t>
            </a:r>
          </a:p>
          <a:p>
            <a:pPr lvl="1"/>
            <a:r>
              <a:rPr lang="en-US" dirty="0" smtClean="0"/>
              <a:t>(Laptop)/Documents/Thesis Maps/Jo925/Dnotes11172017.pptx</a:t>
            </a:r>
          </a:p>
          <a:p>
            <a:pPr lvl="1"/>
            <a:r>
              <a:rPr lang="en-US" dirty="0" smtClean="0"/>
              <a:t>(Laptop)/Documents/Thesis Maps/Jo925/Dnotes12052017.pptx</a:t>
            </a:r>
          </a:p>
          <a:p>
            <a:pPr lvl="1"/>
            <a:r>
              <a:rPr lang="en-US" dirty="0" smtClean="0"/>
              <a:t>(Laptop)/Documents/Thesis Maps/Jo925/Samalot_KalmanPaper120417.docx</a:t>
            </a:r>
          </a:p>
          <a:p>
            <a:pPr lvl="1"/>
            <a:r>
              <a:rPr lang="en-US" dirty="0" smtClean="0">
                <a:solidFill>
                  <a:srgbClr val="FF0000"/>
                </a:solidFill>
              </a:rPr>
              <a:t>(Laptop)/Documents/Thesis Maps/Jo925/Samalot_KalmanPaper120517.docx</a:t>
            </a:r>
          </a:p>
          <a:p>
            <a:pPr lvl="1"/>
            <a:r>
              <a:rPr lang="en-US" dirty="0" smtClean="0"/>
              <a:t>(Laptop)/Documents/Thesis Maps/Jo925/JourMap110217.docx</a:t>
            </a:r>
          </a:p>
          <a:p>
            <a:pPr lvl="1"/>
            <a:r>
              <a:rPr lang="en-US" dirty="0" smtClean="0">
                <a:solidFill>
                  <a:srgbClr val="0070C0"/>
                </a:solidFill>
              </a:rPr>
              <a:t>(Laptop)/Documents/Thesis Maps/Jo925/KBOSFSWwu.docx</a:t>
            </a:r>
          </a:p>
          <a:p>
            <a:pPr lvl="1"/>
            <a:r>
              <a:rPr lang="en-US" dirty="0" smtClean="0"/>
              <a:t>(Laptop)/Documents/Thesis Maps/Jo925/FigsNEq3.docx</a:t>
            </a:r>
          </a:p>
          <a:p>
            <a:pPr lvl="1"/>
            <a:r>
              <a:rPr lang="en-US" dirty="0" smtClean="0">
                <a:solidFill>
                  <a:srgbClr val="0070C0"/>
                </a:solidFill>
              </a:rPr>
              <a:t>(Laptop)/Documents/Thesis Maps/Jo925/RKKF.docx?</a:t>
            </a:r>
          </a:p>
          <a:p>
            <a:pPr lvl="1"/>
            <a:r>
              <a:rPr lang="en-US" dirty="0" smtClean="0">
                <a:solidFill>
                  <a:srgbClr val="0070C0"/>
                </a:solidFill>
              </a:rPr>
              <a:t>(Laptop)/Documents/Thesis Maps/Jo925/Just4p1(…).docx</a:t>
            </a:r>
          </a:p>
          <a:p>
            <a:pPr lvl="1"/>
            <a:r>
              <a:rPr lang="en-US" dirty="0" smtClean="0">
                <a:solidFill>
                  <a:srgbClr val="FF0000"/>
                </a:solidFill>
              </a:rPr>
              <a:t>(Laptop)/Documents/Thesis Maps/Jo925/JourMap120517.docx</a:t>
            </a:r>
          </a:p>
          <a:p>
            <a:endParaRPr lang="en-US" dirty="0">
              <a:solidFill>
                <a:srgbClr val="FF0000"/>
              </a:solidFill>
            </a:endParaRPr>
          </a:p>
        </p:txBody>
      </p:sp>
    </p:spTree>
    <p:extLst>
      <p:ext uri="{BB962C8B-B14F-4D97-AF65-F5344CB8AC3E}">
        <p14:creationId xmlns:p14="http://schemas.microsoft.com/office/powerpoint/2010/main" val="234561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47747"/>
            <a:ext cx="10515600" cy="1325563"/>
          </a:xfrm>
        </p:spPr>
        <p:txBody>
          <a:bodyPr/>
          <a:lstStyle/>
          <a:p>
            <a:r>
              <a:rPr lang="en-US" dirty="0" smtClean="0"/>
              <a:t>U2D Publication Map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1336431"/>
                <a:ext cx="6072553" cy="5492002"/>
              </a:xfrm>
            </p:spPr>
            <p:txBody>
              <a:bodyPr>
                <a:normAutofit fontScale="77500" lnSpcReduction="20000"/>
              </a:bodyPr>
              <a:lstStyle/>
              <a:p>
                <a:r>
                  <a:rPr lang="en-US" dirty="0"/>
                  <a:t>Table 1: Summary of Theoretical Semivariogram Model</a:t>
                </a:r>
              </a:p>
              <a:p>
                <a:r>
                  <a:rPr lang="en-US" dirty="0"/>
                  <a:t>Table 2: Median Mean Square Error of Cross Validated Expected Residuals</a:t>
                </a:r>
              </a:p>
              <a:p>
                <a:r>
                  <a:rPr lang="en-US" dirty="0"/>
                  <a:t>Table 3: Statistics of Model-Observation Pairs </a:t>
                </a:r>
              </a:p>
              <a:p>
                <a:r>
                  <a:rPr lang="en-US" dirty="0"/>
                  <a:t>Table 4: Statistics of Maximum Wind Speeds </a:t>
                </a:r>
                <a:endParaRPr lang="en-US" dirty="0" smtClean="0"/>
              </a:p>
              <a:p>
                <a:r>
                  <a:rPr lang="en-US" dirty="0" smtClean="0"/>
                  <a:t>Figure </a:t>
                </a:r>
                <a:r>
                  <a:rPr lang="en-US" dirty="0"/>
                  <a:t>1: (a) Spatial distribution of stations from MADIS; (b) WRF model inner domain (blue box; 2 x 2 km grid spacing). </a:t>
                </a:r>
              </a:p>
              <a:p>
                <a:r>
                  <a:rPr lang="en-US" dirty="0"/>
                  <a:t>Figure 2</a:t>
                </a:r>
                <a:r>
                  <a:rPr lang="en-US" b="1" dirty="0"/>
                  <a:t>:</a:t>
                </a:r>
                <a:r>
                  <a:rPr lang="en-US" dirty="0"/>
                  <a:t> Schematic depiction of the Combined Kalman Filter and Universal Kriging Methodology. </a:t>
                </a:r>
              </a:p>
              <a:p>
                <a:r>
                  <a:rPr lang="en-US" dirty="0"/>
                  <a:t>Figure 3: Convergence from initial conditions of KBOS displayed with (a) Trace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𝑃</m:t>
                        </m:r>
                      </m:e>
                      <m:sup>
                        <m:r>
                          <a:rPr lang="en-US" i="1">
                            <a:latin typeface="Cambria Math" panose="02040503050406030204" pitchFamily="18" charset="0"/>
                          </a:rPr>
                          <m:t>𝑎</m:t>
                        </m:r>
                      </m:sup>
                    </m:sSup>
                  </m:oMath>
                </a14:m>
                <a:r>
                  <a:rPr lang="en-US" dirty="0"/>
                  <a:t> and (b) associated time series of wind speed from WRF (red line), Kalman filter-KF (green line) and observations (blue line).</a:t>
                </a:r>
              </a:p>
              <a:p>
                <a:r>
                  <a:rPr lang="en-US" dirty="0"/>
                  <a:t>Figure 4: KBOS Kalman Gain Elements for (a) order 1, (b) order 2, and (c) order 3</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1336431"/>
                <a:ext cx="6072553" cy="5492002"/>
              </a:xfrm>
              <a:blipFill rotWithShape="0">
                <a:blip r:embed="rId2"/>
                <a:stretch>
                  <a:fillRect l="-1104" t="-2331" r="-1004"/>
                </a:stretch>
              </a:blipFill>
            </p:spPr>
            <p:txBody>
              <a:bodyPr/>
              <a:lstStyle/>
              <a:p>
                <a:r>
                  <a:rPr lang="en-US">
                    <a:noFill/>
                  </a:rPr>
                  <a:t> </a:t>
                </a:r>
              </a:p>
            </p:txBody>
          </p:sp>
        </mc:Fallback>
      </mc:AlternateContent>
      <p:sp>
        <p:nvSpPr>
          <p:cNvPr id="4" name="Rectangle 3"/>
          <p:cNvSpPr/>
          <p:nvPr/>
        </p:nvSpPr>
        <p:spPr>
          <a:xfrm>
            <a:off x="6564922" y="365125"/>
            <a:ext cx="5627077" cy="6463308"/>
          </a:xfrm>
          <a:prstGeom prst="rect">
            <a:avLst/>
          </a:prstGeom>
        </p:spPr>
        <p:txBody>
          <a:bodyPr wrap="square">
            <a:spAutoFit/>
          </a:bodyPr>
          <a:lstStyle/>
          <a:p>
            <a:pPr marL="285750" indent="-285750">
              <a:buFont typeface="Arial" panose="020B0604020202020204" pitchFamily="34" charset="0"/>
              <a:buChar char="•"/>
            </a:pPr>
            <a:r>
              <a:rPr lang="en-US" dirty="0" smtClean="0"/>
              <a:t>Figure 5: Cross Validation Results of (a) First Order Regression Spherical R1(</a:t>
            </a:r>
            <a:r>
              <a:rPr lang="en-US" dirty="0" err="1" smtClean="0"/>
              <a:t>Sph</a:t>
            </a:r>
            <a:r>
              <a:rPr lang="en-US" dirty="0" smtClean="0"/>
              <a:t>) and (b) Second Order Regression Spherical R2(</a:t>
            </a:r>
            <a:r>
              <a:rPr lang="en-US" dirty="0" err="1" smtClean="0"/>
              <a:t>Sph</a:t>
            </a:r>
            <a:r>
              <a:rPr lang="en-US" dirty="0" smtClean="0"/>
              <a:t>) model of the Kriging application.</a:t>
            </a:r>
          </a:p>
          <a:p>
            <a:pPr marL="285750" indent="-285750">
              <a:buFont typeface="Arial" panose="020B0604020202020204" pitchFamily="34" charset="0"/>
              <a:buChar char="•"/>
            </a:pPr>
            <a:r>
              <a:rPr lang="en-US" dirty="0" smtClean="0"/>
              <a:t>Figure 6: Normal Quantile-Quantile Plot Excluding outliers of (a) WRF bias and (b) KF bias.</a:t>
            </a:r>
          </a:p>
          <a:p>
            <a:pPr marL="285750" indent="-285750">
              <a:buFont typeface="Arial" panose="020B0604020202020204" pitchFamily="34" charset="0"/>
              <a:buChar char="•"/>
            </a:pPr>
            <a:r>
              <a:rPr lang="en-US" dirty="0" smtClean="0"/>
              <a:t>Figure 7: Histogram and Theoretical Normal Distribution Excluding Outliers of (a) WRF bias and (b) KF bias.</a:t>
            </a:r>
          </a:p>
          <a:p>
            <a:pPr marL="285750" indent="-285750">
              <a:buFont typeface="Arial" panose="020B0604020202020204" pitchFamily="34" charset="0"/>
              <a:buChar char="•"/>
            </a:pPr>
            <a:r>
              <a:rPr lang="en-US" dirty="0" smtClean="0"/>
              <a:t>Figure 8: Boxplots of WRF Bias for Stations (a) KBOS, (b) KMMK and (c) KUKT.</a:t>
            </a:r>
          </a:p>
          <a:p>
            <a:pPr marL="285750" indent="-285750">
              <a:buFont typeface="Arial" panose="020B0604020202020204" pitchFamily="34" charset="0"/>
              <a:buChar char="•"/>
            </a:pPr>
            <a:r>
              <a:rPr lang="en-US" dirty="0" smtClean="0"/>
              <a:t>Figure 9: Normal Q-Q Plots  of WRF Bias for Stations (a) KBOS, (b) KMMK and (c) KUKT.</a:t>
            </a:r>
          </a:p>
          <a:p>
            <a:pPr marL="285750" indent="-285750">
              <a:buFont typeface="Arial" panose="020B0604020202020204" pitchFamily="34" charset="0"/>
              <a:buChar char="•"/>
            </a:pPr>
            <a:r>
              <a:rPr lang="en-US" dirty="0" smtClean="0"/>
              <a:t>Figure 10: Histograms  of WRF Bias With Theoretical Normal Distribution for Stations (a) KBOS, (b) KMMK and (c) KUKT.</a:t>
            </a:r>
          </a:p>
          <a:p>
            <a:pPr marL="285750" indent="-285750">
              <a:buFont typeface="Arial" panose="020B0604020202020204" pitchFamily="34" charset="0"/>
              <a:buChar char="•"/>
            </a:pPr>
            <a:r>
              <a:rPr lang="en-US" dirty="0" smtClean="0"/>
              <a:t>Figure 11:  Boxplot of (a) Bias and (b) RMSE calculated at every station for every available storm.</a:t>
            </a:r>
          </a:p>
          <a:p>
            <a:pPr marL="285750" indent="-285750">
              <a:buFont typeface="Arial" panose="020B0604020202020204" pitchFamily="34" charset="0"/>
              <a:buChar char="•"/>
            </a:pPr>
            <a:r>
              <a:rPr lang="en-US" dirty="0" smtClean="0"/>
              <a:t>Figure 12: Evaluation of average storm observed wind speed at a location for (a) WRF, (b) Kalman Filter, (c) R1(</a:t>
            </a:r>
            <a:r>
              <a:rPr lang="en-US" dirty="0" err="1" smtClean="0"/>
              <a:t>Exp</a:t>
            </a:r>
            <a:r>
              <a:rPr lang="en-US" dirty="0" smtClean="0"/>
              <a:t>) and (d) R1(</a:t>
            </a:r>
            <a:r>
              <a:rPr lang="en-US" dirty="0" err="1" smtClean="0"/>
              <a:t>Sph</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8737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U2D Publication Map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Skew And Kurt (in Pub WO table)</a:t>
            </a:r>
          </a:p>
          <a:p>
            <a:pPr lvl="1"/>
            <a:r>
              <a:rPr lang="en-US" dirty="0" smtClean="0">
                <a:solidFill>
                  <a:srgbClr val="FFC000"/>
                </a:solidFill>
              </a:rPr>
              <a:t>F:\ADIA\3StatOut.m</a:t>
            </a:r>
          </a:p>
          <a:p>
            <a:pPr lvl="1"/>
            <a:r>
              <a:rPr lang="en-US" dirty="0" smtClean="0">
                <a:solidFill>
                  <a:srgbClr val="FFC000"/>
                </a:solidFill>
              </a:rPr>
              <a:t>F:\ADIA\NormTest.R</a:t>
            </a:r>
          </a:p>
          <a:p>
            <a:r>
              <a:rPr lang="en-US" dirty="0" smtClean="0"/>
              <a:t>Table 1: Summary of Theoretical Semivariogram Model</a:t>
            </a:r>
          </a:p>
          <a:p>
            <a:pPr lvl="1"/>
            <a:r>
              <a:rPr lang="en-US" dirty="0" smtClean="0">
                <a:solidFill>
                  <a:srgbClr val="00B050"/>
                </a:solidFill>
              </a:rPr>
              <a:t>(</a:t>
            </a:r>
            <a:r>
              <a:rPr lang="en-US" dirty="0" err="1" smtClean="0">
                <a:solidFill>
                  <a:srgbClr val="00B050"/>
                </a:solidFill>
              </a:rPr>
              <a:t>Ryu</a:t>
            </a:r>
            <a:r>
              <a:rPr lang="en-US" dirty="0" smtClean="0">
                <a:solidFill>
                  <a:srgbClr val="00B050"/>
                </a:solidFill>
              </a:rPr>
              <a:t> et al., 2002)</a:t>
            </a:r>
          </a:p>
          <a:p>
            <a:r>
              <a:rPr lang="en-US" dirty="0" smtClean="0"/>
              <a:t>Table 2: Median Mean Square Error of Cross Validated Expected Residuals</a:t>
            </a:r>
          </a:p>
          <a:p>
            <a:pPr lvl="1"/>
            <a:r>
              <a:rPr lang="en-US" dirty="0" smtClean="0">
                <a:solidFill>
                  <a:srgbClr val="FF0000"/>
                </a:solidFill>
              </a:rPr>
              <a:t>Was: F:\KrIC2\MseTheta.m</a:t>
            </a:r>
          </a:p>
          <a:p>
            <a:pPr lvl="1"/>
            <a:r>
              <a:rPr lang="en-US" dirty="0" smtClean="0">
                <a:solidFill>
                  <a:srgbClr val="00B050"/>
                </a:solidFill>
              </a:rPr>
              <a:t>Now: F:\KrIC2\MSEFinal.m</a:t>
            </a:r>
          </a:p>
          <a:p>
            <a:r>
              <a:rPr lang="en-US" dirty="0" smtClean="0"/>
              <a:t>Table 3: Statistics of Model-Observation Pairs </a:t>
            </a:r>
          </a:p>
          <a:p>
            <a:pPr lvl="1"/>
            <a:r>
              <a:rPr lang="en-US" dirty="0" smtClean="0">
                <a:solidFill>
                  <a:srgbClr val="FFC000"/>
                </a:solidFill>
              </a:rPr>
              <a:t>Col 1:3: F:\KrIC2\B3DimKF2.m</a:t>
            </a:r>
          </a:p>
          <a:p>
            <a:pPr lvl="1"/>
            <a:r>
              <a:rPr lang="en-US" dirty="0" smtClean="0">
                <a:solidFill>
                  <a:srgbClr val="FFC000"/>
                </a:solidFill>
              </a:rPr>
              <a:t>Col 4: F:\KrIC2\B3SphGraph.m</a:t>
            </a:r>
          </a:p>
          <a:p>
            <a:r>
              <a:rPr lang="en-US" dirty="0" smtClean="0"/>
              <a:t>Table 4: Statistics of Maximum Wind Speeds </a:t>
            </a:r>
          </a:p>
          <a:p>
            <a:pPr lvl="1"/>
            <a:r>
              <a:rPr lang="en-US" dirty="0" smtClean="0">
                <a:solidFill>
                  <a:srgbClr val="00B050"/>
                </a:solidFill>
              </a:rPr>
              <a:t>Col 1:3: F:\KrIC2\B3MaxGr.m</a:t>
            </a:r>
          </a:p>
          <a:p>
            <a:pPr lvl="1"/>
            <a:r>
              <a:rPr lang="en-US" dirty="0" smtClean="0">
                <a:solidFill>
                  <a:srgbClr val="00B050"/>
                </a:solidFill>
              </a:rPr>
              <a:t>Col 4: F:\KrIC2\B3sphMax.m</a:t>
            </a:r>
          </a:p>
          <a:p>
            <a:pPr lvl="1"/>
            <a:endParaRPr lang="en-US" dirty="0"/>
          </a:p>
        </p:txBody>
      </p:sp>
    </p:spTree>
    <p:extLst>
      <p:ext uri="{BB962C8B-B14F-4D97-AF65-F5344CB8AC3E}">
        <p14:creationId xmlns:p14="http://schemas.microsoft.com/office/powerpoint/2010/main" val="158424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U2D Publication Map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Figure </a:t>
                </a:r>
                <a:r>
                  <a:rPr lang="en-US" dirty="0"/>
                  <a:t>1: (a) Spatial distribution of stations from MADIS; (b) WRF model inner domain (blue box; 2 x 2 km grid spacing). </a:t>
                </a:r>
                <a:endParaRPr lang="en-US" dirty="0" smtClean="0"/>
              </a:p>
              <a:p>
                <a:pPr lvl="1"/>
                <a:r>
                  <a:rPr lang="en-US" dirty="0" smtClean="0">
                    <a:solidFill>
                      <a:srgbClr val="00B050"/>
                    </a:solidFill>
                  </a:rPr>
                  <a:t>1a: Copied from F:\Thesis Maps\Thesis Draft1.docx</a:t>
                </a:r>
              </a:p>
              <a:p>
                <a:pPr lvl="1"/>
                <a:r>
                  <a:rPr lang="en-US" dirty="0" smtClean="0">
                    <a:solidFill>
                      <a:srgbClr val="00B050"/>
                    </a:solidFill>
                  </a:rPr>
                  <a:t>1b:Email from </a:t>
                </a:r>
                <a:r>
                  <a:rPr lang="en-US" dirty="0" smtClean="0">
                    <a:solidFill>
                      <a:srgbClr val="00B050"/>
                    </a:solidFill>
                    <a:hlinkClick r:id="rId2"/>
                  </a:rPr>
                  <a:t>Jaemo.Yang@Uconn.edu</a:t>
                </a:r>
                <a:r>
                  <a:rPr lang="en-US" dirty="0" smtClean="0">
                    <a:solidFill>
                      <a:srgbClr val="00B050"/>
                    </a:solidFill>
                  </a:rPr>
                  <a:t> 2/27/17</a:t>
                </a:r>
                <a:endParaRPr lang="en-US" dirty="0">
                  <a:solidFill>
                    <a:srgbClr val="00B050"/>
                  </a:solidFill>
                </a:endParaRPr>
              </a:p>
              <a:p>
                <a:r>
                  <a:rPr lang="en-US" dirty="0"/>
                  <a:t>Figure 2</a:t>
                </a:r>
                <a:r>
                  <a:rPr lang="en-US" b="1" dirty="0"/>
                  <a:t>:</a:t>
                </a:r>
                <a:r>
                  <a:rPr lang="en-US" dirty="0"/>
                  <a:t> Schematic depiction of the Combined Kalman Filter and Universal Kriging Methodology. </a:t>
                </a:r>
                <a:endParaRPr lang="en-US" dirty="0" smtClean="0"/>
              </a:p>
              <a:p>
                <a:pPr lvl="1"/>
                <a:r>
                  <a:rPr lang="en-US" dirty="0" smtClean="0">
                    <a:solidFill>
                      <a:srgbClr val="00B050"/>
                    </a:solidFill>
                  </a:rPr>
                  <a:t>Copied from (Laptop)/Desktop/Defense042217.pptx</a:t>
                </a:r>
                <a:endParaRPr lang="en-US" dirty="0">
                  <a:solidFill>
                    <a:srgbClr val="00B050"/>
                  </a:solidFill>
                </a:endParaRPr>
              </a:p>
              <a:p>
                <a:r>
                  <a:rPr lang="en-US" dirty="0"/>
                  <a:t>Figure 3: Convergence from initial conditions of KBOS displayed with (a) Trace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𝑃</m:t>
                        </m:r>
                      </m:e>
                      <m:sup>
                        <m:r>
                          <a:rPr lang="en-US" i="1">
                            <a:latin typeface="Cambria Math" panose="02040503050406030204" pitchFamily="18" charset="0"/>
                          </a:rPr>
                          <m:t>𝑎</m:t>
                        </m:r>
                      </m:sup>
                    </m:sSup>
                  </m:oMath>
                </a14:m>
                <a:r>
                  <a:rPr lang="en-US" dirty="0"/>
                  <a:t> and (b) associated time series of wind speed from WRF (red line), Kalman filter-KF (green line) and observations (blue line</a:t>
                </a:r>
                <a:r>
                  <a:rPr lang="en-US" dirty="0" smtClean="0"/>
                  <a:t>).</a:t>
                </a:r>
              </a:p>
              <a:p>
                <a:pPr lvl="1"/>
                <a:r>
                  <a:rPr lang="en-US" dirty="0" smtClean="0">
                    <a:solidFill>
                      <a:srgbClr val="FFC000"/>
                    </a:solidFill>
                  </a:rPr>
                  <a:t>F:\ADIA\PupJo. m</a:t>
                </a:r>
                <a:endParaRPr lang="en-US" dirty="0">
                  <a:solidFill>
                    <a:srgbClr val="FFC000"/>
                  </a:solidFill>
                </a:endParaRPr>
              </a:p>
              <a:p>
                <a:r>
                  <a:rPr lang="en-US" dirty="0"/>
                  <a:t>Figure 4: KBOS Kalman Gain Elements for (a) order 1, (b) order 2, and (c) order 3</a:t>
                </a:r>
                <a:r>
                  <a:rPr lang="en-US" dirty="0" smtClean="0"/>
                  <a:t>.</a:t>
                </a:r>
              </a:p>
              <a:p>
                <a:pPr lvl="1"/>
                <a:r>
                  <a:rPr lang="en-US" dirty="0" smtClean="0">
                    <a:solidFill>
                      <a:srgbClr val="FFC000"/>
                    </a:solidFill>
                  </a:rPr>
                  <a:t>F:\ADIA\PupJo. m</a:t>
                </a:r>
                <a:endParaRPr lang="en-US" dirty="0">
                  <a:solidFill>
                    <a:srgbClr val="FFC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2" t="-2661" r="-1449" b="-2661"/>
                </a:stretch>
              </a:blipFill>
            </p:spPr>
            <p:txBody>
              <a:bodyPr/>
              <a:lstStyle/>
              <a:p>
                <a:r>
                  <a:rPr lang="en-US">
                    <a:noFill/>
                  </a:rPr>
                  <a:t> </a:t>
                </a:r>
              </a:p>
            </p:txBody>
          </p:sp>
        </mc:Fallback>
      </mc:AlternateContent>
    </p:spTree>
    <p:extLst>
      <p:ext uri="{BB962C8B-B14F-4D97-AF65-F5344CB8AC3E}">
        <p14:creationId xmlns:p14="http://schemas.microsoft.com/office/powerpoint/2010/main" val="331728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U2D Publication Map</a:t>
            </a:r>
            <a:endParaRPr lang="en-US" dirty="0"/>
          </a:p>
        </p:txBody>
      </p:sp>
      <p:sp>
        <p:nvSpPr>
          <p:cNvPr id="3" name="Content Placeholder 2"/>
          <p:cNvSpPr>
            <a:spLocks noGrp="1"/>
          </p:cNvSpPr>
          <p:nvPr>
            <p:ph idx="1"/>
          </p:nvPr>
        </p:nvSpPr>
        <p:spPr/>
        <p:txBody>
          <a:bodyPr>
            <a:normAutofit fontScale="77500" lnSpcReduction="20000"/>
          </a:bodyPr>
          <a:lstStyle/>
          <a:p>
            <a:pPr marL="285750" indent="-285750"/>
            <a:r>
              <a:rPr lang="en-US" dirty="0" smtClean="0"/>
              <a:t>Figure 5: Cross Validation Results of (a) First Order Regression Spherical R1(</a:t>
            </a:r>
            <a:r>
              <a:rPr lang="en-US" dirty="0" err="1" smtClean="0"/>
              <a:t>Sph</a:t>
            </a:r>
            <a:r>
              <a:rPr lang="en-US" dirty="0" smtClean="0"/>
              <a:t>) and (b) Second Order Regression Spherical R2(</a:t>
            </a:r>
            <a:r>
              <a:rPr lang="en-US" dirty="0" err="1" smtClean="0"/>
              <a:t>Sph</a:t>
            </a:r>
            <a:r>
              <a:rPr lang="en-US" dirty="0" smtClean="0"/>
              <a:t>) model of the Kriging application.</a:t>
            </a:r>
          </a:p>
          <a:p>
            <a:pPr marL="742950" lvl="1" indent="-285750"/>
            <a:r>
              <a:rPr lang="en-US" dirty="0" smtClean="0">
                <a:solidFill>
                  <a:srgbClr val="FFC000"/>
                </a:solidFill>
              </a:rPr>
              <a:t>5a:F:\KrIC2\sphCVR1gra.m</a:t>
            </a:r>
          </a:p>
          <a:p>
            <a:pPr marL="742950" lvl="1" indent="-285750"/>
            <a:r>
              <a:rPr lang="en-US" dirty="0" smtClean="0">
                <a:solidFill>
                  <a:srgbClr val="FFC000"/>
                </a:solidFill>
              </a:rPr>
              <a:t>5b:F:\KrIC2\sphCV.m</a:t>
            </a:r>
          </a:p>
          <a:p>
            <a:pPr marL="285750" indent="-285750"/>
            <a:r>
              <a:rPr lang="en-US" dirty="0" smtClean="0"/>
              <a:t>Figure 6: Normal Quantile-Quantile Plot Excluding outliers of (a) WRF bias and (b) KF bias.</a:t>
            </a:r>
          </a:p>
          <a:p>
            <a:pPr marL="742950" lvl="1" indent="-285750"/>
            <a:r>
              <a:rPr lang="en-US" dirty="0" smtClean="0">
                <a:solidFill>
                  <a:srgbClr val="FFC000"/>
                </a:solidFill>
              </a:rPr>
              <a:t>F:\ADIA\exOWRFFS.R</a:t>
            </a:r>
          </a:p>
          <a:p>
            <a:pPr marL="742950" lvl="1" indent="-285750"/>
            <a:r>
              <a:rPr lang="en-US" dirty="0" smtClean="0">
                <a:solidFill>
                  <a:srgbClr val="FFC000"/>
                </a:solidFill>
              </a:rPr>
              <a:t>F:\ADIA\exOKFFS.R</a:t>
            </a:r>
          </a:p>
          <a:p>
            <a:pPr marL="285750" indent="-285750"/>
            <a:r>
              <a:rPr lang="en-US" dirty="0" smtClean="0"/>
              <a:t>Figure 7: Histogram and Theoretical Normal Distribution Excluding Outliers of (a) WRF bias and (b) KF bias.</a:t>
            </a:r>
          </a:p>
          <a:p>
            <a:pPr marL="742950" lvl="1" indent="-285750"/>
            <a:r>
              <a:rPr lang="en-US" dirty="0" smtClean="0">
                <a:solidFill>
                  <a:srgbClr val="FFC000"/>
                </a:solidFill>
              </a:rPr>
              <a:t>F:\ADIA\exOWRFFS.R</a:t>
            </a:r>
          </a:p>
          <a:p>
            <a:pPr marL="742950" lvl="1" indent="-285750"/>
            <a:r>
              <a:rPr lang="en-US" dirty="0" smtClean="0">
                <a:solidFill>
                  <a:srgbClr val="FFC000"/>
                </a:solidFill>
              </a:rPr>
              <a:t>F:\ADIA\exOKFFS.R</a:t>
            </a:r>
          </a:p>
          <a:p>
            <a:pPr marL="285750" indent="-285750"/>
            <a:r>
              <a:rPr lang="en-US" dirty="0" smtClean="0"/>
              <a:t>Figure 8: Boxplots of WRF Bias for Stations (a) KBOS, (b) KMMK and (c) KUKT.</a:t>
            </a:r>
          </a:p>
          <a:p>
            <a:pPr marL="285750" indent="-285750"/>
            <a:r>
              <a:rPr lang="en-US" dirty="0" smtClean="0">
                <a:solidFill>
                  <a:srgbClr val="FFC000"/>
                </a:solidFill>
              </a:rPr>
              <a:t>F:\ADIA\KBOSKFFS.R</a:t>
            </a:r>
          </a:p>
          <a:p>
            <a:pPr marL="285750" indent="-285750"/>
            <a:endParaRPr lang="en-US" dirty="0" smtClean="0"/>
          </a:p>
          <a:p>
            <a:endParaRPr lang="en-US" dirty="0"/>
          </a:p>
        </p:txBody>
      </p:sp>
    </p:spTree>
    <p:extLst>
      <p:ext uri="{BB962C8B-B14F-4D97-AF65-F5344CB8AC3E}">
        <p14:creationId xmlns:p14="http://schemas.microsoft.com/office/powerpoint/2010/main" val="421659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24582</TotalTime>
  <Words>2379</Words>
  <Application>Microsoft Office PowerPoint</Application>
  <PresentationFormat>Widescreen</PresentationFormat>
  <Paragraphs>276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Publication Overview</vt:lpstr>
      <vt:lpstr>TOC: Objectives attempting to overview</vt:lpstr>
      <vt:lpstr>General Timeline: PHASE 10</vt:lpstr>
      <vt:lpstr>General Timeline: Phase 9</vt:lpstr>
      <vt:lpstr>Maps (Going in reverse order)</vt:lpstr>
      <vt:lpstr>U2D Publication Map</vt:lpstr>
      <vt:lpstr>U2D Publication Map</vt:lpstr>
      <vt:lpstr>U2D Publication Map</vt:lpstr>
      <vt:lpstr>U2D Publication Map</vt:lpstr>
      <vt:lpstr>U2D Publication Map</vt:lpstr>
      <vt:lpstr>Not Currently In Publication Map</vt:lpstr>
      <vt:lpstr>Content achieved from projects/sources</vt:lpstr>
      <vt:lpstr>PowerPoint Presentation</vt:lpstr>
      <vt:lpstr>KF results after 95/5</vt:lpstr>
      <vt:lpstr>PowerPoint Presentation</vt:lpstr>
      <vt:lpstr>5*IQR</vt:lpstr>
      <vt:lpstr>PowerPoint Presentation</vt:lpstr>
      <vt:lpstr>Scap about KF</vt:lpstr>
      <vt:lpstr>Quick research project about normality UK</vt:lpstr>
      <vt:lpstr>12/09/17</vt:lpstr>
      <vt:lpstr>Future work Publication Map: Phase 11</vt:lpstr>
      <vt:lpstr>Current Status of TD</vt:lpstr>
      <vt:lpstr>Notes on Original Procedure</vt:lpstr>
      <vt:lpstr>Maps AND VERIFICATION EXCEL (ONGOING)</vt:lpstr>
      <vt:lpstr>12/13/17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Samalot</dc:creator>
  <cp:lastModifiedBy>Alex Samalot</cp:lastModifiedBy>
  <cp:revision>83</cp:revision>
  <dcterms:created xsi:type="dcterms:W3CDTF">2017-12-29T19:44:17Z</dcterms:created>
  <dcterms:modified xsi:type="dcterms:W3CDTF">2018-01-20T20:51:32Z</dcterms:modified>
</cp:coreProperties>
</file>