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48"/>
  </p:notes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  <p:sldId id="302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0" r:id="rId25"/>
    <p:sldId id="279" r:id="rId26"/>
    <p:sldId id="29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2" r:id="rId36"/>
    <p:sldId id="299" r:id="rId37"/>
    <p:sldId id="294" r:id="rId38"/>
    <p:sldId id="297" r:id="rId39"/>
    <p:sldId id="295" r:id="rId40"/>
    <p:sldId id="293" r:id="rId41"/>
    <p:sldId id="291" r:id="rId42"/>
    <p:sldId id="298" r:id="rId43"/>
    <p:sldId id="300" r:id="rId44"/>
    <p:sldId id="301" r:id="rId45"/>
    <p:sldId id="290" r:id="rId46"/>
    <p:sldId id="25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4" autoAdjust="0"/>
  </p:normalViewPr>
  <p:slideViewPr>
    <p:cSldViewPr>
      <p:cViewPr varScale="1">
        <p:scale>
          <a:sx n="101" d="100"/>
          <a:sy n="101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8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771-C6EF-4B99-81F4-D30BE4E017A0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fld id="{D80A4771-C6EF-4B99-81F4-D30BE4E017A0}" type="datetimeFigureOut">
              <a:rPr lang="en-US" smtClean="0"/>
              <a:pPr algn="r"/>
              <a:t>3/2/2017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93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9;&#1088;&#1072;&#1074;&#1085;&#1077;&#1085;&#1080;&#1077;_&#1074;&#1088;&#1077;&#1084;&#1077;&#1085;&#1080;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5;&#1088;&#1080;&#1083;&#1080;&#1074;&#1085;&#1086;&#1077;_&#1091;&#1089;&#1082;&#1086;&#1088;&#1077;&#1085;&#1080;&#1077;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ld.computerra.ru/vision/654307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ahabr.ru/post/146109/" TargetMode="External"/><Relationship Id="rId2" Type="http://schemas.openxmlformats.org/officeDocument/2006/relationships/hyperlink" Target="http://infiniteundo.com/post/25509354022/more-falsehoods-programmers-believe-about-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imeanddate.com/time/change/singapore/singapore?year=1905" TargetMode="External"/><Relationship Id="rId4" Type="http://schemas.openxmlformats.org/officeDocument/2006/relationships/hyperlink" Target="http://www.nytimes.com/2011/12/30/world/asia/samoa-to-skip-friday-and-switch-time-zone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ahabr.ru/post/169347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42;&#1088;&#1077;&#1084;&#1103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times.ru/post/27914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tx2">
                    <a:shade val="30000"/>
                    <a:satMod val="150000"/>
                  </a:schemeClr>
                </a:solidFill>
              </a:rPr>
              <a:t>Протоколы </a:t>
            </a:r>
            <a:r>
              <a:rPr lang="en-U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</a:br>
            <a:r>
              <a:rPr lang="ru-RU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точного времени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68960"/>
            <a:ext cx="6858000" cy="193897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Протоколы 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Интернет (</a:t>
            </a:r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Сети-2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endParaRPr lang="ru-RU" sz="2800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ИМКН </a:t>
            </a:r>
            <a:r>
              <a:rPr lang="ru-RU" sz="28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УрФУ</a:t>
            </a:r>
            <a:r>
              <a:rPr lang="ru-RU" sz="2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, Волканин Л.С.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Совсем древнее измерение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1500 </a:t>
            </a:r>
            <a:r>
              <a:rPr lang="ru-RU" sz="2400" dirty="0"/>
              <a:t>лет до н. э. </a:t>
            </a:r>
            <a:r>
              <a:rPr lang="ru-RU" sz="2400" dirty="0" smtClean="0"/>
              <a:t>— солнечные часы</a:t>
            </a:r>
          </a:p>
          <a:p>
            <a:r>
              <a:rPr lang="ru-RU" sz="2400" dirty="0" smtClean="0"/>
              <a:t>150 лет до н.э. — водяные часы, </a:t>
            </a:r>
            <a:r>
              <a:rPr lang="ru-RU" sz="2400" dirty="0" err="1"/>
              <a:t>клепси́дра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/>
              <a:t>Песочные </a:t>
            </a:r>
            <a:r>
              <a:rPr lang="ru-RU" sz="2400" dirty="0" smtClean="0"/>
              <a:t>часы (на флоте — склянки)</a:t>
            </a:r>
          </a:p>
          <a:p>
            <a:r>
              <a:rPr lang="ru-RU" sz="2400" dirty="0"/>
              <a:t>Огненные </a:t>
            </a:r>
            <a:r>
              <a:rPr lang="ru-RU" sz="2400" dirty="0" smtClean="0"/>
              <a:t>часы</a:t>
            </a:r>
          </a:p>
          <a:p>
            <a:r>
              <a:rPr lang="ru-RU" sz="2400" dirty="0" smtClean="0"/>
              <a:t>И другие</a:t>
            </a:r>
          </a:p>
          <a:p>
            <a:endParaRPr lang="ru-RU" sz="2400" dirty="0"/>
          </a:p>
          <a:p>
            <a:r>
              <a:rPr lang="ru-RU" sz="2400" dirty="0"/>
              <a:t>Механические </a:t>
            </a:r>
            <a:r>
              <a:rPr lang="ru-RU" sz="2400" dirty="0" smtClean="0"/>
              <a:t>часы</a:t>
            </a:r>
          </a:p>
          <a:p>
            <a:pPr lvl="1"/>
            <a:r>
              <a:rPr lang="ru-RU" sz="2100" dirty="0" smtClean="0"/>
              <a:t>Хронометры</a:t>
            </a:r>
          </a:p>
          <a:p>
            <a:pPr lvl="1"/>
            <a:r>
              <a:rPr lang="ru-RU" sz="2100" dirty="0" smtClean="0"/>
              <a:t>Ходики</a:t>
            </a:r>
          </a:p>
          <a:p>
            <a:pPr lvl="1"/>
            <a:r>
              <a:rPr lang="ru-RU" sz="2100" dirty="0" smtClean="0"/>
              <a:t>С </a:t>
            </a:r>
            <a:r>
              <a:rPr lang="ru-RU" sz="2100" dirty="0"/>
              <a:t>кукушкой</a:t>
            </a:r>
          </a:p>
        </p:txBody>
      </p:sp>
    </p:spTree>
    <p:extLst>
      <p:ext uri="{BB962C8B-B14F-4D97-AF65-F5344CB8AC3E}">
        <p14:creationId xmlns:p14="http://schemas.microsoft.com/office/powerpoint/2010/main" val="27516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Астрономическое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Самый простой для наблюдения периодический процесс – вращение Земли и связанная с этим смена дня и </a:t>
            </a:r>
            <a:r>
              <a:rPr lang="ru-RU" sz="2400" dirty="0" smtClean="0"/>
              <a:t>ночи</a:t>
            </a:r>
          </a:p>
          <a:p>
            <a:endParaRPr lang="ru-RU" sz="2400" dirty="0" smtClean="0"/>
          </a:p>
          <a:p>
            <a:r>
              <a:rPr lang="ru-RU" sz="2400" dirty="0" smtClean="0"/>
              <a:t>Даже здесь куча проблем</a:t>
            </a:r>
          </a:p>
          <a:p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/>
              <a:t>древнем Риме для измерения времени были выбраны контрольные точки рассвета и заката, принятые за 0 и 12 часов </a:t>
            </a:r>
            <a:r>
              <a:rPr lang="ru-RU" sz="2400" dirty="0" smtClean="0"/>
              <a:t>соответственно</a:t>
            </a:r>
          </a:p>
          <a:p>
            <a:pPr lvl="1"/>
            <a:r>
              <a:rPr lang="ru-RU" sz="2000" dirty="0"/>
              <a:t>Несовершенство этой схемы очевидно: зимой дни короче, чем летом, и поэтому в один час в июне можно успеть сделать существенно больше, чем в один час в декабре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Астрономическое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84055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Следующий шаг </a:t>
            </a:r>
            <a:r>
              <a:rPr lang="ru-RU" sz="2400" dirty="0"/>
              <a:t>в совершенствовании измерения времени по солнцу </a:t>
            </a:r>
            <a:r>
              <a:rPr lang="ru-RU" sz="2400" dirty="0" smtClean="0"/>
              <a:t>— </a:t>
            </a:r>
            <a:r>
              <a:rPr lang="ru-RU" sz="2400" dirty="0"/>
              <a:t>использование </a:t>
            </a:r>
            <a:r>
              <a:rPr lang="ru-RU" sz="2400" i="1" dirty="0"/>
              <a:t>видимого солнечного </a:t>
            </a:r>
            <a:r>
              <a:rPr lang="ru-RU" sz="2400" i="1" dirty="0" smtClean="0"/>
              <a:t>времени</a:t>
            </a:r>
          </a:p>
          <a:p>
            <a:r>
              <a:rPr lang="ru-RU" sz="2400" dirty="0" smtClean="0"/>
              <a:t>Полдень – </a:t>
            </a:r>
            <a:r>
              <a:rPr lang="ru-RU" sz="2400" dirty="0"/>
              <a:t>время наивысшего положения солнца над горизонтом – принято за 12 </a:t>
            </a:r>
            <a:r>
              <a:rPr lang="ru-RU" sz="2400" dirty="0" smtClean="0"/>
              <a:t>часов</a:t>
            </a:r>
          </a:p>
          <a:p>
            <a:r>
              <a:rPr lang="ru-RU" sz="2400" dirty="0" smtClean="0"/>
              <a:t>Интервал </a:t>
            </a:r>
            <a:r>
              <a:rPr lang="ru-RU" sz="2400" dirty="0"/>
              <a:t>между полуднями – </a:t>
            </a:r>
            <a:r>
              <a:rPr lang="ru-RU" sz="2400" i="1" dirty="0"/>
              <a:t>видимый солнечный день</a:t>
            </a:r>
            <a:r>
              <a:rPr lang="ru-RU" sz="2400" dirty="0"/>
              <a:t> – поделён на 24 </a:t>
            </a:r>
            <a:r>
              <a:rPr lang="ru-RU" sz="2400" dirty="0" smtClean="0"/>
              <a:t>часа</a:t>
            </a:r>
          </a:p>
          <a:p>
            <a:endParaRPr lang="ru-RU" sz="2400" dirty="0"/>
          </a:p>
          <a:p>
            <a:r>
              <a:rPr lang="en-US" sz="2000" dirty="0">
                <a:hlinkClick r:id="rId2"/>
              </a:rPr>
              <a:t>https://ru.wikipedia.org/wiki/</a:t>
            </a:r>
            <a:r>
              <a:rPr lang="ru-RU" sz="2000" dirty="0" err="1">
                <a:hlinkClick r:id="rId2"/>
              </a:rPr>
              <a:t>Уравнение_времени</a:t>
            </a:r>
            <a:r>
              <a:rPr lang="ru-RU" sz="2000" dirty="0"/>
              <a:t> </a:t>
            </a:r>
          </a:p>
          <a:p>
            <a:r>
              <a:rPr lang="ru-RU" dirty="0" smtClean="0"/>
              <a:t>Из-за </a:t>
            </a:r>
            <a:r>
              <a:rPr lang="ru-RU" dirty="0"/>
              <a:t>наклона земной оси, приводящей к вертикальным перемещениям солнца в течение года, длина видимого солнечного дня в течение года колеблется </a:t>
            </a:r>
            <a:r>
              <a:rPr lang="ru-RU" dirty="0" smtClean="0"/>
              <a:t>– </a:t>
            </a:r>
            <a:r>
              <a:rPr lang="ru-RU" dirty="0"/>
              <a:t>короче всего в декабре, длиннее – в </a:t>
            </a:r>
            <a:r>
              <a:rPr lang="ru-RU" dirty="0" smtClean="0"/>
              <a:t>сентябре</a:t>
            </a:r>
          </a:p>
        </p:txBody>
      </p:sp>
    </p:spTree>
    <p:extLst>
      <p:ext uri="{BB962C8B-B14F-4D97-AF65-F5344CB8AC3E}">
        <p14:creationId xmlns:p14="http://schemas.microsoft.com/office/powerpoint/2010/main" val="5233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Астрономическое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rmAutofit/>
          </a:bodyPr>
          <a:lstStyle/>
          <a:p>
            <a:r>
              <a:rPr lang="ru-RU" sz="2400" dirty="0"/>
              <a:t>Окончательно за меру времени было принято </a:t>
            </a:r>
            <a:r>
              <a:rPr lang="ru-RU" sz="2400" i="1" dirty="0"/>
              <a:t>среднее солнечное время</a:t>
            </a:r>
            <a:r>
              <a:rPr lang="ru-RU" sz="2400" dirty="0"/>
              <a:t>, выбранное так, чтобы «неподвижные» звёзды оказывались в одинаковом положении каждые сутки в одно и то же </a:t>
            </a:r>
            <a:r>
              <a:rPr lang="ru-RU" sz="2400" dirty="0" smtClean="0"/>
              <a:t>время</a:t>
            </a:r>
          </a:p>
          <a:p>
            <a:endParaRPr lang="ru-RU" sz="2400" dirty="0" smtClean="0"/>
          </a:p>
          <a:p>
            <a:r>
              <a:rPr lang="ru-RU" sz="2400" dirty="0" smtClean="0"/>
              <a:t>Среднее </a:t>
            </a:r>
            <a:r>
              <a:rPr lang="ru-RU" sz="2400" dirty="0"/>
              <a:t>солнечное время отражает только вращение Земли, и вопреки </a:t>
            </a:r>
            <a:r>
              <a:rPr lang="ru-RU" sz="2400" dirty="0" smtClean="0"/>
              <a:t>названию </a:t>
            </a:r>
            <a:r>
              <a:rPr lang="ru-RU" sz="2400" dirty="0"/>
              <a:t>уже не связано с </a:t>
            </a:r>
            <a:r>
              <a:rPr lang="ru-RU" sz="2400" dirty="0" smtClean="0"/>
              <a:t>солнцем</a:t>
            </a:r>
          </a:p>
          <a:p>
            <a:endParaRPr lang="ru-RU" sz="2400" dirty="0" smtClean="0"/>
          </a:p>
          <a:p>
            <a:r>
              <a:rPr lang="ru-RU" sz="2400" dirty="0" smtClean="0"/>
              <a:t>Расхождение с </a:t>
            </a:r>
            <a:r>
              <a:rPr lang="ru-RU" sz="2400" dirty="0"/>
              <a:t>видимым солнечным временем может составлять до 16 минут, т.к. более длинные или более короткие чем 24 часа видимые солнечные дни следуют друг за другом месяцами, и ошибка </a:t>
            </a:r>
            <a:r>
              <a:rPr lang="ru-RU" sz="2400" dirty="0" smtClean="0"/>
              <a:t>накапливается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36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Аналемма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 smtClean="0"/>
              <a:t>Анале́мма</a:t>
            </a:r>
            <a:r>
              <a:rPr lang="ru-RU" sz="2400" dirty="0" smtClean="0"/>
              <a:t> </a:t>
            </a:r>
            <a:r>
              <a:rPr lang="ru-RU" sz="2400" dirty="0"/>
              <a:t>(греч. α</a:t>
            </a:r>
            <a:r>
              <a:rPr lang="ru-RU" sz="2400" dirty="0" err="1"/>
              <a:t>νάλημμ</a:t>
            </a:r>
            <a:r>
              <a:rPr lang="ru-RU" sz="2400" dirty="0"/>
              <a:t>α, «основа, фундамент») — кривая, соединяющая ряд последовательных положений центральной звезды планетарной системы (в нашем случае — Солнца) на небосводе одной из планет этой системы в одно и то же время суток в течение </a:t>
            </a:r>
            <a:r>
              <a:rPr lang="ru-RU" sz="2400" dirty="0" smtClean="0"/>
              <a:t>года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2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17" y="1412776"/>
            <a:ext cx="4687420" cy="498153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92" y="404664"/>
            <a:ext cx="5308408" cy="61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Астрономическое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 «астрономический» стандарт времени </a:t>
            </a:r>
            <a:r>
              <a:rPr lang="ru-RU" sz="2400" dirty="0" smtClean="0"/>
              <a:t>принято</a:t>
            </a:r>
            <a:br>
              <a:rPr lang="ru-RU" sz="2400" dirty="0" smtClean="0"/>
            </a:br>
            <a:r>
              <a:rPr lang="ru-RU" sz="2400" b="1" dirty="0" smtClean="0"/>
              <a:t>GMT</a:t>
            </a:r>
            <a:r>
              <a:rPr lang="ru-RU" sz="2400" dirty="0"/>
              <a:t>, среднее время по Гринвичу, </a:t>
            </a:r>
            <a:r>
              <a:rPr lang="ru-RU" sz="2400" b="1" dirty="0" err="1"/>
              <a:t>Greenwich</a:t>
            </a:r>
            <a:r>
              <a:rPr lang="ru-RU" sz="2400" b="1" dirty="0"/>
              <a:t> </a:t>
            </a:r>
            <a:r>
              <a:rPr lang="ru-RU" sz="2400" b="1" dirty="0" err="1"/>
              <a:t>Mean</a:t>
            </a:r>
            <a:r>
              <a:rPr lang="ru-RU" sz="2400" b="1" dirty="0"/>
              <a:t> </a:t>
            </a:r>
            <a:r>
              <a:rPr lang="ru-RU" sz="2400" b="1" dirty="0" err="1"/>
              <a:t>Time</a:t>
            </a:r>
            <a:r>
              <a:rPr lang="ru-RU" sz="2400" b="1" dirty="0"/>
              <a:t> </a:t>
            </a:r>
            <a:r>
              <a:rPr lang="ru-RU" sz="2400" dirty="0"/>
              <a:t>— среднее солнечное время меридиана, проходящего через прежнее место расположения Гринвичской королевской обсерватории около Лондона</a:t>
            </a:r>
          </a:p>
          <a:p>
            <a:r>
              <a:rPr lang="ru-RU" sz="2400" dirty="0" smtClean="0"/>
              <a:t>Но </a:t>
            </a:r>
            <a:r>
              <a:rPr lang="ru-RU" sz="2400" dirty="0"/>
              <a:t>и это время недостаточно точно: из-за приливов и отливов Земля замедляет своё вращение на 1,7 </a:t>
            </a:r>
            <a:r>
              <a:rPr lang="ru-RU" sz="2400" dirty="0" err="1"/>
              <a:t>мс</a:t>
            </a:r>
            <a:r>
              <a:rPr lang="ru-RU" sz="2400" dirty="0"/>
              <a:t>/век, «неподвижность» звёзд спорна, а точность астрономических наблюдений недостаточна для тех применений, где важны </a:t>
            </a:r>
            <a:r>
              <a:rPr lang="ru-RU" sz="2400" dirty="0" err="1"/>
              <a:t>милли</a:t>
            </a:r>
            <a:r>
              <a:rPr lang="ru-RU" sz="2400" dirty="0"/>
              <a:t>- и </a:t>
            </a:r>
            <a:r>
              <a:rPr lang="ru-RU" sz="2400" dirty="0" smtClean="0"/>
              <a:t>микросекунды</a:t>
            </a:r>
          </a:p>
          <a:p>
            <a:r>
              <a:rPr lang="en-US" sz="2400" dirty="0">
                <a:hlinkClick r:id="rId2"/>
              </a:rPr>
              <a:t>https://ru.wikipedia.org/wiki/</a:t>
            </a:r>
            <a:r>
              <a:rPr lang="ru-RU" sz="2400" dirty="0" err="1" smtClean="0">
                <a:hlinkClick r:id="rId2"/>
              </a:rPr>
              <a:t>Приливное_ускорение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58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Универсальное </a:t>
            </a:r>
            <a:r>
              <a:rPr lang="ru-RU" dirty="0"/>
              <a:t>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С 1884 г. за международный стандарт времени было принято GMT с поправкой на целое число часов, отвечающее «часовому поясу», или меридиану ближайшего к наблюдателю административного </a:t>
            </a:r>
            <a:r>
              <a:rPr lang="ru-RU" sz="2400" dirty="0" smtClean="0"/>
              <a:t>центра</a:t>
            </a:r>
          </a:p>
          <a:p>
            <a:r>
              <a:rPr lang="ru-RU" sz="2400" dirty="0"/>
              <a:t>Этот стандарт был назван UT (</a:t>
            </a:r>
            <a:r>
              <a:rPr lang="ru-RU" sz="2400" dirty="0" err="1"/>
              <a:t>Universal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), или UT0, т.к. позже были приняты «уточняющие» его стандарты UT1 и UT2, всё ещё опирающиеся на астрономические </a:t>
            </a:r>
            <a:r>
              <a:rPr lang="ru-RU" sz="2400" dirty="0" smtClean="0"/>
              <a:t>наблюдения</a:t>
            </a:r>
            <a:endParaRPr lang="en-US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8365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Атомное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840559"/>
          </a:xfrm>
        </p:spPr>
        <p:txBody>
          <a:bodyPr>
            <a:normAutofit/>
          </a:bodyPr>
          <a:lstStyle/>
          <a:p>
            <a:r>
              <a:rPr lang="ru-RU" sz="2400" dirty="0"/>
              <a:t>В 1955 г. в английской национальной физической лаборатории (NPL, </a:t>
            </a:r>
            <a:r>
              <a:rPr lang="ru-RU" sz="2400" dirty="0" err="1"/>
              <a:t>National</a:t>
            </a:r>
            <a:r>
              <a:rPr lang="ru-RU" sz="2400" dirty="0"/>
              <a:t> </a:t>
            </a:r>
            <a:r>
              <a:rPr lang="ru-RU" sz="2400" dirty="0" err="1"/>
              <a:t>Physical</a:t>
            </a:r>
            <a:r>
              <a:rPr lang="ru-RU" sz="2400" dirty="0"/>
              <a:t> </a:t>
            </a:r>
            <a:r>
              <a:rPr lang="ru-RU" sz="2400" dirty="0" err="1"/>
              <a:t>Laboratory</a:t>
            </a:r>
            <a:r>
              <a:rPr lang="ru-RU" sz="2400" dirty="0" smtClean="0"/>
              <a:t>,) </a:t>
            </a:r>
            <a:r>
              <a:rPr lang="ru-RU" sz="2400" dirty="0"/>
              <a:t>для точного измерения времени впервые были применены атомные часы, основанные на собственных колебаниях атома, связанных с его внутренней </a:t>
            </a:r>
            <a:r>
              <a:rPr lang="ru-RU" sz="2400" dirty="0" smtClean="0"/>
              <a:t>структурой</a:t>
            </a:r>
          </a:p>
          <a:p>
            <a:r>
              <a:rPr lang="ru-RU" sz="2400" dirty="0"/>
              <a:t>как устроены атомные </a:t>
            </a:r>
            <a:r>
              <a:rPr lang="ru-RU" sz="2400" dirty="0" smtClean="0"/>
              <a:t>часы </a:t>
            </a:r>
            <a:r>
              <a:rPr lang="en-US" sz="2400" dirty="0">
                <a:hlinkClick r:id="rId2"/>
              </a:rPr>
              <a:t>http://old.computerra.ru/vision/654307</a:t>
            </a:r>
            <a:r>
              <a:rPr lang="en-US" sz="2400" dirty="0" smtClean="0">
                <a:hlinkClick r:id="rId2"/>
              </a:rPr>
              <a:t>/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r>
              <a:rPr lang="ru-RU" sz="2400" dirty="0"/>
              <a:t>С 1967 г. </a:t>
            </a:r>
            <a:r>
              <a:rPr lang="ru-RU" sz="2400" dirty="0" smtClean="0"/>
              <a:t>они приняты </a:t>
            </a:r>
            <a:r>
              <a:rPr lang="ru-RU" sz="2400" dirty="0"/>
              <a:t>международным бюро мер и весов (BIPM, </a:t>
            </a:r>
            <a:r>
              <a:rPr lang="ru-RU" sz="2400" dirty="0" err="1"/>
              <a:t>Bureau</a:t>
            </a:r>
            <a:r>
              <a:rPr lang="ru-RU" sz="2400" dirty="0"/>
              <a:t> </a:t>
            </a:r>
            <a:r>
              <a:rPr lang="ru-RU" sz="2400" dirty="0" err="1"/>
              <a:t>International</a:t>
            </a:r>
            <a:r>
              <a:rPr lang="ru-RU" sz="2400" dirty="0"/>
              <a:t> </a:t>
            </a:r>
            <a:r>
              <a:rPr lang="ru-RU" sz="2400" dirty="0" err="1"/>
              <a:t>des</a:t>
            </a:r>
            <a:r>
              <a:rPr lang="ru-RU" sz="2400" dirty="0"/>
              <a:t> </a:t>
            </a:r>
            <a:r>
              <a:rPr lang="ru-RU" sz="2400" dirty="0" err="1"/>
              <a:t>Poids</a:t>
            </a:r>
            <a:r>
              <a:rPr lang="ru-RU" sz="2400" dirty="0"/>
              <a:t> </a:t>
            </a:r>
            <a:r>
              <a:rPr lang="ru-RU" sz="2400" dirty="0" err="1"/>
              <a:t>et</a:t>
            </a:r>
            <a:r>
              <a:rPr lang="ru-RU" sz="2400" dirty="0"/>
              <a:t> </a:t>
            </a:r>
            <a:r>
              <a:rPr lang="ru-RU" sz="2400" dirty="0" err="1" smtClean="0"/>
              <a:t>Mesures</a:t>
            </a:r>
            <a:r>
              <a:rPr lang="ru-RU" sz="2400" dirty="0" smtClean="0"/>
              <a:t>) </a:t>
            </a:r>
            <a:r>
              <a:rPr lang="ru-RU" sz="2400" dirty="0"/>
              <a:t>за </a:t>
            </a:r>
            <a:r>
              <a:rPr lang="ru-RU" sz="2400" dirty="0" smtClean="0"/>
              <a:t>эталон</a:t>
            </a:r>
          </a:p>
          <a:p>
            <a:r>
              <a:rPr lang="ru-RU" sz="2400" dirty="0" smtClean="0"/>
              <a:t>Секундой </a:t>
            </a:r>
            <a:r>
              <a:rPr lang="ru-RU" sz="2400" dirty="0"/>
              <a:t>называется интервал между 9 192 631 770 межуровневыми переходами атома цезия-133 (число переходов выбрано для соответствия со средним солнечным временем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122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Международное атомное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TAI, Temps </a:t>
            </a:r>
            <a:r>
              <a:rPr lang="en-US" sz="2400" dirty="0" err="1"/>
              <a:t>Atomique</a:t>
            </a:r>
            <a:r>
              <a:rPr lang="en-US" sz="2400" dirty="0"/>
              <a:t> </a:t>
            </a:r>
            <a:r>
              <a:rPr lang="en-US" sz="2400" dirty="0" smtClean="0"/>
              <a:t>International</a:t>
            </a:r>
            <a:endParaRPr lang="ru-RU" sz="2400" dirty="0" smtClean="0"/>
          </a:p>
          <a:p>
            <a:r>
              <a:rPr lang="ru-RU" sz="2400" dirty="0" smtClean="0"/>
              <a:t>Эталонные </a:t>
            </a:r>
            <a:r>
              <a:rPr lang="ru-RU" sz="2400" dirty="0"/>
              <a:t>часы, хранимые в BIPM, постоянно сверяются с около двумястами атомными часами в национальных лабораториях на всех континентах, что гарантирует сохранение эталонного точного времени даже в случае каких-либо глобальных </a:t>
            </a:r>
            <a:r>
              <a:rPr lang="ru-RU" sz="2400" dirty="0" smtClean="0"/>
              <a:t>катастроф</a:t>
            </a:r>
            <a:endParaRPr lang="en-US" sz="2400" dirty="0" smtClean="0"/>
          </a:p>
          <a:p>
            <a:r>
              <a:rPr lang="ru-RU" sz="2400" dirty="0"/>
              <a:t>С 1 января 1958 г. за эталон международного времени также было принято атомное время; международное время в нулевом часовом поясе совпадало с </a:t>
            </a:r>
            <a:r>
              <a:rPr lang="ru-RU" sz="2400" dirty="0" smtClean="0"/>
              <a:t>TA</a:t>
            </a:r>
            <a:r>
              <a:rPr lang="en-US" sz="2400" dirty="0" smtClean="0"/>
              <a:t>I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624535"/>
          </a:xfrm>
        </p:spPr>
        <p:txBody>
          <a:bodyPr>
            <a:normAutofit/>
          </a:bodyPr>
          <a:lstStyle/>
          <a:p>
            <a:r>
              <a:rPr lang="ru-RU" i="1" dirty="0" smtClean="0"/>
              <a:t>Я прекрасно </a:t>
            </a:r>
            <a:r>
              <a:rPr lang="ru-RU" i="1" dirty="0"/>
              <a:t>знаю, что такое время, пока не думаю об этом, но стоит задуматься -- и вот я уже не знаю, что такое </a:t>
            </a:r>
            <a:r>
              <a:rPr lang="ru-RU" i="1" dirty="0" smtClean="0"/>
              <a:t>время</a:t>
            </a:r>
          </a:p>
          <a:p>
            <a:pPr marL="0" indent="0" algn="r">
              <a:buNone/>
            </a:pPr>
            <a:r>
              <a:rPr lang="ru-RU" dirty="0" smtClean="0"/>
              <a:t>Августин </a:t>
            </a:r>
            <a:r>
              <a:rPr lang="ru-RU" dirty="0" err="1"/>
              <a:t>Аврелий</a:t>
            </a:r>
            <a:endParaRPr lang="ru-RU" dirty="0"/>
          </a:p>
          <a:p>
            <a:endParaRPr lang="ru-RU" dirty="0" smtClean="0"/>
          </a:p>
          <a:p>
            <a:r>
              <a:rPr lang="ru-RU" sz="2400" dirty="0" smtClean="0"/>
              <a:t>Определение времени</a:t>
            </a:r>
          </a:p>
          <a:p>
            <a:r>
              <a:rPr lang="ru-RU" sz="2400" dirty="0" smtClean="0"/>
              <a:t>Измерение времени</a:t>
            </a:r>
            <a:endParaRPr lang="ru-RU" sz="2400" dirty="0"/>
          </a:p>
          <a:p>
            <a:r>
              <a:rPr lang="ru-RU" sz="2400" dirty="0" smtClean="0"/>
              <a:t>Астрономическое время</a:t>
            </a:r>
            <a:endParaRPr lang="ru-RU" sz="2400" dirty="0"/>
          </a:p>
          <a:p>
            <a:r>
              <a:rPr lang="ru-RU" sz="2400" dirty="0" smtClean="0"/>
              <a:t>Атомное время</a:t>
            </a:r>
            <a:endParaRPr lang="ru-RU" sz="2400" dirty="0"/>
          </a:p>
          <a:p>
            <a:r>
              <a:rPr lang="ru-RU" sz="2400" dirty="0" smtClean="0"/>
              <a:t>Скоординированное время</a:t>
            </a:r>
            <a:endParaRPr lang="ru-RU" sz="2400" dirty="0"/>
          </a:p>
          <a:p>
            <a:r>
              <a:rPr lang="ru-RU" sz="2400" dirty="0" smtClean="0"/>
              <a:t>Високосные секунды</a:t>
            </a:r>
            <a:endParaRPr lang="ru-RU" sz="2400" dirty="0"/>
          </a:p>
          <a:p>
            <a:r>
              <a:rPr lang="ru-RU" sz="2400" dirty="0" smtClean="0"/>
              <a:t>Время </a:t>
            </a:r>
            <a:r>
              <a:rPr lang="ru-RU" sz="2400" dirty="0"/>
              <a:t>в </a:t>
            </a:r>
            <a:r>
              <a:rPr lang="ru-RU" sz="2400" dirty="0" smtClean="0"/>
              <a:t>компьютере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0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Скоординированное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114619" cy="435133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1972 г. было замечено, что GMT и TAI расходятся на </a:t>
            </a:r>
            <a:r>
              <a:rPr lang="ru-RU" sz="2400" dirty="0" smtClean="0"/>
              <a:t>10 сек</a:t>
            </a:r>
            <a:r>
              <a:rPr lang="ru-RU" sz="2400" dirty="0"/>
              <a:t>. из-за неточной пропорциональности суточного и годового периода вращения Земли, а также неравномерности её суточного </a:t>
            </a:r>
            <a:r>
              <a:rPr lang="ru-RU" sz="2400" dirty="0" smtClean="0"/>
              <a:t>вращения</a:t>
            </a:r>
          </a:p>
          <a:p>
            <a:r>
              <a:rPr lang="ru-RU" sz="2400" dirty="0" smtClean="0"/>
              <a:t>Новый стандарт назвали </a:t>
            </a:r>
            <a:r>
              <a:rPr lang="en-US" sz="2400" dirty="0" smtClean="0"/>
              <a:t>UTC</a:t>
            </a:r>
            <a:r>
              <a:rPr lang="en-US" sz="2400" dirty="0"/>
              <a:t>, Coordinated Universal Time, Temps </a:t>
            </a:r>
            <a:r>
              <a:rPr lang="en-US" sz="2400" dirty="0" err="1"/>
              <a:t>Universel</a:t>
            </a:r>
            <a:r>
              <a:rPr lang="en-US" sz="2400" dirty="0"/>
              <a:t> </a:t>
            </a:r>
            <a:r>
              <a:rPr lang="en-US" sz="2400" dirty="0" err="1"/>
              <a:t>Coordonné</a:t>
            </a:r>
            <a:r>
              <a:rPr lang="en-US" sz="2400" dirty="0"/>
              <a:t> </a:t>
            </a:r>
            <a:r>
              <a:rPr lang="ru-RU" sz="2400" dirty="0"/>
              <a:t>для обозначения его </a:t>
            </a:r>
            <a:r>
              <a:rPr lang="ru-RU" sz="2400" dirty="0" err="1"/>
              <a:t>скоординированности</a:t>
            </a:r>
            <a:r>
              <a:rPr lang="ru-RU" sz="2400" dirty="0"/>
              <a:t> с солнечным </a:t>
            </a:r>
            <a:r>
              <a:rPr lang="ru-RU" sz="2400" dirty="0" smtClean="0"/>
              <a:t>временем</a:t>
            </a:r>
          </a:p>
          <a:p>
            <a:r>
              <a:rPr lang="ru-RU" sz="2400" dirty="0"/>
              <a:t>Если замедление вращения Земли будет в среднем происходить с такой же скоростью как сейчас, то секунды координации надо будет вводить с ускорением примерно 60 </a:t>
            </a:r>
            <a:r>
              <a:rPr lang="ru-RU" sz="2400" dirty="0" smtClean="0"/>
              <a:t>секунды/век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93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Високосная секунда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результате для согласования международного времени с солнечным были введены «високосные секунды» (</a:t>
            </a:r>
            <a:r>
              <a:rPr lang="en-US" sz="2400" dirty="0" smtClean="0"/>
              <a:t>leap</a:t>
            </a:r>
            <a:r>
              <a:rPr lang="ru-RU" sz="2400" dirty="0" smtClean="0"/>
              <a:t> </a:t>
            </a:r>
            <a:r>
              <a:rPr lang="en-US" sz="2400" dirty="0" smtClean="0"/>
              <a:t>seconds</a:t>
            </a:r>
            <a:r>
              <a:rPr lang="ru-RU" sz="2400" dirty="0"/>
              <a:t>, </a:t>
            </a:r>
            <a:r>
              <a:rPr lang="ru-RU" sz="2400" dirty="0" smtClean="0"/>
              <a:t>секунда координации</a:t>
            </a:r>
            <a:r>
              <a:rPr lang="ru-RU" sz="2400" dirty="0"/>
              <a:t>), добавляемые или вычитаемые из </a:t>
            </a:r>
            <a:r>
              <a:rPr lang="en-US" sz="2400" dirty="0"/>
              <a:t>UTC </a:t>
            </a:r>
            <a:r>
              <a:rPr lang="ru-RU" sz="2400" dirty="0"/>
              <a:t>по решению международной службы вращения земли (</a:t>
            </a:r>
            <a:r>
              <a:rPr lang="en-US" sz="2400" dirty="0"/>
              <a:t>IERS</a:t>
            </a:r>
            <a:r>
              <a:rPr lang="ru-RU" sz="2400" dirty="0"/>
              <a:t>, </a:t>
            </a:r>
            <a:r>
              <a:rPr lang="en-US" sz="2400" dirty="0"/>
              <a:t>International Earth Rotation Service</a:t>
            </a:r>
            <a:r>
              <a:rPr lang="ru-RU" sz="2400" dirty="0"/>
              <a:t>,) для поддержания разницы между </a:t>
            </a:r>
            <a:r>
              <a:rPr lang="en-US" sz="2400" dirty="0"/>
              <a:t>UT </a:t>
            </a:r>
            <a:r>
              <a:rPr lang="ru-RU" sz="2400" dirty="0"/>
              <a:t>и </a:t>
            </a:r>
            <a:r>
              <a:rPr lang="en-US" sz="2400" dirty="0"/>
              <a:t>GMT </a:t>
            </a:r>
            <a:r>
              <a:rPr lang="ru-RU" sz="2400" dirty="0"/>
              <a:t>менее 0,9 </a:t>
            </a:r>
            <a:r>
              <a:rPr lang="ru-RU" sz="2400" dirty="0" smtClean="0"/>
              <a:t>сек</a:t>
            </a:r>
          </a:p>
          <a:p>
            <a:r>
              <a:rPr lang="ru-RU" sz="2400" dirty="0"/>
              <a:t>По решению IERS «високосные секунды» могут добавляться </a:t>
            </a:r>
            <a:r>
              <a:rPr lang="ru-RU" sz="2400" dirty="0" smtClean="0"/>
              <a:t>в </a:t>
            </a:r>
            <a:r>
              <a:rPr lang="ru-RU" sz="2400" dirty="0"/>
              <a:t>ночь на 1 июля или 1 </a:t>
            </a:r>
            <a:r>
              <a:rPr lang="ru-RU" sz="2400" dirty="0" smtClean="0"/>
              <a:t>января</a:t>
            </a:r>
          </a:p>
          <a:p>
            <a:r>
              <a:rPr lang="ru-RU" sz="2400" dirty="0" smtClean="0"/>
              <a:t>После времени </a:t>
            </a:r>
            <a:r>
              <a:rPr lang="ru-RU" sz="2400" dirty="0"/>
              <a:t>23:59:59 идёт 23:59:60</a:t>
            </a:r>
          </a:p>
        </p:txBody>
      </p:sp>
    </p:spTree>
    <p:extLst>
      <p:ext uri="{BB962C8B-B14F-4D97-AF65-F5344CB8AC3E}">
        <p14:creationId xmlns:p14="http://schemas.microsoft.com/office/powerpoint/2010/main" val="34422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в компьютере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Время в </a:t>
            </a:r>
            <a:r>
              <a:rPr lang="ru-RU" sz="2400" dirty="0"/>
              <a:t>компьютерах обычно хранится в виде числа секунд с некоторой опорной даты – 1 января 1970 г., </a:t>
            </a:r>
            <a:r>
              <a:rPr lang="ru-RU" sz="2400" dirty="0" smtClean="0"/>
              <a:t>1 января </a:t>
            </a:r>
            <a:r>
              <a:rPr lang="ru-RU" sz="2400" dirty="0"/>
              <a:t>1900 г., </a:t>
            </a:r>
            <a:r>
              <a:rPr lang="ru-RU" sz="2400" dirty="0" smtClean="0"/>
              <a:t>1 января </a:t>
            </a:r>
            <a:r>
              <a:rPr lang="ru-RU" sz="2400" dirty="0"/>
              <a:t>1600 г., или какой-либо ещё </a:t>
            </a:r>
            <a:endParaRPr lang="ru-RU" sz="2400" dirty="0" smtClean="0"/>
          </a:p>
          <a:p>
            <a:r>
              <a:rPr lang="ru-RU" sz="2400" dirty="0" smtClean="0"/>
              <a:t>Одним из </a:t>
            </a:r>
            <a:r>
              <a:rPr lang="ru-RU" sz="2400" dirty="0"/>
              <a:t>недостатков стандарта UTC является нетривиальность (для дат в прошлом) и невозможность (для дат в будущем) точного перевода хранимого времени в привычную человеку форму (например, </a:t>
            </a:r>
            <a:r>
              <a:rPr lang="ru-RU" sz="2400" dirty="0" smtClean="0"/>
              <a:t>«3</a:t>
            </a:r>
            <a:r>
              <a:rPr lang="ru-RU" sz="2400" dirty="0" smtClean="0"/>
              <a:t> </a:t>
            </a:r>
            <a:r>
              <a:rPr lang="ru-RU" sz="2400" dirty="0" smtClean="0"/>
              <a:t>марта 2017 </a:t>
            </a:r>
            <a:r>
              <a:rPr lang="ru-RU" sz="2400" dirty="0"/>
              <a:t>г., </a:t>
            </a:r>
            <a:r>
              <a:rPr lang="ru-RU" sz="2400" dirty="0" smtClean="0"/>
              <a:t>11:07:47</a:t>
            </a:r>
            <a:r>
              <a:rPr lang="ru-RU" sz="2400" dirty="0"/>
              <a:t>») из-за того, что в каждом году своё (и неизвестное заранее) количество </a:t>
            </a:r>
            <a:r>
              <a:rPr lang="ru-RU" sz="2400" dirty="0" smtClean="0"/>
              <a:t>секунд</a:t>
            </a:r>
          </a:p>
          <a:p>
            <a:endParaRPr lang="ru-RU" sz="2400" dirty="0"/>
          </a:p>
          <a:p>
            <a:r>
              <a:rPr lang="ru-RU" sz="2400" dirty="0" smtClean="0"/>
              <a:t>А если время меняется с летнего на зимнее</a:t>
            </a:r>
            <a:r>
              <a:rPr lang="en-US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10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времени и компьютеров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количество дней </a:t>
            </a:r>
            <a:r>
              <a:rPr lang="ru-RU" sz="2400" dirty="0" smtClean="0"/>
              <a:t>зависит </a:t>
            </a:r>
            <a:r>
              <a:rPr lang="ru-RU" sz="2400" dirty="0"/>
              <a:t>от текущей </a:t>
            </a:r>
            <a:r>
              <a:rPr lang="ru-RU" sz="2400" dirty="0" err="1"/>
              <a:t>локали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35485"/>
            <a:ext cx="3600400" cy="44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времени и компьютеров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Вы </a:t>
            </a:r>
            <a:r>
              <a:rPr lang="ru-RU" sz="2400" dirty="0" smtClean="0"/>
              <a:t>знаете всё про время в компьютерах? Прочитайте 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infiniteundo.com/post/25509354022/more-falsehoods-programmers-believe-about-time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перевод —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://habrahabr.ru/post/146109</a:t>
            </a:r>
            <a:r>
              <a:rPr lang="en-US" sz="2400" dirty="0" smtClean="0">
                <a:hlinkClick r:id="rId3"/>
              </a:rPr>
              <a:t>/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Вот </a:t>
            </a:r>
            <a:r>
              <a:rPr lang="ru-RU" sz="2400" dirty="0" smtClean="0"/>
              <a:t>тут отменили пятницу -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www.nytimes.com/2011/12/30/world/asia/samoa-to-skip-friday-and-switch-time-zones.html</a:t>
            </a:r>
            <a:endParaRPr lang="ru-RU" sz="2400" dirty="0" smtClean="0"/>
          </a:p>
          <a:p>
            <a:r>
              <a:rPr lang="ru-RU" sz="2400" dirty="0" smtClean="0"/>
              <a:t>Вот тут отменили минут пять -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www.timeanddate.com/time/change/singapore/singapore?year=1905</a:t>
            </a:r>
            <a:r>
              <a:rPr lang="ru-RU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00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без компьютеров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502919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специальная </a:t>
            </a:r>
            <a:r>
              <a:rPr lang="ru-RU" sz="2400" dirty="0"/>
              <a:t>теория относительности (СТО) рассматривает механику движения тел в пустом (не искривленном) </a:t>
            </a:r>
            <a:r>
              <a:rPr lang="ru-RU" sz="2400" dirty="0" smtClean="0"/>
              <a:t>пространстве-времени</a:t>
            </a:r>
          </a:p>
          <a:p>
            <a:r>
              <a:rPr lang="ru-RU" sz="2400" dirty="0" smtClean="0"/>
              <a:t>общая </a:t>
            </a:r>
            <a:r>
              <a:rPr lang="ru-RU" sz="2400" dirty="0"/>
              <a:t>теория относительности (ОТО) изучает явления гравитации и искривление пространства-времени объектами, обладающими </a:t>
            </a:r>
            <a:r>
              <a:rPr lang="ru-RU" sz="2400" dirty="0" smtClean="0"/>
              <a:t>массой</a:t>
            </a:r>
          </a:p>
          <a:p>
            <a:endParaRPr lang="ru-RU" sz="2400" dirty="0"/>
          </a:p>
          <a:p>
            <a:r>
              <a:rPr lang="ru-RU" sz="2400" dirty="0"/>
              <a:t>время не является абсолютной величиной, а зависит от выбранной системы отсчета</a:t>
            </a:r>
          </a:p>
          <a:p>
            <a:r>
              <a:rPr lang="ru-RU" sz="2400" dirty="0"/>
              <a:t>у неподвижного наблюдателя время всегда идет быстрее, чем у движущегося</a:t>
            </a:r>
          </a:p>
          <a:p>
            <a:r>
              <a:rPr lang="ru-RU" sz="2400" dirty="0" smtClean="0"/>
              <a:t>Теория </a:t>
            </a:r>
            <a:r>
              <a:rPr lang="ru-RU" sz="2400" dirty="0"/>
              <a:t>относительности в картинках — </a:t>
            </a:r>
            <a:r>
              <a:rPr lang="en-US" sz="2400" dirty="0" smtClean="0">
                <a:hlinkClick r:id="rId2"/>
              </a:rPr>
              <a:t>https://habrahabr.ru/post/169347</a:t>
            </a:r>
            <a:r>
              <a:rPr lang="en-US" sz="2400" dirty="0" smtClean="0">
                <a:hlinkClick r:id="rId2"/>
              </a:rPr>
              <a:t>/</a:t>
            </a:r>
            <a:r>
              <a:rPr lang="ru-RU" sz="2400" dirty="0" smtClean="0"/>
              <a:t>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836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Time Protocol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другие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07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</a:t>
            </a:r>
            <a:r>
              <a:rPr lang="ru-RU" dirty="0" smtClean="0"/>
              <a:t>— </a:t>
            </a:r>
            <a:r>
              <a:rPr lang="ru-RU" dirty="0"/>
              <a:t>Синхронизация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компьютерных системах часто требуется иметь точно синхронизированное время (при этом не важно, какая именно величина времени будет использоваться</a:t>
            </a:r>
            <a:r>
              <a:rPr lang="ru-RU" sz="2400" dirty="0" smtClean="0"/>
              <a:t>)</a:t>
            </a:r>
          </a:p>
          <a:p>
            <a:r>
              <a:rPr lang="ru-RU" sz="2400" dirty="0"/>
              <a:t>Примером может быть распределённая система, где есть несколько компьютеров, принимающих запросы и передающих их на центральный сервер для </a:t>
            </a:r>
            <a:r>
              <a:rPr lang="ru-RU" sz="2400" dirty="0" smtClean="0"/>
              <a:t>обработки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24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— Точное время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компьютерных системах часто требуется </a:t>
            </a:r>
            <a:r>
              <a:rPr lang="ru-RU" sz="2400" i="1" dirty="0"/>
              <a:t>точно</a:t>
            </a:r>
            <a:r>
              <a:rPr lang="ru-RU" sz="2400" dirty="0"/>
              <a:t> знать текущее </a:t>
            </a:r>
            <a:r>
              <a:rPr lang="ru-RU" sz="2400" dirty="0" smtClean="0"/>
              <a:t>время</a:t>
            </a:r>
          </a:p>
          <a:p>
            <a:r>
              <a:rPr lang="ru-RU" sz="2400" dirty="0" smtClean="0"/>
              <a:t>Примером </a:t>
            </a:r>
            <a:r>
              <a:rPr lang="ru-RU" sz="2400" dirty="0"/>
              <a:t>может быть обсерватория, которая должна наблюдать какие-то события </a:t>
            </a:r>
            <a:r>
              <a:rPr lang="ru-RU" sz="2400" i="1" dirty="0"/>
              <a:t>точно в тот момент</a:t>
            </a:r>
            <a:r>
              <a:rPr lang="ru-RU" sz="2400" dirty="0"/>
              <a:t>, когда Земля будет проходить конкретную точку своей </a:t>
            </a:r>
            <a:r>
              <a:rPr lang="ru-RU" sz="2400" dirty="0" smtClean="0"/>
              <a:t>орбиты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862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— </a:t>
            </a:r>
            <a:r>
              <a:rPr lang="ru-RU" dirty="0" err="1"/>
              <a:t>Централизованность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Есть потребность </a:t>
            </a:r>
            <a:r>
              <a:rPr lang="ru-RU" sz="2400" dirty="0"/>
              <a:t>и в централизованных службах точного времени, т.е. недостаточно было бы просто поставить на каждый компьютер цезиевые часы, даже если бы это было </a:t>
            </a:r>
            <a:r>
              <a:rPr lang="ru-RU" sz="2400" dirty="0" smtClean="0"/>
              <a:t>возможно</a:t>
            </a:r>
          </a:p>
          <a:p>
            <a:r>
              <a:rPr lang="ru-RU" sz="2400" dirty="0" smtClean="0"/>
              <a:t>Централизованная </a:t>
            </a:r>
            <a:r>
              <a:rPr lang="ru-RU" sz="2400" dirty="0"/>
              <a:t>служба может быть достоверной, тогда как системные часы отдельных компьютеров могут показывать неверное время из-за поломки, преднамеренного повреждения и т.п.</a:t>
            </a:r>
          </a:p>
        </p:txBody>
      </p:sp>
    </p:spTree>
    <p:extLst>
      <p:ext uri="{BB962C8B-B14F-4D97-AF65-F5344CB8AC3E}">
        <p14:creationId xmlns:p14="http://schemas.microsoft.com/office/powerpoint/2010/main" val="13959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в философии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768551"/>
          </a:xfrm>
        </p:spPr>
        <p:txBody>
          <a:bodyPr>
            <a:normAutofit/>
          </a:bodyPr>
          <a:lstStyle/>
          <a:p>
            <a:r>
              <a:rPr lang="ru-RU" dirty="0" smtClean="0"/>
              <a:t>у</a:t>
            </a:r>
            <a:r>
              <a:rPr lang="ru-RU" sz="2400" dirty="0" smtClean="0"/>
              <a:t> античных </a:t>
            </a:r>
            <a:r>
              <a:rPr lang="ru-RU" sz="2400" dirty="0"/>
              <a:t>философов </a:t>
            </a:r>
            <a:r>
              <a:rPr lang="ru-RU" sz="2400" dirty="0" smtClean="0"/>
              <a:t>— Аристотель</a:t>
            </a:r>
          </a:p>
          <a:p>
            <a:pPr lvl="1"/>
            <a:r>
              <a:rPr lang="ru-RU" sz="2000" dirty="0" smtClean="0"/>
              <a:t>связывает </a:t>
            </a:r>
            <a:r>
              <a:rPr lang="ru-RU" sz="2000" dirty="0"/>
              <a:t>время как суть изменения с движением, причем в сам термин </a:t>
            </a:r>
            <a:r>
              <a:rPr lang="ru-RU" sz="2000" dirty="0" smtClean="0"/>
              <a:t>«движение» </a:t>
            </a:r>
            <a:r>
              <a:rPr lang="ru-RU" sz="2000" dirty="0"/>
              <a:t>вкладывается примерно тот смысл, что и в современное понятие </a:t>
            </a:r>
            <a:r>
              <a:rPr lang="ru-RU" sz="2000" dirty="0" smtClean="0"/>
              <a:t>«процесс»</a:t>
            </a:r>
          </a:p>
          <a:p>
            <a:r>
              <a:rPr lang="ru-RU" sz="2400" dirty="0"/>
              <a:t>о времени у </a:t>
            </a:r>
            <a:r>
              <a:rPr lang="ru-RU" sz="2400" dirty="0" smtClean="0"/>
              <a:t>Декарта</a:t>
            </a:r>
          </a:p>
          <a:p>
            <a:pPr lvl="1"/>
            <a:r>
              <a:rPr lang="ru-RU" sz="2000" dirty="0"/>
              <a:t>Так, время, которое мы отличаем от длительности, взятой вообще, и называем числом движения, есть лишь известный способ, каким мы эту длительность </a:t>
            </a:r>
            <a:r>
              <a:rPr lang="ru-RU" sz="2000" dirty="0" smtClean="0"/>
              <a:t>мыслим</a:t>
            </a:r>
          </a:p>
          <a:p>
            <a:pPr lvl="1"/>
            <a:r>
              <a:rPr lang="ru-RU" sz="2000" dirty="0" smtClean="0"/>
              <a:t>A </a:t>
            </a:r>
            <a:r>
              <a:rPr lang="ru-RU" sz="2000" dirty="0"/>
              <a:t>чтобы объять длительность всякой вещи одной мерой, мы обычно пользуемся длительностью известных равномерных движений, каковы дни и годы, и эту длительность, сравнив ее таким образом, называем временем, хотя в действительности то, что мы так называем есть не что иное, как способ мыслить истинную длительность вещей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9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области применения NTP можно разделить на </a:t>
            </a:r>
            <a:r>
              <a:rPr lang="ru-RU" sz="2400" dirty="0" smtClean="0"/>
              <a:t>категории</a:t>
            </a:r>
          </a:p>
          <a:p>
            <a:endParaRPr lang="ru-RU" sz="2400" dirty="0"/>
          </a:p>
          <a:p>
            <a:r>
              <a:rPr lang="ru-RU" sz="2400" dirty="0" smtClean="0"/>
              <a:t>синхронизация </a:t>
            </a:r>
            <a:r>
              <a:rPr lang="ru-RU" sz="2400" dirty="0"/>
              <a:t>системных часов внутри </a:t>
            </a:r>
            <a:r>
              <a:rPr lang="ru-RU" sz="2400" dirty="0" smtClean="0"/>
              <a:t>организации</a:t>
            </a:r>
          </a:p>
          <a:p>
            <a:r>
              <a:rPr lang="ru-RU" sz="2400" dirty="0" smtClean="0"/>
              <a:t>синхронизация </a:t>
            </a:r>
            <a:r>
              <a:rPr lang="ru-RU" sz="2400" dirty="0"/>
              <a:t>системных часов с </a:t>
            </a:r>
            <a:r>
              <a:rPr lang="ru-RU" sz="2400" dirty="0" smtClean="0"/>
              <a:t>эталонными</a:t>
            </a:r>
          </a:p>
          <a:p>
            <a:r>
              <a:rPr lang="ru-RU" sz="2400" dirty="0" smtClean="0"/>
              <a:t>получение </a:t>
            </a:r>
            <a:r>
              <a:rPr lang="ru-RU" sz="2400" dirty="0"/>
              <a:t>точного времени из достоверной </a:t>
            </a:r>
            <a:r>
              <a:rPr lang="ru-RU" sz="2400" dirty="0" smtClean="0"/>
              <a:t>службы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2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протоколы точного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Первые протоколы для передачи показаний времени по сети появились в 1983 г. (</a:t>
            </a:r>
            <a:r>
              <a:rPr lang="en-US" sz="2400" dirty="0"/>
              <a:t>RFC</a:t>
            </a:r>
            <a:r>
              <a:rPr lang="ru-RU" sz="2400" dirty="0"/>
              <a:t>867 и </a:t>
            </a:r>
            <a:r>
              <a:rPr lang="en-US" sz="2400" dirty="0"/>
              <a:t>RFC</a:t>
            </a:r>
            <a:r>
              <a:rPr lang="ru-RU" sz="2400" dirty="0"/>
              <a:t>868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Эти </a:t>
            </a:r>
            <a:r>
              <a:rPr lang="ru-RU" sz="2400" dirty="0"/>
              <a:t>протоколы – </a:t>
            </a:r>
            <a:r>
              <a:rPr lang="en-US" sz="2400" dirty="0"/>
              <a:t>DAYTIME </a:t>
            </a:r>
            <a:r>
              <a:rPr lang="ru-RU" sz="2400" dirty="0"/>
              <a:t>и </a:t>
            </a:r>
            <a:r>
              <a:rPr lang="en-US" sz="2400" dirty="0"/>
              <a:t>TIME</a:t>
            </a:r>
            <a:r>
              <a:rPr lang="ru-RU" sz="2400" dirty="0"/>
              <a:t> – предназначались для сообщения времени человеку и компьютеру </a:t>
            </a:r>
            <a:r>
              <a:rPr lang="ru-RU" sz="2400" dirty="0" smtClean="0"/>
              <a:t>соответственно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10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подключившийся </a:t>
            </a:r>
            <a:r>
              <a:rPr lang="ru-RU" sz="2400" dirty="0"/>
              <a:t>к </a:t>
            </a:r>
            <a:r>
              <a:rPr lang="en-US" sz="2400" dirty="0"/>
              <a:t>DAYTIME</a:t>
            </a:r>
            <a:r>
              <a:rPr lang="ru-RU" sz="2400" dirty="0"/>
              <a:t>-серверу компьютер приходит строка наподобие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/>
              <a:t>«3 марта 2017 г., 11:07:47»</a:t>
            </a:r>
            <a:endParaRPr lang="en-US" sz="2400" dirty="0" smtClean="0"/>
          </a:p>
          <a:p>
            <a:r>
              <a:rPr lang="ru-RU" sz="2400" dirty="0" smtClean="0"/>
              <a:t>Формат </a:t>
            </a:r>
            <a:r>
              <a:rPr lang="ru-RU" sz="2400" dirty="0"/>
              <a:t>не регламентируется строго и не предназначен для машинной обработки; предполагается лишь, что человеку, прочитавшему полученную строку, станет ясно текущее </a:t>
            </a:r>
            <a:r>
              <a:rPr lang="ru-RU" sz="2400" dirty="0" smtClean="0"/>
              <a:t>время</a:t>
            </a:r>
            <a:endParaRPr lang="en-US" sz="2400" dirty="0" smtClean="0"/>
          </a:p>
          <a:p>
            <a:r>
              <a:rPr lang="ru-RU" sz="2400" dirty="0" smtClean="0"/>
              <a:t>Для </a:t>
            </a:r>
            <a:r>
              <a:rPr lang="en-US" sz="2400" dirty="0"/>
              <a:t>DAYTIME </a:t>
            </a:r>
            <a:r>
              <a:rPr lang="ru-RU" sz="2400" dirty="0"/>
              <a:t>зарезервирован </a:t>
            </a:r>
            <a:r>
              <a:rPr lang="ru-RU" sz="2400" dirty="0" smtClean="0"/>
              <a:t>порт 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r>
              <a:rPr lang="en-US" sz="2400" dirty="0"/>
              <a:t>telnet time.nist.gov </a:t>
            </a:r>
            <a:r>
              <a:rPr lang="en-US" sz="2400" dirty="0" smtClean="0"/>
              <a:t>13</a:t>
            </a:r>
            <a:endParaRPr lang="en-US" sz="2400" dirty="0"/>
          </a:p>
          <a:p>
            <a:pPr lvl="1"/>
            <a:r>
              <a:rPr lang="en-US" sz="2400" dirty="0" smtClean="0"/>
              <a:t>57442 </a:t>
            </a:r>
            <a:r>
              <a:rPr lang="en-US" sz="2400" dirty="0" smtClean="0"/>
              <a:t>16-0</a:t>
            </a:r>
            <a:r>
              <a:rPr lang="ru-RU" sz="2400" dirty="0" smtClean="0"/>
              <a:t>3</a:t>
            </a:r>
            <a:r>
              <a:rPr lang="en-US" sz="2400" dirty="0" smtClean="0"/>
              <a:t>-</a:t>
            </a:r>
            <a:r>
              <a:rPr lang="ru-RU" sz="24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11</a:t>
            </a:r>
            <a:r>
              <a:rPr lang="en-US" sz="2400" dirty="0" smtClean="0"/>
              <a:t>:</a:t>
            </a:r>
            <a:r>
              <a:rPr lang="ru-RU" sz="2400" dirty="0" smtClean="0"/>
              <a:t>06</a:t>
            </a:r>
            <a:r>
              <a:rPr lang="en-US" sz="2400" dirty="0" smtClean="0"/>
              <a:t>:</a:t>
            </a:r>
            <a:r>
              <a:rPr lang="ru-RU" sz="2400" smtClean="0"/>
              <a:t>47</a:t>
            </a:r>
            <a:r>
              <a:rPr lang="en-US" sz="2400" smtClean="0"/>
              <a:t> </a:t>
            </a:r>
            <a:r>
              <a:rPr lang="en-US" sz="2400" dirty="0"/>
              <a:t>00 0 0 925.0 UTC(NIST) *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 подключившийся к TIME-серверу компьютер приходит UDP-пакет, содержащий единственное 32-битное </a:t>
            </a:r>
            <a:r>
              <a:rPr lang="ru-RU" sz="2400" dirty="0" err="1"/>
              <a:t>беззнаковое</a:t>
            </a:r>
            <a:r>
              <a:rPr lang="ru-RU" sz="2400" dirty="0"/>
              <a:t> число, соответствующе числу прошедших с 1 января 1900 г. секунд по </a:t>
            </a:r>
            <a:r>
              <a:rPr lang="ru-RU" sz="2400" dirty="0" smtClean="0"/>
              <a:t>UTC</a:t>
            </a:r>
            <a:endParaRPr lang="en-US" sz="2400" dirty="0" smtClean="0"/>
          </a:p>
          <a:p>
            <a:r>
              <a:rPr lang="ru-RU" sz="2400" dirty="0" smtClean="0"/>
              <a:t>Поскольку </a:t>
            </a:r>
            <a:r>
              <a:rPr lang="ru-RU" sz="2400" dirty="0"/>
              <a:t>такое число переполняется через 136 лет, этот протокол способен функционировать только до 2036 г. </a:t>
            </a:r>
            <a:endParaRPr lang="en-US" sz="2400" dirty="0" smtClean="0"/>
          </a:p>
          <a:p>
            <a:r>
              <a:rPr lang="ru-RU" sz="2400" dirty="0" smtClean="0"/>
              <a:t>Для </a:t>
            </a:r>
            <a:r>
              <a:rPr lang="ru-RU" sz="2400" dirty="0"/>
              <a:t>TIME зарезервирован </a:t>
            </a:r>
            <a:r>
              <a:rPr lang="ru-RU" sz="2400" dirty="0" smtClean="0"/>
              <a:t>порт 37/</a:t>
            </a:r>
            <a:r>
              <a:rPr lang="en-US" sz="2400" dirty="0" err="1" smtClean="0"/>
              <a:t>udp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9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Time Protocol – </a:t>
            </a:r>
            <a:r>
              <a:rPr lang="ru-RU" dirty="0" smtClean="0"/>
              <a:t>алгоритм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У одного человека не было наручных часов, но зато дома висели точные настенные часы, которые он иногда забывал заводить. Однажды, забыв в очередной раз завести часы, он отправился в гости к своему другу, провел у того вечер, а вернувшись домой, сумел правильно поставить часы. Каким образом ему удалось это сделать, если время в пути заранее известно не было? </a:t>
            </a:r>
            <a:endParaRPr lang="ru-RU" sz="2400" dirty="0" smtClean="0"/>
          </a:p>
          <a:p>
            <a:pPr marL="0" indent="0" algn="r">
              <a:buNone/>
            </a:pPr>
            <a:r>
              <a:rPr lang="ru-RU" sz="2400" dirty="0" err="1" smtClean="0"/>
              <a:t>Рэймонд</a:t>
            </a:r>
            <a:r>
              <a:rPr lang="ru-RU" sz="2400" dirty="0" smtClean="0"/>
              <a:t> </a:t>
            </a:r>
            <a:r>
              <a:rPr lang="ru-RU" sz="2400" dirty="0"/>
              <a:t>М. </a:t>
            </a:r>
            <a:r>
              <a:rPr lang="ru-RU" sz="2400" dirty="0" err="1" smtClean="0"/>
              <a:t>Смаллиан</a:t>
            </a:r>
            <a:r>
              <a:rPr lang="ru-RU" sz="2400" dirty="0" smtClean="0"/>
              <a:t> «</a:t>
            </a:r>
            <a:r>
              <a:rPr lang="ru-RU" sz="2400" dirty="0"/>
              <a:t>Как же называется эта книга</a:t>
            </a:r>
            <a:r>
              <a:rPr lang="ru-RU" sz="2400" dirty="0" smtClean="0"/>
              <a:t>?»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969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Time Protocol – </a:t>
            </a:r>
            <a:r>
              <a:rPr lang="ru-RU" dirty="0" smtClean="0"/>
              <a:t>алгоритм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800" b="1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762995"/>
              </p:ext>
            </p:extLst>
          </p:nvPr>
        </p:nvGraphicFramePr>
        <p:xfrm>
          <a:off x="785813" y="1944688"/>
          <a:ext cx="7572375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CorelDRAW" r:id="rId3" imgW="7573040" imgH="2968306" progId="CorelDraw.Graphic.17">
                  <p:embed/>
                </p:oleObj>
              </mc:Choice>
              <mc:Fallback>
                <p:oleObj name="CorelDRAW" r:id="rId3" imgW="7573040" imgH="2968306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1944688"/>
                        <a:ext cx="7572375" cy="296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63688" y="2118827"/>
                <a:ext cx="4313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18827"/>
                <a:ext cx="431388" cy="369332"/>
              </a:xfrm>
              <a:prstGeom prst="rect">
                <a:avLst/>
              </a:prstGeom>
              <a:blipFill>
                <a:blip r:embed="rId5"/>
                <a:stretch>
                  <a:fillRect l="-11268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32240" y="2060848"/>
                <a:ext cx="431388" cy="3774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060848"/>
                <a:ext cx="431388" cy="377476"/>
              </a:xfrm>
              <a:prstGeom prst="rect">
                <a:avLst/>
              </a:prstGeom>
              <a:blipFill>
                <a:blip r:embed="rId6"/>
                <a:stretch>
                  <a:fillRect l="-11268"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71800" y="4365104"/>
                <a:ext cx="4313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431388" cy="369332"/>
              </a:xfrm>
              <a:prstGeom prst="rect">
                <a:avLst/>
              </a:prstGeom>
              <a:blipFill>
                <a:blip r:embed="rId7"/>
                <a:stretch>
                  <a:fillRect l="-8571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40152" y="4402937"/>
                <a:ext cx="4313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02937"/>
                <a:ext cx="431388" cy="369332"/>
              </a:xfrm>
              <a:prstGeom prst="rect">
                <a:avLst/>
              </a:prstGeom>
              <a:blipFill>
                <a:blip r:embed="rId8"/>
                <a:stretch>
                  <a:fillRect l="-7042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10040" y="3244334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40" y="3244334"/>
                <a:ext cx="256609" cy="369332"/>
              </a:xfrm>
              <a:prstGeom prst="rect">
                <a:avLst/>
              </a:prstGeom>
              <a:blipFill>
                <a:blip r:embed="rId9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5631" y="3244334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31" y="3244334"/>
                <a:ext cx="256609" cy="369332"/>
              </a:xfrm>
              <a:prstGeom prst="rect">
                <a:avLst/>
              </a:prstGeom>
              <a:blipFill>
                <a:blip r:embed="rId10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11206" y="5054345"/>
                <a:ext cx="3552576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06" y="5054345"/>
                <a:ext cx="3552576" cy="714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28184" y="5219961"/>
                <a:ext cx="1607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219961"/>
                <a:ext cx="1607363" cy="369332"/>
              </a:xfrm>
              <a:prstGeom prst="rect">
                <a:avLst/>
              </a:prstGeom>
              <a:blipFill>
                <a:blip r:embed="rId12"/>
                <a:stretch>
                  <a:fillRect l="-4183" r="-3802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1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 – </a:t>
            </a:r>
            <a:r>
              <a:rPr lang="ru-RU" dirty="0" smtClean="0"/>
              <a:t>сеть серверов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Иерархическая </a:t>
            </a:r>
            <a:br>
              <a:rPr lang="ru-RU" sz="2400" dirty="0" smtClean="0"/>
            </a:br>
            <a:r>
              <a:rPr lang="ru-RU" sz="2400" dirty="0" smtClean="0"/>
              <a:t>организация сети</a:t>
            </a:r>
            <a:endParaRPr lang="en-US" sz="2400" dirty="0" smtClean="0"/>
          </a:p>
          <a:p>
            <a:r>
              <a:rPr lang="en-US" sz="2400" dirty="0" smtClean="0"/>
              <a:t>Stratum</a:t>
            </a:r>
            <a:r>
              <a:rPr lang="ru-RU" sz="2400" dirty="0" smtClean="0"/>
              <a:t> – часовой слой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smtClean="0"/>
              <a:t>Порт 123/</a:t>
            </a:r>
            <a:r>
              <a:rPr lang="en-US" sz="2400" dirty="0" err="1" smtClean="0"/>
              <a:t>udp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004219"/>
            <a:ext cx="4476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Time Protocol – </a:t>
            </a:r>
            <a:r>
              <a:rPr lang="ru-RU" dirty="0" smtClean="0"/>
              <a:t>работа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04864"/>
            <a:ext cx="8466667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9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Time Protocol – </a:t>
            </a:r>
            <a:r>
              <a:rPr lang="ru-RU" dirty="0" smtClean="0"/>
              <a:t>формат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Время представляется в </a:t>
            </a:r>
            <a:r>
              <a:rPr lang="ru-RU" sz="2400" dirty="0" smtClean="0"/>
              <a:t>NTP </a:t>
            </a:r>
            <a:r>
              <a:rPr lang="ru-RU" sz="2400" dirty="0"/>
              <a:t>64-битным числом (8 </a:t>
            </a:r>
            <a:r>
              <a:rPr lang="ru-RU" sz="2400" dirty="0" smtClean="0"/>
              <a:t>байт)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Можно передавать </a:t>
            </a:r>
            <a:r>
              <a:rPr lang="ru-RU" sz="2400" dirty="0"/>
              <a:t>время в диапазоне 2</a:t>
            </a:r>
            <a:r>
              <a:rPr lang="ru-RU" sz="2400" baseline="30000" dirty="0"/>
              <a:t>32</a:t>
            </a:r>
            <a:r>
              <a:rPr lang="ru-RU" sz="2400" dirty="0" smtClean="0"/>
              <a:t> </a:t>
            </a:r>
            <a:r>
              <a:rPr lang="ru-RU" sz="2400" dirty="0"/>
              <a:t>секунд, с теоретической точностью 2</a:t>
            </a:r>
            <a:r>
              <a:rPr lang="ru-RU" sz="2400" baseline="30000" dirty="0"/>
              <a:t>−32</a:t>
            </a:r>
            <a:r>
              <a:rPr lang="ru-RU" sz="2400" dirty="0"/>
              <a:t> </a:t>
            </a:r>
            <a:r>
              <a:rPr lang="ru-RU" sz="2400" dirty="0" smtClean="0"/>
              <a:t>секунды</a:t>
            </a:r>
          </a:p>
          <a:p>
            <a:r>
              <a:rPr lang="ru-RU" sz="2400" dirty="0" smtClean="0"/>
              <a:t>Шкала времени </a:t>
            </a:r>
            <a:r>
              <a:rPr lang="ru-RU" sz="2400" dirty="0"/>
              <a:t>в NTP повторяется каждые </a:t>
            </a:r>
            <a:r>
              <a:rPr lang="ru-RU" sz="2400" dirty="0" smtClean="0"/>
              <a:t>136 лет, </a:t>
            </a:r>
            <a:r>
              <a:rPr lang="ru-RU" sz="2400" dirty="0"/>
              <a:t>получатель должен хотя бы примерно знать текущее время </a:t>
            </a:r>
            <a:r>
              <a:rPr lang="ru-RU" sz="2400" dirty="0" smtClean="0"/>
              <a:t>(хотя бы какой век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Время отсчитывается </a:t>
            </a:r>
            <a:r>
              <a:rPr lang="ru-RU" sz="2400" dirty="0"/>
              <a:t>с </a:t>
            </a:r>
            <a:r>
              <a:rPr lang="ru-RU" sz="2400" dirty="0" smtClean="0"/>
              <a:t>1 </a:t>
            </a:r>
            <a:r>
              <a:rPr lang="ru-RU" sz="2400" dirty="0"/>
              <a:t>января 1900 года, а не с </a:t>
            </a:r>
            <a:r>
              <a:rPr lang="ru-RU" sz="2400" dirty="0" smtClean="0"/>
              <a:t>1970</a:t>
            </a:r>
          </a:p>
          <a:p>
            <a:pPr lvl="1"/>
            <a:r>
              <a:rPr lang="en-US" dirty="0"/>
              <a:t>SECS_of_70_YEARS = 2_208_988_800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023814" cy="11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smtClean="0"/>
              <a:t>NTPv4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91617"/>
            <a:ext cx="7992888" cy="556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smtClean="0"/>
              <a:t>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114619" cy="4840559"/>
          </a:xfrm>
        </p:spPr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ru-RU" dirty="0"/>
              <a:t>у нас есть два </a:t>
            </a:r>
            <a:r>
              <a:rPr lang="ru-RU" dirty="0" smtClean="0"/>
              <a:t>локальных события </a:t>
            </a:r>
            <a:r>
              <a:rPr lang="ru-RU" dirty="0"/>
              <a:t>– </a:t>
            </a:r>
            <a:r>
              <a:rPr lang="ru-RU" b="1" dirty="0"/>
              <a:t>А</a:t>
            </a:r>
            <a:r>
              <a:rPr lang="ru-RU" dirty="0"/>
              <a:t> и </a:t>
            </a:r>
            <a:r>
              <a:rPr lang="ru-RU" b="1" dirty="0" smtClean="0"/>
              <a:t>Б</a:t>
            </a:r>
          </a:p>
          <a:p>
            <a:r>
              <a:rPr lang="ru-RU" dirty="0" smtClean="0"/>
              <a:t>Говорим, </a:t>
            </a:r>
            <a:r>
              <a:rPr lang="ru-RU" dirty="0"/>
              <a:t>что Б произошло позже А, если Б произошло вследствие </a:t>
            </a:r>
            <a:r>
              <a:rPr lang="ru-RU" dirty="0" smtClean="0"/>
              <a:t>А </a:t>
            </a:r>
          </a:p>
          <a:p>
            <a:r>
              <a:rPr lang="ru-RU" dirty="0" smtClean="0"/>
              <a:t>Более </a:t>
            </a:r>
            <a:r>
              <a:rPr lang="ru-RU" dirty="0"/>
              <a:t>раннее событие может и не быть причиной более позднего, но оно с уверенностью не является его </a:t>
            </a:r>
            <a:r>
              <a:rPr lang="ru-RU" dirty="0" smtClean="0"/>
              <a:t>следствием</a:t>
            </a:r>
          </a:p>
          <a:p>
            <a:r>
              <a:rPr lang="ru-RU" dirty="0" smtClean="0"/>
              <a:t>Таким </a:t>
            </a:r>
            <a:r>
              <a:rPr lang="ru-RU" dirty="0"/>
              <a:t>образом, все события можно выстроить в одну цепочку так, чтобы каждое предшествовало всем своим следствиям (возможно, не единственным </a:t>
            </a:r>
            <a:r>
              <a:rPr lang="ru-RU" dirty="0" smtClean="0"/>
              <a:t>способом)</a:t>
            </a:r>
          </a:p>
          <a:p>
            <a:r>
              <a:rPr lang="ru-RU" dirty="0" smtClean="0"/>
              <a:t>В </a:t>
            </a:r>
            <a:r>
              <a:rPr lang="ru-RU" dirty="0"/>
              <a:t>получившейся цепочке события можно перенумеровать, и число, сопоставленное событию А, назвать временем события </a:t>
            </a:r>
            <a:r>
              <a:rPr lang="ru-RU" dirty="0" smtClean="0"/>
              <a:t>А</a:t>
            </a:r>
          </a:p>
          <a:p>
            <a:r>
              <a:rPr lang="ru-RU" dirty="0" smtClean="0"/>
              <a:t>Так </a:t>
            </a:r>
            <a:r>
              <a:rPr lang="ru-RU" dirty="0"/>
              <a:t>определённое время задаёт лишь последовательность событий – по времени двух событий можно установить, какое из них произошло раньше и поэтому могло быть причиной </a:t>
            </a:r>
            <a:r>
              <a:rPr lang="ru-RU" dirty="0" smtClean="0"/>
              <a:t>другого</a:t>
            </a:r>
          </a:p>
          <a:p>
            <a:r>
              <a:rPr lang="ru-RU" dirty="0" smtClean="0"/>
              <a:t>Сам </a:t>
            </a:r>
            <a:r>
              <a:rPr lang="ru-RU" dirty="0"/>
              <a:t>способ сопоставления числа событию выбирается </a:t>
            </a:r>
            <a:r>
              <a:rPr lang="ru-RU" dirty="0" smtClean="0"/>
              <a:t>произвольно, этот </a:t>
            </a:r>
            <a:r>
              <a:rPr lang="ru-RU" dirty="0"/>
              <a:t>способ много раз </a:t>
            </a:r>
            <a:r>
              <a:rPr lang="ru-RU" dirty="0" smtClean="0"/>
              <a:t>менялся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3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USNO</a:t>
            </a:r>
            <a:r>
              <a:rPr lang="ru-RU" sz="2400" dirty="0"/>
              <a:t>, </a:t>
            </a:r>
            <a:r>
              <a:rPr lang="en-US" sz="2400" dirty="0"/>
              <a:t>NIST</a:t>
            </a:r>
            <a:endParaRPr lang="ru-RU" sz="2400" dirty="0"/>
          </a:p>
          <a:p>
            <a:r>
              <a:rPr lang="ru-RU" sz="2400" dirty="0"/>
              <a:t>Национальные службы времени</a:t>
            </a:r>
          </a:p>
          <a:p>
            <a:r>
              <a:rPr lang="en-US" sz="2400" dirty="0" smtClean="0"/>
              <a:t>GPS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://www.pool.ntp.org/ru</a:t>
            </a:r>
            <a:r>
              <a:rPr lang="en-US" sz="2400" dirty="0" smtClean="0"/>
              <a:t>/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Windows — net </a:t>
            </a:r>
            <a:r>
              <a:rPr lang="en-US" sz="2400" dirty="0"/>
              <a:t>time /</a:t>
            </a:r>
            <a:r>
              <a:rPr lang="en-US" sz="2400" dirty="0" err="1" smtClean="0"/>
              <a:t>setsntp:europe.pool.ntp.org</a:t>
            </a:r>
            <a:endParaRPr lang="en-US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Как менять время?</a:t>
            </a:r>
          </a:p>
          <a:p>
            <a:endParaRPr lang="ru-RU" sz="2400" dirty="0" smtClean="0"/>
          </a:p>
          <a:p>
            <a:r>
              <a:rPr lang="ru-RU" sz="2400" dirty="0" smtClean="0"/>
              <a:t>Скачком</a:t>
            </a:r>
            <a:r>
              <a:rPr lang="en-US" sz="2400" dirty="0" smtClean="0"/>
              <a:t>? </a:t>
            </a:r>
          </a:p>
          <a:p>
            <a:pPr lvl="1"/>
            <a:r>
              <a:rPr lang="en-US" sz="2100" dirty="0" err="1"/>
              <a:t>sudo</a:t>
            </a:r>
            <a:r>
              <a:rPr lang="en-US" sz="2100" dirty="0"/>
              <a:t> </a:t>
            </a:r>
            <a:r>
              <a:rPr lang="en-US" sz="2100" dirty="0" err="1"/>
              <a:t>ntpdate</a:t>
            </a:r>
            <a:r>
              <a:rPr lang="en-US" sz="2100" dirty="0"/>
              <a:t> -s time.nist.gov</a:t>
            </a:r>
          </a:p>
          <a:p>
            <a:pPr lvl="1"/>
            <a:r>
              <a:rPr lang="en-US" sz="2100" dirty="0"/>
              <a:t>w32tm /</a:t>
            </a:r>
            <a:r>
              <a:rPr lang="en-US" sz="2100" dirty="0" smtClean="0"/>
              <a:t>resync</a:t>
            </a:r>
          </a:p>
          <a:p>
            <a:pPr lvl="1"/>
            <a:endParaRPr lang="en-US" sz="2100" dirty="0"/>
          </a:p>
          <a:p>
            <a:r>
              <a:rPr lang="ru-RU" sz="2400" dirty="0" smtClean="0"/>
              <a:t>Ускоряя/замедляя часы</a:t>
            </a:r>
            <a:r>
              <a:rPr lang="en-US" sz="2400" dirty="0" smtClean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2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сети </a:t>
            </a:r>
            <a:r>
              <a:rPr lang="en-US" dirty="0" smtClean="0"/>
              <a:t>NTP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Перегрузка публичных </a:t>
            </a:r>
            <a:r>
              <a:rPr lang="ru-RU" sz="2400" dirty="0" smtClean="0"/>
              <a:t>серверов</a:t>
            </a:r>
            <a:endParaRPr lang="en-US" sz="2400" dirty="0" smtClean="0"/>
          </a:p>
          <a:p>
            <a:pPr lvl="1"/>
            <a:r>
              <a:rPr lang="en-US" sz="2100" dirty="0"/>
              <a:t>USNO </a:t>
            </a:r>
            <a:r>
              <a:rPr lang="ru-RU" sz="2100" dirty="0"/>
              <a:t>–</a:t>
            </a:r>
            <a:r>
              <a:rPr lang="en-US" sz="2100" dirty="0"/>
              <a:t> </a:t>
            </a:r>
            <a:r>
              <a:rPr lang="ru-RU" sz="2100" dirty="0"/>
              <a:t>порядка </a:t>
            </a:r>
            <a:r>
              <a:rPr lang="en-US" sz="2100" dirty="0"/>
              <a:t>20 NTP </a:t>
            </a:r>
            <a:r>
              <a:rPr lang="ru-RU" sz="2100" dirty="0"/>
              <a:t>серверов</a:t>
            </a:r>
            <a:endParaRPr lang="en-US" sz="2100" dirty="0"/>
          </a:p>
          <a:p>
            <a:pPr lvl="1"/>
            <a:r>
              <a:rPr lang="ru-RU" sz="2100" dirty="0"/>
              <a:t>Нагрузка </a:t>
            </a:r>
            <a:r>
              <a:rPr lang="en-US" sz="2100" dirty="0"/>
              <a:t>3,000-7,000 </a:t>
            </a:r>
            <a:r>
              <a:rPr lang="ru-RU" sz="2100" dirty="0"/>
              <a:t>пакетов в </a:t>
            </a:r>
            <a:r>
              <a:rPr lang="ru-RU" sz="2100" dirty="0" smtClean="0"/>
              <a:t>секунду </a:t>
            </a:r>
            <a:r>
              <a:rPr lang="ru-RU" sz="2100" dirty="0"/>
              <a:t>на сервер</a:t>
            </a:r>
            <a:endParaRPr lang="en-US" sz="2100" dirty="0"/>
          </a:p>
          <a:p>
            <a:pPr lvl="1"/>
            <a:r>
              <a:rPr lang="ru-RU" sz="2100" dirty="0" smtClean="0"/>
              <a:t>Нагрузка на сеть, а не на серверы</a:t>
            </a:r>
          </a:p>
          <a:p>
            <a:pPr lvl="1"/>
            <a:r>
              <a:rPr lang="ru-RU" sz="2100" smtClean="0"/>
              <a:t>Сильно </a:t>
            </a:r>
            <a:r>
              <a:rPr lang="ru-RU" sz="2100" dirty="0" smtClean="0"/>
              <a:t>отличающееся </a:t>
            </a:r>
            <a:r>
              <a:rPr lang="ru-RU" sz="2100" smtClean="0"/>
              <a:t>время ответа, потери </a:t>
            </a:r>
            <a:r>
              <a:rPr lang="ru-RU" sz="2100" dirty="0" smtClean="0"/>
              <a:t>пакетов</a:t>
            </a:r>
          </a:p>
          <a:p>
            <a:endParaRPr lang="ru-RU" sz="2400" dirty="0" smtClean="0"/>
          </a:p>
          <a:p>
            <a:r>
              <a:rPr lang="ru-RU" sz="2400" dirty="0" smtClean="0"/>
              <a:t>Некорректные реализации протокола</a:t>
            </a:r>
          </a:p>
          <a:p>
            <a:endParaRPr lang="ru-RU" sz="2400" dirty="0"/>
          </a:p>
          <a:p>
            <a:r>
              <a:rPr lang="ru-RU" sz="2400" dirty="0" smtClean="0"/>
              <a:t>Встречают серверы 1 </a:t>
            </a:r>
            <a:r>
              <a:rPr lang="ru-RU" sz="2400" dirty="0" err="1" smtClean="0"/>
              <a:t>стратума</a:t>
            </a:r>
            <a:r>
              <a:rPr lang="ru-RU" sz="2400" dirty="0" smtClean="0"/>
              <a:t> с совсем неправильным временем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0216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сети </a:t>
            </a:r>
            <a:r>
              <a:rPr lang="en-US" dirty="0" smtClean="0"/>
              <a:t>NTP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2400" dirty="0"/>
              <a:t>The University </a:t>
            </a:r>
            <a:r>
              <a:rPr lang="en-US" altLang="ru-RU" sz="2400" dirty="0" smtClean="0"/>
              <a:t>of </a:t>
            </a:r>
            <a:r>
              <a:rPr lang="en-US" altLang="ru-RU" sz="2400" dirty="0"/>
              <a:t>Wisconsin incident</a:t>
            </a:r>
            <a:endParaRPr lang="ru-RU" altLang="ru-RU" sz="2400" dirty="0" smtClean="0"/>
          </a:p>
          <a:p>
            <a:r>
              <a:rPr lang="en-US" altLang="ru-RU" dirty="0" smtClean="0"/>
              <a:t>A </a:t>
            </a:r>
            <a:r>
              <a:rPr lang="en-US" altLang="ru-RU" dirty="0"/>
              <a:t>home router came on the market that</a:t>
            </a:r>
          </a:p>
          <a:p>
            <a:pPr lvl="1"/>
            <a:r>
              <a:rPr lang="en-US" altLang="ru-RU" dirty="0"/>
              <a:t>had the address of one of these servers hard-coded in firmware and could not be changed,</a:t>
            </a:r>
          </a:p>
          <a:p>
            <a:pPr lvl="1"/>
            <a:r>
              <a:rPr lang="en-US" altLang="ru-RU" dirty="0"/>
              <a:t>could send packets continuously at one-second intervals under conditions when the path or server was unavailable..</a:t>
            </a:r>
          </a:p>
          <a:p>
            <a:r>
              <a:rPr lang="en-US" altLang="ru-RU" dirty="0"/>
              <a:t>This would not be a problem if only a small numbers of these routers were sold.</a:t>
            </a:r>
          </a:p>
          <a:p>
            <a:pPr lvl="1"/>
            <a:r>
              <a:rPr lang="en-US" altLang="ru-RU" dirty="0"/>
              <a:t>However, eventually 750,000 routers were sold and most could not be recalled, updated or even reliably found.</a:t>
            </a:r>
          </a:p>
          <a:p>
            <a:pPr lvl="1"/>
            <a:r>
              <a:rPr lang="en-US" altLang="ru-RU" dirty="0"/>
              <a:t>The resulting traffic overwhelmed the server, university network and service provider.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5799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IEEE 1588 Precision Time Protocol (PTP)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Precision</a:t>
            </a:r>
            <a:r>
              <a:rPr lang="ru-RU" sz="2400" dirty="0"/>
              <a:t> </a:t>
            </a:r>
            <a:r>
              <a:rPr lang="ru-RU" sz="2400" dirty="0" err="1"/>
              <a:t>Time</a:t>
            </a:r>
            <a:r>
              <a:rPr lang="ru-RU" sz="2400" dirty="0"/>
              <a:t> </a:t>
            </a:r>
            <a:r>
              <a:rPr lang="ru-RU" sz="2400" dirty="0" err="1" smtClean="0"/>
              <a:t>Protocol</a:t>
            </a:r>
            <a:r>
              <a:rPr lang="en-US" sz="2400" dirty="0" smtClean="0"/>
              <a:t> </a:t>
            </a:r>
            <a:r>
              <a:rPr lang="ru-RU" sz="2400" dirty="0" smtClean="0"/>
              <a:t>позволяет </a:t>
            </a:r>
            <a:r>
              <a:rPr lang="ru-RU" sz="2400" dirty="0"/>
              <a:t>добиться точности синхронизации </a:t>
            </a:r>
            <a:r>
              <a:rPr lang="ru-RU" sz="2400" dirty="0" smtClean="0"/>
              <a:t>времени </a:t>
            </a:r>
            <a:r>
              <a:rPr lang="ru-RU" sz="2400" dirty="0"/>
              <a:t>порядка </a:t>
            </a:r>
            <a:r>
              <a:rPr lang="ru-RU" sz="2400" dirty="0" smtClean="0"/>
              <a:t>наносекунд</a:t>
            </a:r>
          </a:p>
          <a:p>
            <a:pPr lvl="1"/>
            <a:r>
              <a:rPr lang="en-US" sz="2100" dirty="0"/>
              <a:t>https://habrahabr.ru/post/163253</a:t>
            </a:r>
            <a:r>
              <a:rPr lang="en-US" sz="2100" dirty="0" smtClean="0"/>
              <a:t>/</a:t>
            </a:r>
            <a:r>
              <a:rPr lang="ru-RU" sz="2100" dirty="0"/>
              <a:t> </a:t>
            </a:r>
            <a:r>
              <a:rPr lang="ru-RU" sz="2100" dirty="0" smtClean="0"/>
              <a:t>смещение </a:t>
            </a:r>
            <a:r>
              <a:rPr lang="ru-RU" sz="2100" dirty="0"/>
              <a:t>часов в пределах -50нс до 50нс</a:t>
            </a:r>
            <a:endParaRPr lang="en-US" sz="2100" dirty="0" smtClean="0"/>
          </a:p>
          <a:p>
            <a:r>
              <a:rPr lang="en-US" sz="2400" dirty="0" smtClean="0"/>
              <a:t>PTPv2 — 2008 </a:t>
            </a:r>
            <a:r>
              <a:rPr lang="ru-RU" sz="2400" dirty="0" smtClean="0"/>
              <a:t>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95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4" y="1828801"/>
            <a:ext cx="818662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RFC </a:t>
            </a:r>
            <a:r>
              <a:rPr lang="ru-RU" sz="2400" dirty="0"/>
              <a:t>5905 </a:t>
            </a:r>
            <a:r>
              <a:rPr lang="en-US" sz="2400" dirty="0"/>
              <a:t>— Network Time Protocol Version 4: Protocol and Algorithms Specification</a:t>
            </a:r>
          </a:p>
          <a:p>
            <a:r>
              <a:rPr lang="en-US" sz="2400" dirty="0"/>
              <a:t>RFC </a:t>
            </a:r>
            <a:r>
              <a:rPr lang="ru-RU" sz="2400" dirty="0"/>
              <a:t>2030</a:t>
            </a:r>
            <a:r>
              <a:rPr lang="en-US" sz="2400" dirty="0"/>
              <a:t> — Simple Network Time Protocol (SNTP) Version 4</a:t>
            </a:r>
          </a:p>
          <a:p>
            <a:endParaRPr lang="ru-RU" sz="2400" dirty="0" smtClean="0"/>
          </a:p>
          <a:p>
            <a:r>
              <a:rPr lang="en-US" sz="2400" dirty="0" smtClean="0"/>
              <a:t>Expert </a:t>
            </a:r>
            <a:r>
              <a:rPr lang="en-US" sz="2400" dirty="0"/>
              <a:t>Network Time Protocol: An Experience in Time with NTP</a:t>
            </a:r>
            <a:r>
              <a:rPr lang="ru-RU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ISBN </a:t>
            </a:r>
            <a:r>
              <a:rPr lang="en-US" sz="2400" dirty="0"/>
              <a:t>1-59059-484-3</a:t>
            </a:r>
          </a:p>
        </p:txBody>
      </p:sp>
    </p:spTree>
    <p:extLst>
      <p:ext uri="{BB962C8B-B14F-4D97-AF65-F5344CB8AC3E}">
        <p14:creationId xmlns:p14="http://schemas.microsoft.com/office/powerpoint/2010/main" val="2063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Более формальное определение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одно из возможных определений, другие можно поглядеть отталкиваясь от статьи </a:t>
            </a:r>
            <a:r>
              <a:rPr lang="en-US" dirty="0">
                <a:hlinkClick r:id="rId2"/>
              </a:rPr>
              <a:t>https://ru.wikipedia.org/wiki/</a:t>
            </a:r>
            <a:r>
              <a:rPr lang="ru-RU" dirty="0" smtClean="0">
                <a:hlinkClick r:id="rId2"/>
              </a:rPr>
              <a:t>Время</a:t>
            </a:r>
            <a:r>
              <a:rPr lang="ru-RU" dirty="0" smtClean="0"/>
              <a:t> </a:t>
            </a:r>
          </a:p>
          <a:p>
            <a:endParaRPr lang="ru-RU" b="1" dirty="0" smtClean="0"/>
          </a:p>
          <a:p>
            <a:r>
              <a:rPr lang="ru-RU" b="1" dirty="0" smtClean="0"/>
              <a:t>Определение </a:t>
            </a:r>
            <a:r>
              <a:rPr lang="ru-RU" b="1" dirty="0"/>
              <a:t>1</a:t>
            </a:r>
            <a:r>
              <a:rPr lang="ru-RU" dirty="0"/>
              <a:t>. Назовем состоянием тела (системы тел) набор параметров, характеризующих тело (систему тел) в данной </a:t>
            </a:r>
            <a:r>
              <a:rPr lang="ru-RU" dirty="0" smtClean="0"/>
              <a:t>задаче</a:t>
            </a:r>
            <a:endParaRPr lang="ru-RU" dirty="0"/>
          </a:p>
          <a:p>
            <a:r>
              <a:rPr lang="ru-RU" dirty="0" smtClean="0"/>
              <a:t>Из </a:t>
            </a:r>
            <a:r>
              <a:rPr lang="ru-RU" dirty="0"/>
              <a:t>опыта следует, что существуют такие тела, для которых некоторые параметры при выполнении ряда повторных измерений </a:t>
            </a:r>
            <a:r>
              <a:rPr lang="ru-RU" dirty="0" smtClean="0"/>
              <a:t>изменяются</a:t>
            </a:r>
            <a:endParaRPr lang="ru-RU" dirty="0"/>
          </a:p>
          <a:p>
            <a:r>
              <a:rPr lang="ru-RU" b="1" dirty="0" smtClean="0"/>
              <a:t>Определение </a:t>
            </a:r>
            <a:r>
              <a:rPr lang="ru-RU" b="1" dirty="0"/>
              <a:t>2</a:t>
            </a:r>
            <a:r>
              <a:rPr lang="ru-RU" dirty="0"/>
              <a:t>. Назовем процессом явление изменения </a:t>
            </a:r>
            <a:r>
              <a:rPr lang="ru-RU" dirty="0" smtClean="0"/>
              <a:t>состояния</a:t>
            </a:r>
            <a:endParaRPr lang="ru-RU" dirty="0"/>
          </a:p>
          <a:p>
            <a:r>
              <a:rPr lang="ru-RU" b="1" dirty="0" smtClean="0"/>
              <a:t>Утверждение </a:t>
            </a:r>
            <a:r>
              <a:rPr lang="ru-RU" b="1" dirty="0"/>
              <a:t>1</a:t>
            </a:r>
            <a:r>
              <a:rPr lang="ru-RU" dirty="0"/>
              <a:t>. Существует хотя бы один </a:t>
            </a:r>
            <a:r>
              <a:rPr lang="ru-RU" dirty="0" smtClean="0"/>
              <a:t>процесс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2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определение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840559"/>
          </a:xfrm>
        </p:spPr>
        <p:txBody>
          <a:bodyPr>
            <a:normAutofit/>
          </a:bodyPr>
          <a:lstStyle/>
          <a:p>
            <a:r>
              <a:rPr lang="ru-RU" b="1" dirty="0" smtClean="0"/>
              <a:t>Неопределяемое </a:t>
            </a:r>
            <a:r>
              <a:rPr lang="ru-RU" b="1" dirty="0"/>
              <a:t>понятие 1</a:t>
            </a:r>
            <a:r>
              <a:rPr lang="ru-RU" dirty="0"/>
              <a:t>. Примем без определения понятие </a:t>
            </a:r>
            <a:r>
              <a:rPr lang="ru-RU" i="1" u="sng" dirty="0"/>
              <a:t>одновременности</a:t>
            </a:r>
            <a:r>
              <a:rPr lang="ru-RU" dirty="0"/>
              <a:t> двух событий, происшедших в одной и той же точке пространства, где расположен </a:t>
            </a:r>
            <a:r>
              <a:rPr lang="ru-RU" dirty="0" smtClean="0"/>
              <a:t>наблюдатель</a:t>
            </a:r>
            <a:endParaRPr lang="ru-RU" dirty="0"/>
          </a:p>
          <a:p>
            <a:r>
              <a:rPr lang="ru-RU" dirty="0" smtClean="0"/>
              <a:t>Естественно</a:t>
            </a:r>
            <a:r>
              <a:rPr lang="ru-RU" dirty="0"/>
              <a:t>, </a:t>
            </a:r>
            <a:r>
              <a:rPr lang="ru-RU" dirty="0" smtClean="0"/>
              <a:t>требование</a:t>
            </a:r>
            <a:r>
              <a:rPr lang="ru-RU" dirty="0"/>
              <a:t>, чтобы </a:t>
            </a:r>
            <a:r>
              <a:rPr lang="ru-RU" dirty="0" smtClean="0"/>
              <a:t>два события и </a:t>
            </a:r>
            <a:r>
              <a:rPr lang="ru-RU" dirty="0"/>
              <a:t>наблюдатель находились в одной точке пространства, </a:t>
            </a:r>
            <a:r>
              <a:rPr lang="ru-RU" dirty="0" smtClean="0"/>
              <a:t>нереализуемо</a:t>
            </a:r>
          </a:p>
          <a:p>
            <a:r>
              <a:rPr lang="ru-RU" dirty="0" smtClean="0"/>
              <a:t>Физически более правильно требовать, </a:t>
            </a:r>
            <a:r>
              <a:rPr lang="ru-RU" dirty="0"/>
              <a:t>чтобы наблюдаемые события и начало системы отсчета, к которой относит измерения наблюдатель, находились в малой области </a:t>
            </a:r>
            <a:r>
              <a:rPr lang="ru-RU" dirty="0" smtClean="0"/>
              <a:t>пространства</a:t>
            </a:r>
          </a:p>
          <a:p>
            <a:r>
              <a:rPr lang="ru-RU" dirty="0" smtClean="0"/>
              <a:t>Подразумевается, </a:t>
            </a:r>
            <a:r>
              <a:rPr lang="ru-RU" dirty="0"/>
              <a:t>что введена система отсчета, в которой координаты этих событий совпадают, и наблюдатель относит свои измерения именно к этой системе </a:t>
            </a:r>
            <a:r>
              <a:rPr lang="ru-RU" dirty="0" smtClean="0"/>
              <a:t>отсчета</a:t>
            </a:r>
            <a:endParaRPr lang="ru-RU" dirty="0"/>
          </a:p>
          <a:p>
            <a:r>
              <a:rPr lang="ru-RU" b="1" dirty="0" smtClean="0"/>
              <a:t>Неопределяемое </a:t>
            </a:r>
            <a:r>
              <a:rPr lang="ru-RU" b="1" dirty="0"/>
              <a:t>понятие 2</a:t>
            </a:r>
            <a:r>
              <a:rPr lang="ru-RU" dirty="0"/>
              <a:t>. Примем без определения </a:t>
            </a:r>
            <a:r>
              <a:rPr lang="ru-RU" dirty="0" smtClean="0"/>
              <a:t>понятие </a:t>
            </a:r>
            <a:r>
              <a:rPr lang="ru-RU" i="1" u="sng" dirty="0"/>
              <a:t>позже</a:t>
            </a:r>
            <a:r>
              <a:rPr lang="ru-RU" dirty="0"/>
              <a:t> для двух событий, прошедших в одной и той же точке пространства, что и </a:t>
            </a:r>
            <a:r>
              <a:rPr lang="ru-RU" dirty="0" smtClean="0"/>
              <a:t>наблюдатель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41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определение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886700" cy="4840559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Определение 3</a:t>
            </a:r>
            <a:r>
              <a:rPr lang="ru-RU" dirty="0"/>
              <a:t>. Пусть в </a:t>
            </a:r>
            <a:r>
              <a:rPr lang="ru-RU" dirty="0" smtClean="0"/>
              <a:t>точке </a:t>
            </a:r>
            <a:r>
              <a:rPr lang="ru-RU" dirty="0"/>
              <a:t>пространства, где расположен наблюдатель, происходят два события, </a:t>
            </a:r>
            <a:r>
              <a:rPr lang="ru-RU" dirty="0" smtClean="0"/>
              <a:t>А </a:t>
            </a:r>
            <a:r>
              <a:rPr lang="ru-RU" dirty="0"/>
              <a:t>и </a:t>
            </a:r>
            <a:r>
              <a:rPr lang="ru-RU" dirty="0" smtClean="0"/>
              <a:t>Б, </a:t>
            </a:r>
            <a:r>
              <a:rPr lang="ru-RU" dirty="0"/>
              <a:t>которое произошло позже первого. Проведем одновременно с </a:t>
            </a:r>
            <a:r>
              <a:rPr lang="ru-RU" dirty="0" smtClean="0"/>
              <a:t>событием А измерение </a:t>
            </a:r>
            <a:r>
              <a:rPr lang="ru-RU" dirty="0"/>
              <a:t>выбранного параметра у эталонного процесса, протекающего в той же точке </a:t>
            </a:r>
            <a:r>
              <a:rPr lang="ru-RU" dirty="0" smtClean="0"/>
              <a:t>пространства. </a:t>
            </a:r>
            <a:r>
              <a:rPr lang="ru-RU" dirty="0"/>
              <a:t>Аналогичное измерение выполним и для </a:t>
            </a:r>
            <a:r>
              <a:rPr lang="ru-RU" dirty="0" smtClean="0"/>
              <a:t>второго процесса</a:t>
            </a:r>
            <a:r>
              <a:rPr lang="ru-RU" dirty="0"/>
              <a:t>. Разность значений этих параметров для второго и первого событий по определению есть промежуток эталонного </a:t>
            </a:r>
            <a:r>
              <a:rPr lang="ru-RU" dirty="0" smtClean="0"/>
              <a:t>времени</a:t>
            </a:r>
            <a:endParaRPr lang="ru-RU" dirty="0"/>
          </a:p>
          <a:p>
            <a:r>
              <a:rPr lang="ru-RU" b="1" dirty="0" smtClean="0"/>
              <a:t>Определение </a:t>
            </a:r>
            <a:r>
              <a:rPr lang="ru-RU" b="1" dirty="0"/>
              <a:t>4</a:t>
            </a:r>
            <a:r>
              <a:rPr lang="ru-RU" dirty="0"/>
              <a:t>. Выберем фиксированное событие. Промежуток эталонного времени между произвольным процессом и фиксированным по определению есть эталонное </a:t>
            </a:r>
            <a:r>
              <a:rPr lang="ru-RU" dirty="0" smtClean="0"/>
              <a:t>время</a:t>
            </a:r>
            <a:endParaRPr lang="ru-RU" dirty="0"/>
          </a:p>
          <a:p>
            <a:r>
              <a:rPr lang="ru-RU" b="1" dirty="0" smtClean="0"/>
              <a:t>Утверждение </a:t>
            </a:r>
            <a:r>
              <a:rPr lang="ru-RU" b="1" dirty="0"/>
              <a:t>2</a:t>
            </a:r>
            <a:r>
              <a:rPr lang="ru-RU" dirty="0"/>
              <a:t>. Существует такой эталонный процесс, что найдется хотя бы одна система отсчета, для </a:t>
            </a:r>
            <a:r>
              <a:rPr lang="ru-RU" dirty="0" smtClean="0"/>
              <a:t>которой </a:t>
            </a:r>
            <a:r>
              <a:rPr lang="ru-RU" dirty="0"/>
              <a:t>верно: если тело свободно, то его скорость, измеренная с помощью этого эталона, есть величина постоянная </a:t>
            </a:r>
            <a:r>
              <a:rPr lang="ru-RU" dirty="0" smtClean="0"/>
              <a:t>(1 </a:t>
            </a:r>
            <a:r>
              <a:rPr lang="ru-RU" dirty="0"/>
              <a:t>закон Ньютона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b="1" dirty="0" smtClean="0"/>
              <a:t>Определение </a:t>
            </a:r>
            <a:r>
              <a:rPr lang="ru-RU" b="1" dirty="0"/>
              <a:t>5</a:t>
            </a:r>
            <a:r>
              <a:rPr lang="ru-RU" dirty="0"/>
              <a:t>. Такой процесс назовем </a:t>
            </a:r>
            <a:r>
              <a:rPr lang="ru-RU" i="1" dirty="0"/>
              <a:t>однородным</a:t>
            </a:r>
            <a:r>
              <a:rPr lang="ru-RU" dirty="0"/>
              <a:t>, а эталонное время, измеренное с помощью такого эталон, назовем просто </a:t>
            </a:r>
            <a:r>
              <a:rPr lang="ru-RU" dirty="0" smtClean="0"/>
              <a:t>— </a:t>
            </a:r>
            <a:r>
              <a:rPr lang="ru-RU" i="1" dirty="0" smtClean="0"/>
              <a:t>временем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57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Отступление в сторону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3845" y="1828801"/>
            <a:ext cx="7970603" cy="4351337"/>
          </a:xfrm>
        </p:spPr>
        <p:txBody>
          <a:bodyPr/>
          <a:lstStyle/>
          <a:p>
            <a:r>
              <a:rPr lang="ru-RU" dirty="0"/>
              <a:t>Стивен </a:t>
            </a:r>
            <a:r>
              <a:rPr lang="ru-RU" dirty="0" err="1"/>
              <a:t>Хокинг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Краткая история времени от большого взрыва до черных дыр</a:t>
            </a:r>
          </a:p>
          <a:p>
            <a:endParaRPr lang="ru-RU" dirty="0" smtClean="0"/>
          </a:p>
          <a:p>
            <a:r>
              <a:rPr lang="ru-RU" dirty="0" smtClean="0"/>
              <a:t>Спросите </a:t>
            </a:r>
            <a:r>
              <a:rPr lang="ru-RU" dirty="0" err="1"/>
              <a:t>Итана</a:t>
            </a:r>
            <a:r>
              <a:rPr lang="ru-RU" dirty="0"/>
              <a:t> №80: может ли пространство расширяться быстрее скорости света</a:t>
            </a:r>
            <a:r>
              <a:rPr lang="ru-RU" dirty="0" smtClean="0"/>
              <a:t>?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://geektimes.ru/post/279142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21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Измерение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Легче всего </a:t>
            </a:r>
            <a:r>
              <a:rPr lang="ru-RU" i="1" dirty="0"/>
              <a:t>измерять</a:t>
            </a:r>
            <a:r>
              <a:rPr lang="ru-RU" dirty="0"/>
              <a:t> время – т.е. сопоставлять событиям численное значение времени – с помощью </a:t>
            </a:r>
            <a:r>
              <a:rPr lang="ru-RU" dirty="0" smtClean="0"/>
              <a:t>некоторого </a:t>
            </a:r>
            <a:r>
              <a:rPr lang="ru-RU" dirty="0"/>
              <a:t>периодического </a:t>
            </a:r>
            <a:r>
              <a:rPr lang="ru-RU" dirty="0" smtClean="0"/>
              <a:t>процесса</a:t>
            </a:r>
          </a:p>
          <a:p>
            <a:r>
              <a:rPr lang="ru-RU" dirty="0" smtClean="0"/>
              <a:t>На шкале времени, выбранной по какому-то одному периодическому событию, какое-то другое может происходить неравномерно</a:t>
            </a:r>
          </a:p>
          <a:p>
            <a:r>
              <a:rPr lang="ru-RU" dirty="0" smtClean="0"/>
              <a:t>То есть, не </a:t>
            </a:r>
            <a:r>
              <a:rPr lang="ru-RU" dirty="0"/>
              <a:t>все шкалы времени </a:t>
            </a:r>
            <a:r>
              <a:rPr lang="ru-RU" i="1" dirty="0"/>
              <a:t>равноправны</a:t>
            </a:r>
            <a:r>
              <a:rPr lang="ru-RU" dirty="0"/>
              <a:t> – какие-то из них, в которых большее число периодических процессов происходит равномерно, в силу этого удобнее в </a:t>
            </a:r>
            <a:r>
              <a:rPr lang="ru-RU" dirty="0" smtClean="0"/>
              <a:t>применении</a:t>
            </a:r>
          </a:p>
          <a:p>
            <a:r>
              <a:rPr lang="ru-RU" dirty="0" smtClean="0"/>
              <a:t>На </a:t>
            </a:r>
            <a:r>
              <a:rPr lang="ru-RU" dirty="0"/>
              <a:t>протяжении истории шкала времени совершенствовалась именно в том направлении, чтобы </a:t>
            </a:r>
            <a:r>
              <a:rPr lang="ru-RU" i="1" dirty="0"/>
              <a:t>наиболее важные</a:t>
            </a:r>
            <a:r>
              <a:rPr lang="ru-RU" dirty="0"/>
              <a:t> для науки периодические процессы происходили </a:t>
            </a:r>
            <a:r>
              <a:rPr lang="ru-RU" dirty="0" smtClean="0"/>
              <a:t>равномерно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5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E2BC06-38B5-430F-AB2C-EFE20583E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0</TotalTime>
  <Words>2162</Words>
  <Application>Microsoft Office PowerPoint</Application>
  <PresentationFormat>Экран (4:3)</PresentationFormat>
  <Paragraphs>235</Paragraphs>
  <Slides>45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Calibri</vt:lpstr>
      <vt:lpstr>Calibri Light</vt:lpstr>
      <vt:lpstr>Cambria Math</vt:lpstr>
      <vt:lpstr>Wingdings</vt:lpstr>
      <vt:lpstr>Wingdings 2</vt:lpstr>
      <vt:lpstr>HDOfficeLightV0</vt:lpstr>
      <vt:lpstr>CorelDRAW</vt:lpstr>
      <vt:lpstr>Протоколы  точного времени</vt:lpstr>
      <vt:lpstr>План</vt:lpstr>
      <vt:lpstr>Время в философии</vt:lpstr>
      <vt:lpstr>Определение времени</vt:lpstr>
      <vt:lpstr>Более формальное определение времени</vt:lpstr>
      <vt:lpstr>Более формальное определение времени</vt:lpstr>
      <vt:lpstr>Более формальное определение времени</vt:lpstr>
      <vt:lpstr>Отступление в сторону</vt:lpstr>
      <vt:lpstr>Измерение времени</vt:lpstr>
      <vt:lpstr>Совсем древнее измерение</vt:lpstr>
      <vt:lpstr>Астрономическое время</vt:lpstr>
      <vt:lpstr>Астрономическое время</vt:lpstr>
      <vt:lpstr>Астрономическое время</vt:lpstr>
      <vt:lpstr>Аналемма </vt:lpstr>
      <vt:lpstr>Презентация PowerPoint</vt:lpstr>
      <vt:lpstr>Астрономическое время</vt:lpstr>
      <vt:lpstr>Универсальное время</vt:lpstr>
      <vt:lpstr>Атомное время</vt:lpstr>
      <vt:lpstr>Международное атомное время</vt:lpstr>
      <vt:lpstr>Скоординированное время</vt:lpstr>
      <vt:lpstr>Високосная секунда</vt:lpstr>
      <vt:lpstr>Время в компьютере</vt:lpstr>
      <vt:lpstr>Проблемы времени и компьютеров</vt:lpstr>
      <vt:lpstr>Проблемы времени и компьютеров</vt:lpstr>
      <vt:lpstr>Проблемы без компьютеров</vt:lpstr>
      <vt:lpstr>Network Time Protocol</vt:lpstr>
      <vt:lpstr>Цели и задачи — Синхронизация</vt:lpstr>
      <vt:lpstr>Цели и задачи — Точное время</vt:lpstr>
      <vt:lpstr>Цели и задачи — Централизованность</vt:lpstr>
      <vt:lpstr>Network Time Protocol</vt:lpstr>
      <vt:lpstr>Первые протоколы точного времени</vt:lpstr>
      <vt:lpstr>DAYTIME</vt:lpstr>
      <vt:lpstr>TIME</vt:lpstr>
      <vt:lpstr>Network Time Protocol – алгоритм работы</vt:lpstr>
      <vt:lpstr>Network Time Protocol – алгоритм работы</vt:lpstr>
      <vt:lpstr>Network Time Protocol – сеть серверов</vt:lpstr>
      <vt:lpstr>Network Time Protocol – работа сервера</vt:lpstr>
      <vt:lpstr>Network Time Protocol – формат времени</vt:lpstr>
      <vt:lpstr>Пакет NTPv4</vt:lpstr>
      <vt:lpstr>Практическое использование</vt:lpstr>
      <vt:lpstr>Практическое использование</vt:lpstr>
      <vt:lpstr>Проблемы сети NTP</vt:lpstr>
      <vt:lpstr>Проблемы сети NTP</vt:lpstr>
      <vt:lpstr>IEEE 1588 Precision Time Protocol (PTP)</vt:lpstr>
      <vt:lpstr>Что читать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2016-02-22T05:59:23Z</dcterms:created>
  <dcterms:modified xsi:type="dcterms:W3CDTF">2017-03-02T18:14:39Z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