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53"/>
  </p:notesMasterIdLst>
  <p:sldIdLst>
    <p:sldId id="256" r:id="rId3"/>
    <p:sldId id="257" r:id="rId4"/>
    <p:sldId id="259" r:id="rId5"/>
    <p:sldId id="258" r:id="rId6"/>
    <p:sldId id="262" r:id="rId7"/>
    <p:sldId id="260" r:id="rId8"/>
    <p:sldId id="261" r:id="rId9"/>
    <p:sldId id="263" r:id="rId10"/>
    <p:sldId id="264" r:id="rId11"/>
    <p:sldId id="271" r:id="rId12"/>
    <p:sldId id="273" r:id="rId13"/>
    <p:sldId id="272" r:id="rId14"/>
    <p:sldId id="274" r:id="rId15"/>
    <p:sldId id="276" r:id="rId16"/>
    <p:sldId id="268" r:id="rId17"/>
    <p:sldId id="269" r:id="rId18"/>
    <p:sldId id="270" r:id="rId19"/>
    <p:sldId id="275" r:id="rId20"/>
    <p:sldId id="277" r:id="rId21"/>
    <p:sldId id="267" r:id="rId22"/>
    <p:sldId id="265" r:id="rId23"/>
    <p:sldId id="266" r:id="rId24"/>
    <p:sldId id="278" r:id="rId25"/>
    <p:sldId id="280" r:id="rId26"/>
    <p:sldId id="281" r:id="rId27"/>
    <p:sldId id="279" r:id="rId28"/>
    <p:sldId id="284" r:id="rId29"/>
    <p:sldId id="283" r:id="rId30"/>
    <p:sldId id="285" r:id="rId31"/>
    <p:sldId id="286" r:id="rId32"/>
    <p:sldId id="287" r:id="rId33"/>
    <p:sldId id="288" r:id="rId34"/>
    <p:sldId id="293" r:id="rId35"/>
    <p:sldId id="289" r:id="rId36"/>
    <p:sldId id="290" r:id="rId37"/>
    <p:sldId id="291" r:id="rId38"/>
    <p:sldId id="292" r:id="rId39"/>
    <p:sldId id="295" r:id="rId40"/>
    <p:sldId id="296" r:id="rId41"/>
    <p:sldId id="297" r:id="rId42"/>
    <p:sldId id="298" r:id="rId43"/>
    <p:sldId id="300" r:id="rId44"/>
    <p:sldId id="299" r:id="rId45"/>
    <p:sldId id="301" r:id="rId46"/>
    <p:sldId id="294" r:id="rId47"/>
    <p:sldId id="310" r:id="rId48"/>
    <p:sldId id="303" r:id="rId49"/>
    <p:sldId id="307" r:id="rId50"/>
    <p:sldId id="308" r:id="rId51"/>
    <p:sldId id="30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04" autoAdjust="0"/>
  </p:normalViewPr>
  <p:slideViewPr>
    <p:cSldViewPr>
      <p:cViewPr varScale="1">
        <p:scale>
          <a:sx n="101" d="100"/>
          <a:sy n="101" d="100"/>
        </p:scale>
        <p:origin x="13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3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8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35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4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3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0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fld id="{D80A4771-C6EF-4B99-81F4-D30BE4E017A0}" type="datetimeFigureOut">
              <a:rPr lang="en-US" smtClean="0"/>
              <a:pPr algn="r"/>
              <a:t>3/10/2017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193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t">
            <a:normAutofit/>
          </a:bodyPr>
          <a:lstStyle/>
          <a:p>
            <a:r>
              <a:rPr lang="ru-RU" dirty="0" smtClean="0"/>
              <a:t>Имена в Интернете</a:t>
            </a:r>
            <a:br>
              <a:rPr lang="ru-RU" dirty="0" smtClean="0"/>
            </a:br>
            <a:r>
              <a:rPr lang="en-US" dirty="0" smtClean="0"/>
              <a:t>(Domain </a:t>
            </a:r>
            <a:r>
              <a:rPr lang="en-US" dirty="0"/>
              <a:t>Name </a:t>
            </a:r>
            <a:r>
              <a:rPr lang="en-US" dirty="0" smtClean="0"/>
              <a:t>System)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68960"/>
            <a:ext cx="6858000" cy="1938976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Протоколы </a:t>
            </a:r>
            <a:r>
              <a:rPr lang="ru-RU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Интернет (</a:t>
            </a:r>
            <a:r>
              <a:rPr lang="ru-RU" sz="2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Сети-2</a:t>
            </a:r>
            <a:r>
              <a:rPr lang="ru-RU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  <a:p>
            <a:endParaRPr lang="ru-RU" sz="28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sz="280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УрФУ</a:t>
            </a:r>
            <a:r>
              <a:rPr lang="ru-RU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, Волканин Л.С.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Предыстория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21" y="1828800"/>
            <a:ext cx="6179484" cy="4351338"/>
          </a:xfrm>
        </p:spPr>
      </p:pic>
    </p:spTree>
    <p:extLst>
      <p:ext uri="{BB962C8B-B14F-4D97-AF65-F5344CB8AC3E}">
        <p14:creationId xmlns:p14="http://schemas.microsoft.com/office/powerpoint/2010/main" val="31401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Предыстория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07825"/>
            <a:ext cx="7488831" cy="5533543"/>
          </a:xfrm>
        </p:spPr>
      </p:pic>
    </p:spTree>
    <p:extLst>
      <p:ext uri="{BB962C8B-B14F-4D97-AF65-F5344CB8AC3E}">
        <p14:creationId xmlns:p14="http://schemas.microsoft.com/office/powerpoint/2010/main" val="19992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HOSTS.TXT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768551"/>
          </a:xfrm>
        </p:spPr>
        <p:txBody>
          <a:bodyPr/>
          <a:lstStyle/>
          <a:p>
            <a:r>
              <a:rPr lang="ru-RU" dirty="0" smtClean="0"/>
              <a:t>Всю </a:t>
            </a:r>
            <a:r>
              <a:rPr lang="ru-RU" dirty="0"/>
              <a:t>информацию по узлам, в </a:t>
            </a:r>
            <a:r>
              <a:rPr lang="ru-RU" dirty="0" smtClean="0"/>
              <a:t>частности </a:t>
            </a:r>
            <a:r>
              <a:rPr lang="ru-RU" dirty="0"/>
              <a:t>необходимую для взаимных преобразований имен и адресов </a:t>
            </a:r>
            <a:r>
              <a:rPr lang="ru-RU" dirty="0" smtClean="0"/>
              <a:t>узлов </a:t>
            </a:r>
            <a:r>
              <a:rPr lang="ru-RU" dirty="0" err="1" smtClean="0"/>
              <a:t>ARPAnet</a:t>
            </a:r>
            <a:r>
              <a:rPr lang="ru-RU" dirty="0"/>
              <a:t>, содержал единственный файл </a:t>
            </a:r>
            <a:r>
              <a:rPr lang="ru-RU" i="1" dirty="0" smtClean="0"/>
              <a:t>HOSTS.TXT</a:t>
            </a:r>
          </a:p>
          <a:p>
            <a:r>
              <a:rPr lang="en-US" dirty="0" smtClean="0"/>
              <a:t>RFC </a:t>
            </a:r>
            <a:r>
              <a:rPr lang="ru-RU" dirty="0" smtClean="0"/>
              <a:t>952 </a:t>
            </a:r>
            <a:r>
              <a:rPr lang="en-US" dirty="0"/>
              <a:t>— </a:t>
            </a:r>
            <a:r>
              <a:rPr lang="en-US" dirty="0" smtClean="0"/>
              <a:t>DoD INTERNET HOST TABLE SPECIFICATION</a:t>
            </a:r>
            <a:endParaRPr lang="ru-RU" dirty="0" smtClean="0"/>
          </a:p>
          <a:p>
            <a:r>
              <a:rPr lang="ru-RU" dirty="0"/>
              <a:t>За файл </a:t>
            </a:r>
            <a:r>
              <a:rPr lang="en-US" dirty="0"/>
              <a:t>HOSTS.TXT </a:t>
            </a:r>
            <a:r>
              <a:rPr lang="ru-RU" dirty="0"/>
              <a:t>отвечал </a:t>
            </a:r>
            <a:r>
              <a:rPr lang="ru-RU" dirty="0" smtClean="0"/>
              <a:t>Сетевой информационный центр (</a:t>
            </a:r>
            <a:r>
              <a:rPr lang="en-US" dirty="0" smtClean="0"/>
              <a:t>NIC,</a:t>
            </a:r>
            <a:r>
              <a:rPr lang="ru-RU" dirty="0" smtClean="0"/>
              <a:t> </a:t>
            </a:r>
            <a:r>
              <a:rPr lang="en-US" dirty="0" smtClean="0"/>
              <a:t>Network </a:t>
            </a:r>
            <a:r>
              <a:rPr lang="en-US" dirty="0"/>
              <a:t>Information Center) </a:t>
            </a:r>
            <a:r>
              <a:rPr lang="ru-RU" dirty="0" err="1"/>
              <a:t>Стэнфордского</a:t>
            </a:r>
            <a:r>
              <a:rPr lang="ru-RU" dirty="0"/>
              <a:t> исследовательского </a:t>
            </a:r>
            <a:r>
              <a:rPr lang="ru-RU" dirty="0" smtClean="0"/>
              <a:t>института </a:t>
            </a:r>
            <a:r>
              <a:rPr lang="ru-RU" dirty="0"/>
              <a:t>(</a:t>
            </a:r>
            <a:r>
              <a:rPr lang="en-US" dirty="0"/>
              <a:t>SRI, Stanford Research </a:t>
            </a:r>
            <a:r>
              <a:rPr lang="en-US" dirty="0" err="1"/>
              <a:t>Insitute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u="sng" dirty="0" smtClean="0"/>
              <a:t>Проблемы:</a:t>
            </a:r>
            <a:endParaRPr lang="ru-RU" u="sng" dirty="0"/>
          </a:p>
          <a:p>
            <a:r>
              <a:rPr lang="ru-RU" dirty="0" smtClean="0"/>
              <a:t>Нагрузка на сеть</a:t>
            </a:r>
          </a:p>
          <a:p>
            <a:r>
              <a:rPr lang="ru-RU" dirty="0"/>
              <a:t>Конфликты </a:t>
            </a:r>
            <a:r>
              <a:rPr lang="ru-RU" dirty="0" smtClean="0"/>
              <a:t>имен</a:t>
            </a:r>
          </a:p>
          <a:p>
            <a:r>
              <a:rPr lang="ru-RU" dirty="0" smtClean="0"/>
              <a:t>Синхронизация</a:t>
            </a:r>
          </a:p>
          <a:p>
            <a:r>
              <a:rPr lang="ru-RU" dirty="0" smtClean="0"/>
              <a:t>Невозможность масштабирования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94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— Domain Name System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768551"/>
          </a:xfrm>
        </p:spPr>
        <p:txBody>
          <a:bodyPr/>
          <a:lstStyle/>
          <a:p>
            <a:r>
              <a:rPr lang="en-US" dirty="0" smtClean="0"/>
              <a:t>RFC 1034 </a:t>
            </a:r>
            <a:r>
              <a:rPr lang="en-US" dirty="0"/>
              <a:t>— </a:t>
            </a:r>
            <a:r>
              <a:rPr lang="en-US" dirty="0" smtClean="0"/>
              <a:t>Domain names - concepts and facilities</a:t>
            </a:r>
          </a:p>
          <a:p>
            <a:r>
              <a:rPr lang="en-US" dirty="0" smtClean="0"/>
              <a:t>RFC 1035</a:t>
            </a:r>
            <a:r>
              <a:rPr lang="ru-RU" dirty="0" smtClean="0"/>
              <a:t> — </a:t>
            </a:r>
            <a:r>
              <a:rPr lang="en-US" dirty="0" smtClean="0"/>
              <a:t>Domain names - implementation and specification</a:t>
            </a:r>
            <a:endParaRPr lang="ru-RU" dirty="0" smtClean="0"/>
          </a:p>
          <a:p>
            <a:r>
              <a:rPr lang="ru-RU" dirty="0" smtClean="0"/>
              <a:t>Пол </a:t>
            </a:r>
            <a:r>
              <a:rPr lang="ru-RU" dirty="0" err="1" smtClean="0"/>
              <a:t>Мокапетрис</a:t>
            </a:r>
            <a:r>
              <a:rPr lang="ru-RU" dirty="0" smtClean="0"/>
              <a:t> / </a:t>
            </a:r>
            <a:r>
              <a:rPr lang="en-US" dirty="0" smtClean="0"/>
              <a:t>Paul Mockapetris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Иерархическая распределённая структура + делегирование</a:t>
            </a:r>
            <a:endParaRPr lang="en-US" dirty="0"/>
          </a:p>
          <a:p>
            <a:r>
              <a:rPr lang="ru-RU" dirty="0" smtClean="0"/>
              <a:t>Сервер</a:t>
            </a:r>
          </a:p>
          <a:p>
            <a:r>
              <a:rPr lang="ru-RU" dirty="0" smtClean="0"/>
              <a:t>Клиент (</a:t>
            </a:r>
            <a:r>
              <a:rPr lang="en-US" dirty="0" smtClean="0"/>
              <a:t>resolver)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19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характеристики </a:t>
            </a:r>
            <a:r>
              <a:rPr lang="en-US" dirty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768551"/>
          </a:xfrm>
        </p:spPr>
        <p:txBody>
          <a:bodyPr>
            <a:noAutofit/>
          </a:bodyPr>
          <a:lstStyle/>
          <a:p>
            <a:r>
              <a:rPr lang="ru-RU" i="1" dirty="0" err="1"/>
              <a:t>Распределённость</a:t>
            </a:r>
            <a:r>
              <a:rPr lang="ru-RU" i="1" dirty="0"/>
              <a:t> администрирования</a:t>
            </a:r>
            <a:r>
              <a:rPr lang="ru-RU" dirty="0"/>
              <a:t>. </a:t>
            </a:r>
            <a:r>
              <a:rPr lang="ru-RU" i="1" dirty="0"/>
              <a:t>Ответственность</a:t>
            </a:r>
            <a:r>
              <a:rPr lang="ru-RU" dirty="0"/>
              <a:t> за разные части иерархической структуры несут разные </a:t>
            </a:r>
            <a:r>
              <a:rPr lang="ru-RU" dirty="0" smtClean="0"/>
              <a:t>люди</a:t>
            </a:r>
            <a:endParaRPr lang="ru-RU" dirty="0"/>
          </a:p>
          <a:p>
            <a:r>
              <a:rPr lang="ru-RU" i="1" dirty="0" err="1"/>
              <a:t>Распределённость</a:t>
            </a:r>
            <a:r>
              <a:rPr lang="ru-RU" i="1" dirty="0"/>
              <a:t> хранения информации</a:t>
            </a:r>
            <a:r>
              <a:rPr lang="ru-RU" dirty="0"/>
              <a:t>. Каждый узел сети в обязательном порядке должен хранить только те данные, которые входят в его </a:t>
            </a:r>
            <a:r>
              <a:rPr lang="ru-RU" i="1" dirty="0"/>
              <a:t>зону </a:t>
            </a:r>
            <a:r>
              <a:rPr lang="ru-RU" i="1" dirty="0" smtClean="0"/>
              <a:t>ответственности </a:t>
            </a:r>
            <a:r>
              <a:rPr lang="en-US" i="1" dirty="0" smtClean="0"/>
              <a:t>(authority)</a:t>
            </a:r>
            <a:endParaRPr lang="ru-RU" dirty="0"/>
          </a:p>
          <a:p>
            <a:r>
              <a:rPr lang="ru-RU" i="1" dirty="0"/>
              <a:t>Кеширование информации</a:t>
            </a:r>
            <a:r>
              <a:rPr lang="ru-RU" dirty="0"/>
              <a:t>. Узел </a:t>
            </a:r>
            <a:r>
              <a:rPr lang="ru-RU" i="1" dirty="0"/>
              <a:t>может</a:t>
            </a:r>
            <a:r>
              <a:rPr lang="ru-RU" dirty="0"/>
              <a:t> хранить некоторое количество данных не из своей зоны ответственности для уменьшения нагрузки на </a:t>
            </a:r>
            <a:r>
              <a:rPr lang="ru-RU" dirty="0" smtClean="0"/>
              <a:t>сеть</a:t>
            </a:r>
            <a:endParaRPr lang="ru-RU" dirty="0"/>
          </a:p>
          <a:p>
            <a:r>
              <a:rPr lang="ru-RU" i="1" dirty="0"/>
              <a:t>Иерархическая структура</a:t>
            </a:r>
            <a:r>
              <a:rPr lang="ru-RU" dirty="0"/>
              <a:t>, в которой все узлы объединены в дерево, и каждый узел может или самостоятельно определять работу нижестоящих узлов, или </a:t>
            </a:r>
            <a:r>
              <a:rPr lang="ru-RU" i="1" dirty="0"/>
              <a:t>делегировать</a:t>
            </a:r>
            <a:r>
              <a:rPr lang="ru-RU" dirty="0"/>
              <a:t> (передавать) их другим узлам.</a:t>
            </a:r>
          </a:p>
          <a:p>
            <a:r>
              <a:rPr lang="ru-RU" i="1" dirty="0"/>
              <a:t>Резервирование</a:t>
            </a:r>
            <a:r>
              <a:rPr lang="ru-RU" dirty="0"/>
              <a:t>. За хранение и обслуживание своих узлов </a:t>
            </a:r>
            <a:r>
              <a:rPr lang="ru-RU" dirty="0" smtClean="0"/>
              <a:t>отвечают несколько серверов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47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Доменное имя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624535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www.e1.ru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ru-RU" dirty="0" smtClean="0"/>
              <a:t>домен 1го (верхнего) уровня</a:t>
            </a:r>
            <a:br>
              <a:rPr lang="ru-RU" dirty="0" smtClean="0"/>
            </a:br>
            <a:r>
              <a:rPr lang="ru-RU" dirty="0" smtClean="0"/>
              <a:t>				</a:t>
            </a:r>
            <a:r>
              <a:rPr lang="en-US" dirty="0" smtClean="0"/>
              <a:t>	TLD – Top Level Domain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ru-RU" dirty="0" smtClean="0"/>
              <a:t>домен 2го уровня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домен 3го уровня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(фактически — конечная запись, </a:t>
            </a:r>
            <a:r>
              <a:rPr lang="en-US" dirty="0" smtClean="0"/>
              <a:t>RR, Resource Record)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Регистр значения не имеет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Алфавит — </a:t>
            </a:r>
            <a:r>
              <a:rPr lang="en-US" dirty="0" smtClean="0"/>
              <a:t>a-z, 0-9</a:t>
            </a:r>
            <a:r>
              <a:rPr lang="ru-RU" dirty="0" smtClean="0"/>
              <a:t>, дефис (-), подчеркивание (_)</a:t>
            </a:r>
            <a:endParaRPr lang="ru-RU" dirty="0"/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2843808" y="2708920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475656" y="2708920"/>
            <a:ext cx="0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4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Fully</a:t>
            </a:r>
            <a:r>
              <a:rPr lang="ru-RU" dirty="0"/>
              <a:t> </a:t>
            </a:r>
            <a:r>
              <a:rPr lang="ru-RU" dirty="0" err="1"/>
              <a:t>Qualified</a:t>
            </a:r>
            <a:r>
              <a:rPr lang="ru-RU" dirty="0"/>
              <a:t> </a:t>
            </a:r>
            <a:r>
              <a:rPr lang="ru-RU" dirty="0" err="1"/>
              <a:t>Domain</a:t>
            </a:r>
            <a:r>
              <a:rPr lang="ru-RU" dirty="0"/>
              <a:t> </a:t>
            </a:r>
            <a:r>
              <a:rPr lang="ru-RU" dirty="0" smtClean="0"/>
              <a:t>Name</a:t>
            </a:r>
            <a:r>
              <a:rPr lang="en-US" dirty="0" smtClean="0"/>
              <a:t> (</a:t>
            </a:r>
            <a:r>
              <a:rPr lang="ru-RU" dirty="0" smtClean="0"/>
              <a:t>FQDN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Полностью определённое </a:t>
            </a:r>
            <a:r>
              <a:rPr lang="ru-RU" dirty="0"/>
              <a:t>имя </a:t>
            </a:r>
            <a:r>
              <a:rPr lang="ru-RU" dirty="0" smtClean="0"/>
              <a:t>домена </a:t>
            </a:r>
            <a:r>
              <a:rPr lang="ru-RU" dirty="0"/>
              <a:t>— имя домена, </a:t>
            </a:r>
            <a:r>
              <a:rPr lang="ru-RU" dirty="0" smtClean="0"/>
              <a:t>не</a:t>
            </a:r>
            <a:r>
              <a:rPr lang="en-US" dirty="0" smtClean="0"/>
              <a:t> </a:t>
            </a:r>
            <a:r>
              <a:rPr lang="ru-RU" dirty="0" smtClean="0"/>
              <a:t>имеющее </a:t>
            </a:r>
            <a:r>
              <a:rPr lang="ru-RU" dirty="0"/>
              <a:t>неоднозначностей в </a:t>
            </a:r>
            <a:r>
              <a:rPr lang="ru-RU" dirty="0" smtClean="0"/>
              <a:t>определении</a:t>
            </a:r>
            <a:endParaRPr lang="en-US" dirty="0" smtClean="0"/>
          </a:p>
          <a:p>
            <a:r>
              <a:rPr lang="ru-RU" dirty="0" smtClean="0"/>
              <a:t>Включает </a:t>
            </a:r>
            <a:r>
              <a:rPr lang="ru-RU" dirty="0"/>
              <a:t>в себя имена всех родительских доменов </a:t>
            </a:r>
            <a:r>
              <a:rPr lang="ru-RU" dirty="0" smtClean="0"/>
              <a:t>иерархии</a:t>
            </a:r>
            <a:endParaRPr lang="ru-RU" dirty="0"/>
          </a:p>
          <a:p>
            <a:r>
              <a:rPr lang="ru-RU" dirty="0" smtClean="0"/>
              <a:t>FQDN </a:t>
            </a:r>
            <a:r>
              <a:rPr lang="ru-RU" dirty="0"/>
              <a:t>завершаются </a:t>
            </a:r>
            <a:r>
              <a:rPr lang="ru-RU" dirty="0" smtClean="0"/>
              <a:t>точкой, то </a:t>
            </a:r>
            <a:r>
              <a:rPr lang="ru-RU" dirty="0"/>
              <a:t>есть включают корневое доменное имя, которое является </a:t>
            </a:r>
            <a:r>
              <a:rPr lang="ru-RU" dirty="0" smtClean="0"/>
              <a:t>безымянным</a:t>
            </a:r>
            <a:endParaRPr lang="en-US" dirty="0" smtClean="0"/>
          </a:p>
          <a:p>
            <a:r>
              <a:rPr lang="en-US" sz="2800" dirty="0"/>
              <a:t>www.e1.ru</a:t>
            </a:r>
            <a:r>
              <a:rPr lang="ru-RU" sz="2800" dirty="0">
                <a:solidFill>
                  <a:srgbClr val="FF0000"/>
                </a:solidFill>
              </a:rPr>
              <a:t>.</a:t>
            </a:r>
          </a:p>
          <a:p>
            <a:r>
              <a:rPr lang="ru-RU" dirty="0" smtClean="0"/>
              <a:t>Максимальный </a:t>
            </a:r>
            <a:r>
              <a:rPr lang="ru-RU" dirty="0"/>
              <a:t>размер FQDN — 255 байт, с ограничением в 63 байта на каждое имя </a:t>
            </a:r>
            <a:r>
              <a:rPr lang="ru-RU" dirty="0" smtClean="0"/>
              <a:t>домена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7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Последствия пропущенной точки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5029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Если в конце FQDN точка не указана, </a:t>
            </a:r>
            <a:r>
              <a:rPr lang="ru-RU" dirty="0" smtClean="0"/>
              <a:t>в </a:t>
            </a:r>
            <a:r>
              <a:rPr lang="ru-RU" dirty="0"/>
              <a:t>зависимости от места применения </a:t>
            </a:r>
            <a:r>
              <a:rPr lang="ru-RU" dirty="0" smtClean="0"/>
              <a:t>это обрабатывается </a:t>
            </a:r>
            <a:r>
              <a:rPr lang="ru-RU" dirty="0"/>
              <a:t>по-разному:</a:t>
            </a:r>
          </a:p>
          <a:p>
            <a:r>
              <a:rPr lang="ru-RU" dirty="0"/>
              <a:t>точка автоматически добавляется (подразумевается) большинством пользовательских программ (веб-браузеры и т. д.)</a:t>
            </a:r>
          </a:p>
          <a:p>
            <a:r>
              <a:rPr lang="ru-RU" dirty="0"/>
              <a:t>имя считается относительным (то есть является дополнением к имени существующего домена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/>
              <a:t>http://</a:t>
            </a:r>
            <a:r>
              <a:rPr lang="en-US" dirty="0" smtClean="0"/>
              <a:t>lenta.ru/news/2009/10/14/se/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13 </a:t>
            </a:r>
            <a:r>
              <a:rPr lang="ru-RU" dirty="0"/>
              <a:t>октября 2009 года из-за пропущенной точки в скрипте обновления зоны .</a:t>
            </a:r>
            <a:r>
              <a:rPr lang="ru-RU" dirty="0" err="1"/>
              <a:t>se</a:t>
            </a:r>
            <a:r>
              <a:rPr lang="ru-RU" dirty="0"/>
              <a:t> (Швеция) более 900 тысяч доменных имён оказались недоступны (так как зона </a:t>
            </a:r>
            <a:r>
              <a:rPr lang="ru-RU" dirty="0" err="1"/>
              <a:t>se</a:t>
            </a:r>
            <a:r>
              <a:rPr lang="ru-RU" dirty="0"/>
              <a:t> (вместо </a:t>
            </a:r>
            <a:r>
              <a:rPr lang="ru-RU" dirty="0" err="1"/>
              <a:t>se</a:t>
            </a:r>
            <a:r>
              <a:rPr lang="ru-RU" dirty="0"/>
              <a:t>.) стала доменом второго уровня, а не </a:t>
            </a:r>
            <a:r>
              <a:rPr lang="ru-RU" dirty="0" smtClean="0"/>
              <a:t>первого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67" y="3717032"/>
            <a:ext cx="5505733" cy="10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Домены верхнего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2606 — Reserved Top Level DNS </a:t>
            </a:r>
            <a:r>
              <a:rPr lang="en-US" dirty="0" smtClean="0"/>
              <a:t>Names</a:t>
            </a:r>
            <a:endParaRPr lang="ru-RU" dirty="0" smtClean="0"/>
          </a:p>
          <a:p>
            <a:pPr lvl="1"/>
            <a:r>
              <a:rPr lang="en-US" dirty="0"/>
              <a:t>example.com, example.org </a:t>
            </a:r>
            <a:r>
              <a:rPr lang="ru-RU" dirty="0"/>
              <a:t>и </a:t>
            </a:r>
            <a:r>
              <a:rPr lang="en-US" dirty="0"/>
              <a:t>example.net, </a:t>
            </a:r>
            <a:r>
              <a:rPr lang="ru-RU" dirty="0" smtClean="0"/>
              <a:t>.</a:t>
            </a:r>
            <a:r>
              <a:rPr lang="en-US" dirty="0"/>
              <a:t>test, .invalid </a:t>
            </a:r>
            <a:r>
              <a:rPr lang="ru-RU" dirty="0"/>
              <a:t>и др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Общие домены верхнего уровня (</a:t>
            </a:r>
            <a:r>
              <a:rPr lang="ru-RU" dirty="0" err="1"/>
              <a:t>gTLD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Изначально — </a:t>
            </a:r>
            <a:r>
              <a:rPr lang="en-US" dirty="0"/>
              <a:t>.</a:t>
            </a:r>
            <a:r>
              <a:rPr lang="en-US" dirty="0" smtClean="0"/>
              <a:t>com</a:t>
            </a:r>
            <a:r>
              <a:rPr lang="ru-RU" dirty="0" smtClean="0"/>
              <a:t>, </a:t>
            </a:r>
            <a:r>
              <a:rPr lang="en-US" dirty="0" smtClean="0"/>
              <a:t>.</a:t>
            </a:r>
            <a:r>
              <a:rPr lang="en-US" dirty="0" err="1" smtClean="0"/>
              <a:t>edu</a:t>
            </a:r>
            <a:r>
              <a:rPr lang="en-US" dirty="0" smtClean="0"/>
              <a:t>, .</a:t>
            </a:r>
            <a:r>
              <a:rPr lang="en-US" dirty="0" err="1" smtClean="0"/>
              <a:t>gov</a:t>
            </a:r>
            <a:r>
              <a:rPr lang="en-US" dirty="0" smtClean="0"/>
              <a:t>, .mil, </a:t>
            </a:r>
            <a:r>
              <a:rPr lang="en-US" dirty="0" err="1" smtClean="0"/>
              <a:t>.net</a:t>
            </a:r>
            <a:r>
              <a:rPr lang="en-US" dirty="0" smtClean="0"/>
              <a:t>, .org, .</a:t>
            </a:r>
            <a:r>
              <a:rPr lang="en-US" dirty="0" err="1" smtClean="0"/>
              <a:t>int</a:t>
            </a:r>
            <a:endParaRPr lang="ru-RU" dirty="0" smtClean="0"/>
          </a:p>
          <a:p>
            <a:pPr lvl="1"/>
            <a:r>
              <a:rPr lang="ru-RU" dirty="0" smtClean="0"/>
              <a:t>Без регистрационных </a:t>
            </a:r>
            <a:r>
              <a:rPr lang="ru-RU" dirty="0"/>
              <a:t>ограничений — .</a:t>
            </a:r>
            <a:r>
              <a:rPr lang="ru-RU" dirty="0" err="1"/>
              <a:t>com</a:t>
            </a:r>
            <a:r>
              <a:rPr lang="ru-RU" dirty="0"/>
              <a:t>, .</a:t>
            </a:r>
            <a:r>
              <a:rPr lang="ru-RU" dirty="0" err="1"/>
              <a:t>net</a:t>
            </a:r>
            <a:r>
              <a:rPr lang="ru-RU" dirty="0"/>
              <a:t>, .</a:t>
            </a:r>
            <a:r>
              <a:rPr lang="ru-RU" dirty="0" err="1"/>
              <a:t>org</a:t>
            </a:r>
            <a:r>
              <a:rPr lang="ru-RU" dirty="0"/>
              <a:t>, .</a:t>
            </a:r>
            <a:r>
              <a:rPr lang="ru-RU" dirty="0" err="1"/>
              <a:t>info</a:t>
            </a:r>
            <a:r>
              <a:rPr lang="ru-RU" dirty="0"/>
              <a:t>, .</a:t>
            </a:r>
            <a:r>
              <a:rPr lang="ru-RU" dirty="0" err="1" smtClean="0"/>
              <a:t>biz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/>
              <a:t>.</a:t>
            </a:r>
            <a:r>
              <a:rPr lang="ru-RU" dirty="0" err="1" smtClean="0"/>
              <a:t>name</a:t>
            </a:r>
            <a:r>
              <a:rPr lang="en-US" dirty="0" smtClean="0"/>
              <a:t> …</a:t>
            </a:r>
          </a:p>
          <a:p>
            <a:pPr lvl="1"/>
            <a:r>
              <a:rPr lang="ru-RU" dirty="0"/>
              <a:t>На 41-й конференции ICANN в 2011 году была принята программа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/>
              <a:t>gTLD</a:t>
            </a:r>
            <a:r>
              <a:rPr lang="ru-RU" dirty="0"/>
              <a:t>, теперь </a:t>
            </a:r>
            <a:r>
              <a:rPr lang="ru-RU" dirty="0" err="1"/>
              <a:t>gTLD</a:t>
            </a:r>
            <a:r>
              <a:rPr lang="ru-RU" dirty="0"/>
              <a:t> могут регистрировать на себя юридические </a:t>
            </a:r>
            <a:r>
              <a:rPr lang="ru-RU" dirty="0" smtClean="0"/>
              <a:t>лица</a:t>
            </a:r>
            <a:endParaRPr lang="en-US" dirty="0" smtClean="0"/>
          </a:p>
          <a:p>
            <a:r>
              <a:rPr lang="ru-RU" dirty="0"/>
              <a:t>Национальные, </a:t>
            </a:r>
            <a:r>
              <a:rPr lang="ru-RU" dirty="0" smtClean="0"/>
              <a:t>географические домены </a:t>
            </a:r>
            <a:r>
              <a:rPr lang="ru-RU" dirty="0"/>
              <a:t>(</a:t>
            </a:r>
            <a:r>
              <a:rPr lang="en-US" dirty="0" err="1"/>
              <a:t>ccTLD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По кодам </a:t>
            </a:r>
            <a:r>
              <a:rPr lang="en-US" dirty="0" smtClean="0"/>
              <a:t>ISO — .</a:t>
            </a:r>
            <a:r>
              <a:rPr lang="en-US" dirty="0" err="1" smtClean="0"/>
              <a:t>ru</a:t>
            </a:r>
            <a:r>
              <a:rPr lang="en-US" dirty="0"/>
              <a:t> </a:t>
            </a:r>
            <a:r>
              <a:rPr lang="ru-RU" dirty="0" smtClean="0"/>
              <a:t>и другие</a:t>
            </a:r>
            <a:r>
              <a:rPr lang="en-US" dirty="0" smtClean="0"/>
              <a:t>		</a:t>
            </a:r>
            <a:r>
              <a:rPr lang="en-US" dirty="0"/>
              <a:t>.</a:t>
            </a:r>
            <a:r>
              <a:rPr lang="en-US" dirty="0" err="1"/>
              <a:t>uk</a:t>
            </a:r>
            <a:r>
              <a:rPr lang="en-US" dirty="0" smtClean="0"/>
              <a:t>, .</a:t>
            </a:r>
            <a:r>
              <a:rPr lang="en-US" dirty="0" err="1" smtClean="0"/>
              <a:t>su</a:t>
            </a:r>
            <a:r>
              <a:rPr lang="en-US" dirty="0" smtClean="0"/>
              <a:t>		.am, .</a:t>
            </a:r>
            <a:r>
              <a:rPr lang="en-US" dirty="0" err="1" smtClean="0"/>
              <a:t>io</a:t>
            </a:r>
            <a:r>
              <a:rPr lang="en-US" dirty="0" smtClean="0"/>
              <a:t>, .me, .to, .</a:t>
            </a:r>
            <a:r>
              <a:rPr lang="en-US" dirty="0" err="1" smtClean="0"/>
              <a:t>tv</a:t>
            </a:r>
            <a:endParaRPr lang="ru-RU" dirty="0" smtClean="0"/>
          </a:p>
          <a:p>
            <a:r>
              <a:rPr lang="ru-RU" dirty="0" err="1" smtClean="0"/>
              <a:t>Интернационализованные</a:t>
            </a:r>
            <a:r>
              <a:rPr lang="ru-RU" dirty="0" smtClean="0"/>
              <a:t> </a:t>
            </a:r>
            <a:r>
              <a:rPr lang="ru-RU" dirty="0"/>
              <a:t>домены (</a:t>
            </a:r>
            <a:r>
              <a:rPr lang="en-US" dirty="0" smtClean="0"/>
              <a:t>IDN</a:t>
            </a:r>
            <a:r>
              <a:rPr lang="ru-RU" dirty="0" smtClean="0"/>
              <a:t>)</a:t>
            </a:r>
          </a:p>
          <a:p>
            <a:r>
              <a:rPr lang="ru-RU" dirty="0" smtClean="0"/>
              <a:t>Технические (</a:t>
            </a:r>
            <a:r>
              <a:rPr lang="en-US" dirty="0" smtClean="0"/>
              <a:t>in-</a:t>
            </a:r>
            <a:r>
              <a:rPr lang="en-US" dirty="0" err="1" smtClean="0"/>
              <a:t>addr.arpa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6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Длинные доменные имена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llanfairpwllgwyngyllgogerychwyrndrobwyll-llantysiliogogogoch.com — </a:t>
            </a:r>
            <a:r>
              <a:rPr lang="ru-RU" dirty="0"/>
              <a:t>название деревни </a:t>
            </a:r>
            <a:r>
              <a:rPr lang="ru-RU" dirty="0" err="1"/>
              <a:t>Лланвайр-Пуллгвингилл</a:t>
            </a:r>
            <a:r>
              <a:rPr lang="ru-RU" dirty="0"/>
              <a:t> в Уэльсе на острове Англси, означающее «Церковь Святой Марии в ложбине, заросшей белым орешником, около быстрого водоворота, неподалёку от церкви Святого </a:t>
            </a:r>
            <a:r>
              <a:rPr lang="ru-RU" dirty="0" err="1"/>
              <a:t>Тисилио</a:t>
            </a:r>
            <a:r>
              <a:rPr lang="ru-RU" dirty="0"/>
              <a:t> и красной пещеры</a:t>
            </a:r>
            <a:r>
              <a:rPr lang="ru-RU" dirty="0" smtClean="0"/>
              <a:t>»</a:t>
            </a:r>
          </a:p>
          <a:p>
            <a:r>
              <a:rPr lang="en-US" dirty="0"/>
              <a:t>zzzzzzzzzzzzzzzzzzzzzzzzzzzzzzzzzzzzzzzzzzzzzzzzzzzzzzzzzzzzzzz.ru — «</a:t>
            </a:r>
            <a:r>
              <a:rPr lang="ru-RU" dirty="0"/>
              <a:t>самый последний домен Рунета</a:t>
            </a:r>
          </a:p>
        </p:txBody>
      </p:sp>
    </p:spTree>
    <p:extLst>
      <p:ext uri="{BB962C8B-B14F-4D97-AF65-F5344CB8AC3E}">
        <p14:creationId xmlns:p14="http://schemas.microsoft.com/office/powerpoint/2010/main" val="258885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624535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sz="2400" dirty="0" smtClean="0"/>
          </a:p>
          <a:p>
            <a:r>
              <a:rPr lang="ru-RU" sz="2400" dirty="0" smtClean="0"/>
              <a:t>Системы имён</a:t>
            </a:r>
          </a:p>
          <a:p>
            <a:r>
              <a:rPr lang="ru-RU" sz="2400" dirty="0" smtClean="0"/>
              <a:t>Как выбирать имена</a:t>
            </a:r>
          </a:p>
          <a:p>
            <a:r>
              <a:rPr lang="ru-RU" sz="2400" dirty="0" smtClean="0"/>
              <a:t>Разрешение (поиск значения) имён</a:t>
            </a:r>
          </a:p>
          <a:p>
            <a:r>
              <a:rPr lang="ru-RU" sz="2400" dirty="0" smtClean="0"/>
              <a:t>Взгляд на </a:t>
            </a:r>
            <a:r>
              <a:rPr lang="en-US" sz="2400" dirty="0" smtClean="0"/>
              <a:t>DNS </a:t>
            </a:r>
            <a:r>
              <a:rPr lang="ru-RU" sz="2400" dirty="0" smtClean="0"/>
              <a:t>со стороны клиента</a:t>
            </a:r>
            <a:endParaRPr lang="en-US" sz="2400" dirty="0" smtClean="0"/>
          </a:p>
          <a:p>
            <a:r>
              <a:rPr lang="ru-RU" sz="2400" dirty="0" smtClean="0"/>
              <a:t>Хранение данных </a:t>
            </a:r>
            <a:r>
              <a:rPr lang="ru-RU" sz="2400" smtClean="0"/>
              <a:t>на сервере</a:t>
            </a:r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987824" y="692696"/>
            <a:ext cx="6048672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1800" i="1" dirty="0" smtClean="0"/>
              <a:t>— </a:t>
            </a:r>
            <a:r>
              <a:rPr lang="ru-RU" sz="1800" i="1" dirty="0" smtClean="0"/>
              <a:t>Что это ты там бормочешь? - спросил </a:t>
            </a:r>
            <a:r>
              <a:rPr lang="ru-RU" sz="1800" i="1" dirty="0" err="1" smtClean="0"/>
              <a:t>Шалтай</a:t>
            </a:r>
            <a:r>
              <a:rPr lang="ru-RU" sz="1800" i="1" dirty="0" smtClean="0"/>
              <a:t>,</a:t>
            </a:r>
            <a:r>
              <a:rPr lang="en-US" sz="1800" i="1" dirty="0" smtClean="0"/>
              <a:t> </a:t>
            </a:r>
            <a:r>
              <a:rPr lang="ru-RU" sz="1800" i="1" dirty="0" smtClean="0"/>
              <a:t>впервые прямо взглянув на нее. </a:t>
            </a:r>
            <a:r>
              <a:rPr lang="en-US" sz="1800" i="1" dirty="0" smtClean="0"/>
              <a:t>— </a:t>
            </a:r>
            <a:r>
              <a:rPr lang="ru-RU" sz="1800" i="1" dirty="0" smtClean="0"/>
              <a:t>Скажи-ка мне</a:t>
            </a:r>
            <a:r>
              <a:rPr lang="en-US" sz="1800" i="1" dirty="0" smtClean="0"/>
              <a:t> </a:t>
            </a:r>
            <a:r>
              <a:rPr lang="ru-RU" sz="1800" i="1" dirty="0" smtClean="0"/>
              <a:t>лучше, как тебя зовут и зачем ты сюда явилась.</a:t>
            </a:r>
            <a:endParaRPr lang="en-US" sz="1800" i="1" dirty="0" smtClean="0"/>
          </a:p>
          <a:p>
            <a:pPr marL="0" indent="0">
              <a:buFont typeface="Wingdings 2" pitchFamily="18" charset="2"/>
              <a:buNone/>
            </a:pPr>
            <a:r>
              <a:rPr lang="en-US" sz="1800" i="1" dirty="0" smtClean="0"/>
              <a:t>—</a:t>
            </a:r>
            <a:r>
              <a:rPr lang="ru-RU" sz="1800" i="1" dirty="0" smtClean="0"/>
              <a:t> Меня зовут Алиса, а...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i="1" dirty="0" smtClean="0"/>
              <a:t>—</a:t>
            </a:r>
            <a:r>
              <a:rPr lang="ru-RU" sz="1800" i="1" dirty="0" smtClean="0"/>
              <a:t> Какое глупое имя, - нетерпеливо прервал ее</a:t>
            </a:r>
            <a:r>
              <a:rPr lang="en-US" sz="1800" i="1" dirty="0" smtClean="0"/>
              <a:t> </a:t>
            </a:r>
            <a:r>
              <a:rPr lang="ru-RU" sz="1800" i="1" dirty="0" smtClean="0"/>
              <a:t>Шалтай-Болтай. - Что оно значит?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i="1" dirty="0" smtClean="0"/>
              <a:t>—</a:t>
            </a:r>
            <a:r>
              <a:rPr lang="ru-RU" sz="1800" i="1" dirty="0" smtClean="0"/>
              <a:t> Разве имя должно что-то значить? – проговорила</a:t>
            </a:r>
            <a:r>
              <a:rPr lang="en-US" sz="1800" i="1" dirty="0" smtClean="0"/>
              <a:t> </a:t>
            </a:r>
            <a:r>
              <a:rPr lang="ru-RU" sz="1800" i="1" dirty="0" smtClean="0"/>
              <a:t>Алиса с сомнением.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i="1" dirty="0" smtClean="0"/>
              <a:t>—</a:t>
            </a:r>
            <a:r>
              <a:rPr lang="ru-RU" sz="1800" i="1" dirty="0" smtClean="0"/>
              <a:t> Конечно, должно, - ответил Шалтай-Болтай</a:t>
            </a:r>
            <a:r>
              <a:rPr lang="en-US" sz="1800" i="1" dirty="0" smtClean="0"/>
              <a:t> </a:t>
            </a:r>
            <a:r>
              <a:rPr lang="ru-RU" sz="1800" i="1" dirty="0" smtClean="0"/>
              <a:t>и фыркнул.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508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имён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9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имени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33844" y="1828801"/>
            <a:ext cx="8330644" cy="4351337"/>
          </a:xfrm>
        </p:spPr>
        <p:txBody>
          <a:bodyPr>
            <a:normAutofit/>
          </a:bodyPr>
          <a:lstStyle/>
          <a:p>
            <a:r>
              <a:rPr lang="ru-RU" dirty="0" smtClean="0"/>
              <a:t>Поиск значения, связанного с идентификатором в пространстве имён</a:t>
            </a:r>
          </a:p>
          <a:p>
            <a:endParaRPr lang="ru-RU" dirty="0" smtClean="0"/>
          </a:p>
          <a:p>
            <a:r>
              <a:rPr lang="ru-RU" dirty="0" smtClean="0"/>
              <a:t>Если речь идёт об имени узла в сети, то чаще </a:t>
            </a:r>
            <a:r>
              <a:rPr lang="ru-RU" dirty="0"/>
              <a:t>всего подразумевается </a:t>
            </a:r>
            <a:r>
              <a:rPr lang="ru-RU" dirty="0" smtClean="0"/>
              <a:t>процесс </a:t>
            </a:r>
            <a:r>
              <a:rPr lang="ru-RU" dirty="0"/>
              <a:t>определения IP-адреса </a:t>
            </a:r>
            <a:r>
              <a:rPr lang="ru-RU" dirty="0" smtClean="0"/>
              <a:t>по имени</a:t>
            </a:r>
          </a:p>
          <a:p>
            <a:r>
              <a:rPr lang="ru-RU" dirty="0" smtClean="0"/>
              <a:t>Услышу на экзамене только такое определение — буду ругаться и снижать оценку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Используются разные способы поиска в зависимости от системы имён, программной среды и протоколов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0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Плоские имена (не </a:t>
            </a:r>
            <a:r>
              <a:rPr lang="en-US" dirty="0" smtClean="0"/>
              <a:t>DNS)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912567"/>
          </a:xfrm>
        </p:spPr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ru-RU" dirty="0" err="1"/>
              <a:t>Novell</a:t>
            </a:r>
            <a:r>
              <a:rPr lang="ru-RU" dirty="0"/>
              <a:t> </a:t>
            </a:r>
            <a:r>
              <a:rPr lang="ru-RU" dirty="0" err="1"/>
              <a:t>NetWare</a:t>
            </a:r>
            <a:r>
              <a:rPr lang="ru-RU" dirty="0" smtClean="0"/>
              <a:t>, </a:t>
            </a:r>
            <a:r>
              <a:rPr lang="ru-RU" dirty="0"/>
              <a:t>IBM OS/2 </a:t>
            </a:r>
            <a:r>
              <a:rPr lang="ru-RU" dirty="0" smtClean="0"/>
              <a:t>и </a:t>
            </a:r>
            <a:r>
              <a:rPr lang="ru-RU" dirty="0" err="1" smtClean="0"/>
              <a:t>Windows</a:t>
            </a:r>
            <a:r>
              <a:rPr lang="ru-RU" dirty="0" smtClean="0"/>
              <a:t> старых версий использовались </a:t>
            </a:r>
            <a:r>
              <a:rPr lang="ru-RU" dirty="0"/>
              <a:t>плоские </a:t>
            </a:r>
            <a:r>
              <a:rPr lang="ru-RU" dirty="0" smtClean="0"/>
              <a:t>имена</a:t>
            </a:r>
            <a:endParaRPr lang="ru-RU" dirty="0"/>
          </a:p>
          <a:p>
            <a:r>
              <a:rPr lang="ru-RU" dirty="0"/>
              <a:t>Для </a:t>
            </a:r>
            <a:r>
              <a:rPr lang="ru-RU" dirty="0" smtClean="0"/>
              <a:t>разрешения имени преимущественно используются широковещательные запросы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NetBIOS</a:t>
            </a:r>
            <a:r>
              <a:rPr lang="ru-RU" dirty="0"/>
              <a:t> </a:t>
            </a:r>
            <a:r>
              <a:rPr lang="ru-RU" dirty="0" smtClean="0"/>
              <a:t>режим зависит от </a:t>
            </a:r>
            <a:br>
              <a:rPr lang="ru-RU" dirty="0" smtClean="0"/>
            </a:br>
            <a:r>
              <a:rPr lang="ru-RU" dirty="0" smtClean="0"/>
              <a:t>типа узла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WINS </a:t>
            </a:r>
            <a:r>
              <a:rPr lang="ru-RU" dirty="0"/>
              <a:t>— </a:t>
            </a:r>
            <a:r>
              <a:rPr lang="en-US" dirty="0" smtClean="0"/>
              <a:t>Windows Internet</a:t>
            </a:r>
            <a:r>
              <a:rPr lang="ru-RU" dirty="0" smtClean="0"/>
              <a:t> </a:t>
            </a:r>
            <a:r>
              <a:rPr lang="en-US" dirty="0" smtClean="0"/>
              <a:t>Name Server</a:t>
            </a:r>
          </a:p>
          <a:p>
            <a:endParaRPr lang="en-US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0970" y="4077072"/>
            <a:ext cx="4623038" cy="2025754"/>
            <a:chOff x="4427984" y="3933056"/>
            <a:chExt cx="4623038" cy="202575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7984" y="3933056"/>
              <a:ext cx="4623038" cy="2025754"/>
            </a:xfrm>
            <a:prstGeom prst="rect">
              <a:avLst/>
            </a:prstGeom>
          </p:spPr>
        </p:pic>
        <p:sp>
          <p:nvSpPr>
            <p:cNvPr id="5" name="Прямоугольник 4"/>
            <p:cNvSpPr/>
            <p:nvPr/>
          </p:nvSpPr>
          <p:spPr>
            <a:xfrm>
              <a:off x="7812360" y="5085184"/>
              <a:ext cx="79208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137" y="2924944"/>
            <a:ext cx="4375375" cy="28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имён в </a:t>
            </a:r>
            <a:r>
              <a:rPr lang="en-US" dirty="0" smtClean="0"/>
              <a:t>DNS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или как работает </a:t>
            </a:r>
            <a:r>
              <a:rPr lang="en-US" dirty="0" smtClean="0"/>
              <a:t>resolver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956510"/>
          </a:xfrm>
        </p:spPr>
        <p:txBody>
          <a:bodyPr>
            <a:normAutofit/>
          </a:bodyPr>
          <a:lstStyle/>
          <a:p>
            <a:r>
              <a:rPr lang="en-US" dirty="0" err="1"/>
              <a:t>socket.gethostbyname</a:t>
            </a:r>
            <a:r>
              <a:rPr lang="en-US"/>
              <a:t>(hostname</a:t>
            </a:r>
            <a:r>
              <a:rPr lang="en-US" smtClean="0"/>
              <a:t>)</a:t>
            </a:r>
            <a:endParaRPr lang="en-US" dirty="0" smtClean="0"/>
          </a:p>
          <a:p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Посмотреть в </a:t>
            </a:r>
            <a:r>
              <a:rPr lang="ru-RU" dirty="0" err="1" smtClean="0"/>
              <a:t>кеш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ipconfig /</a:t>
            </a:r>
            <a:r>
              <a:rPr lang="en-US" dirty="0" err="1" smtClean="0"/>
              <a:t>displaydns</a:t>
            </a:r>
            <a:r>
              <a:rPr lang="en-US" dirty="0" smtClean="0"/>
              <a:t>		ipconfig /</a:t>
            </a:r>
            <a:r>
              <a:rPr lang="en-US" dirty="0" err="1" smtClean="0"/>
              <a:t>flushdns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Посмотреть собственное имя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Посмотреть в локальной таблице имён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/hosts</a:t>
            </a:r>
            <a:br>
              <a:rPr lang="en-US" dirty="0" smtClean="0"/>
            </a:b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%\system32\drivers\</a:t>
            </a:r>
            <a:r>
              <a:rPr lang="en-US" dirty="0" err="1" smtClean="0"/>
              <a:t>etc</a:t>
            </a:r>
            <a:r>
              <a:rPr lang="en-US" dirty="0" smtClean="0"/>
              <a:t>\hosts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Спросить у сервера </a:t>
            </a:r>
            <a:r>
              <a:rPr lang="en-US" dirty="0" smtClean="0"/>
              <a:t>DNS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resolv.conf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ipconfig /all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559160"/>
            <a:ext cx="2466194" cy="13517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5013176"/>
            <a:ext cx="4578016" cy="17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имён в </a:t>
            </a:r>
            <a:r>
              <a:rPr lang="en-US" dirty="0" smtClean="0"/>
              <a:t>DNS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 smtClean="0"/>
              <a:t>или как работает 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Клиентские запросы и ответы — 53</a:t>
            </a:r>
            <a:r>
              <a:rPr lang="en-US" dirty="0" smtClean="0"/>
              <a:t>/</a:t>
            </a:r>
            <a:r>
              <a:rPr lang="en-US" dirty="0" err="1" smtClean="0"/>
              <a:t>udp</a:t>
            </a:r>
            <a:endParaRPr lang="en-US" dirty="0" smtClean="0"/>
          </a:p>
          <a:p>
            <a:r>
              <a:rPr lang="ru-RU" dirty="0" smtClean="0"/>
              <a:t>Часто — </a:t>
            </a:r>
            <a:r>
              <a:rPr lang="en-US" dirty="0" smtClean="0"/>
              <a:t>BIND (</a:t>
            </a:r>
            <a:r>
              <a:rPr lang="en-US" i="1" dirty="0"/>
              <a:t>Berkeley Internet Name </a:t>
            </a:r>
            <a:r>
              <a:rPr lang="en-US" i="1" dirty="0" smtClean="0"/>
              <a:t>Domain</a:t>
            </a:r>
            <a:r>
              <a:rPr lang="en-US" dirty="0" smtClean="0"/>
              <a:t>), </a:t>
            </a:r>
            <a:r>
              <a:rPr lang="ru-RU" dirty="0" smtClean="0"/>
              <a:t>демон </a:t>
            </a:r>
            <a:r>
              <a:rPr lang="en-US" dirty="0" smtClean="0"/>
              <a:t>named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Посмотреть в </a:t>
            </a:r>
            <a:r>
              <a:rPr lang="ru-RU" dirty="0" err="1" smtClean="0"/>
              <a:t>кеш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Посмотреть </a:t>
            </a:r>
            <a:r>
              <a:rPr lang="ru-RU" dirty="0"/>
              <a:t>в локальной таблице </a:t>
            </a:r>
            <a:r>
              <a:rPr lang="ru-RU" dirty="0" smtClean="0"/>
              <a:t>имён (</a:t>
            </a:r>
            <a:r>
              <a:rPr lang="en-US" dirty="0" smtClean="0"/>
              <a:t>DNS zone, </a:t>
            </a:r>
            <a:r>
              <a:rPr lang="ru-RU" dirty="0"/>
              <a:t>зона </a:t>
            </a:r>
            <a:r>
              <a:rPr lang="en-US" dirty="0" smtClean="0"/>
              <a:t>DNS</a:t>
            </a:r>
            <a:r>
              <a:rPr lang="ru-RU" dirty="0" smtClean="0"/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Если настроен, спросить </a:t>
            </a:r>
            <a:r>
              <a:rPr lang="ru-RU" dirty="0"/>
              <a:t>у </a:t>
            </a:r>
            <a:r>
              <a:rPr lang="ru-RU" dirty="0" smtClean="0"/>
              <a:t>вышестоящего сервера </a:t>
            </a:r>
            <a:r>
              <a:rPr lang="en-US" dirty="0" smtClean="0"/>
              <a:t>(forwarder)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Провести поиск начиная с корня системы имён — 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3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Кеш сервера </a:t>
            </a:r>
            <a:r>
              <a:rPr lang="en-US" dirty="0" smtClean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Кешируются</a:t>
            </a:r>
            <a:r>
              <a:rPr lang="ru-RU" dirty="0" smtClean="0"/>
              <a:t> и отрицательные ответы тоже!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err="1" smtClean="0"/>
              <a:t>Dnscmd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ClearCache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Clear-</a:t>
            </a:r>
            <a:r>
              <a:rPr lang="en-US" dirty="0" err="1" smtClean="0"/>
              <a:t>DnsServerCache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Powershell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Flush Linux / UNIX DNS </a:t>
            </a:r>
            <a:r>
              <a:rPr lang="en-US" dirty="0" smtClean="0"/>
              <a:t>Cache</a:t>
            </a:r>
            <a:br>
              <a:rPr lang="en-US" dirty="0" smtClean="0"/>
            </a:br>
            <a:r>
              <a:rPr lang="en-US" dirty="0" smtClean="0"/>
              <a:t>www.cyberciti.biz/faq/rhel-debian-ubuntu-flush-clear-dns-cache/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55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зоны </a:t>
            </a:r>
            <a:r>
              <a:rPr lang="en-US" dirty="0" smtClean="0"/>
              <a:t>DNS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1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en-US" dirty="0" smtClean="0"/>
              <a:t>DNS zone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840559"/>
          </a:xfrm>
        </p:spPr>
        <p:txBody>
          <a:bodyPr/>
          <a:lstStyle/>
          <a:p>
            <a:r>
              <a:rPr lang="ru-RU" dirty="0"/>
              <a:t>Зона — часть дерева доменных имен (включая ресурсные записи), размещаемая как единое целое на некотором </a:t>
            </a:r>
            <a:r>
              <a:rPr lang="ru-RU" dirty="0" smtClean="0"/>
              <a:t>DNS-сервере, </a:t>
            </a:r>
            <a:r>
              <a:rPr lang="ru-RU" dirty="0"/>
              <a:t>а </a:t>
            </a:r>
            <a:r>
              <a:rPr lang="ru-RU" dirty="0" smtClean="0"/>
              <a:t>на практике для надёжности </a:t>
            </a:r>
            <a:r>
              <a:rPr lang="ru-RU" dirty="0"/>
              <a:t>— одновременно на нескольких </a:t>
            </a:r>
            <a:r>
              <a:rPr lang="ru-RU" dirty="0" smtClean="0"/>
              <a:t>серверах</a:t>
            </a:r>
            <a:endParaRPr lang="en-US" dirty="0" smtClean="0"/>
          </a:p>
          <a:p>
            <a:r>
              <a:rPr lang="ru-RU" dirty="0" smtClean="0"/>
              <a:t>Целью </a:t>
            </a:r>
            <a:r>
              <a:rPr lang="ru-RU" dirty="0"/>
              <a:t>выделения части дерева в отдельную зону является передача ответственности </a:t>
            </a:r>
            <a:r>
              <a:rPr lang="ru-RU" dirty="0" smtClean="0"/>
              <a:t>за </a:t>
            </a:r>
            <a:r>
              <a:rPr lang="ru-RU" dirty="0"/>
              <a:t>соответствующий домен другому лицу или </a:t>
            </a:r>
            <a:r>
              <a:rPr lang="ru-RU" dirty="0" smtClean="0"/>
              <a:t>организации</a:t>
            </a:r>
            <a:endParaRPr lang="en-US" dirty="0" smtClean="0"/>
          </a:p>
          <a:p>
            <a:r>
              <a:rPr lang="ru-RU" dirty="0" smtClean="0"/>
              <a:t>Это </a:t>
            </a:r>
            <a:r>
              <a:rPr lang="ru-RU" dirty="0"/>
              <a:t>называется </a:t>
            </a:r>
            <a:r>
              <a:rPr lang="ru-RU" dirty="0" smtClean="0"/>
              <a:t>делегированием</a:t>
            </a:r>
          </a:p>
          <a:p>
            <a:r>
              <a:rPr lang="ru-RU" dirty="0" smtClean="0"/>
              <a:t>Сервер, на котором размещены ресурсные записи какой-то зоны, называется </a:t>
            </a:r>
            <a:r>
              <a:rPr lang="ru-RU" i="1" dirty="0" smtClean="0"/>
              <a:t>ответственным</a:t>
            </a:r>
            <a:r>
              <a:rPr lang="ru-RU" dirty="0" smtClean="0"/>
              <a:t> </a:t>
            </a:r>
            <a:r>
              <a:rPr lang="en-US" dirty="0" smtClean="0"/>
              <a:t>(authority) </a:t>
            </a:r>
            <a:r>
              <a:rPr lang="ru-RU" dirty="0" smtClean="0"/>
              <a:t>за зону</a:t>
            </a:r>
          </a:p>
          <a:p>
            <a:r>
              <a:rPr lang="ru-RU" dirty="0" smtClean="0"/>
              <a:t>Ответы сервера на запросы о «своих» именах тоже авторитетные</a:t>
            </a:r>
          </a:p>
          <a:p>
            <a:r>
              <a:rPr lang="ru-RU" dirty="0" smtClean="0"/>
              <a:t>Если есть только часть записей (например, в </a:t>
            </a:r>
            <a:r>
              <a:rPr lang="ru-RU" dirty="0" err="1" smtClean="0"/>
              <a:t>кеше</a:t>
            </a:r>
            <a:r>
              <a:rPr lang="ru-RU" dirty="0" smtClean="0"/>
              <a:t>), то это неавторитетный сервер / ответ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30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en-US" dirty="0" smtClean="0"/>
              <a:t>DNS zone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2" y="1772816"/>
            <a:ext cx="8423784" cy="45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23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</a:t>
            </a:r>
            <a:r>
              <a:rPr lang="ru-RU" dirty="0" smtClean="0"/>
              <a:t>моё! </a:t>
            </a:r>
            <a:r>
              <a:rPr lang="ru-RU" dirty="0"/>
              <a:t>И это </a:t>
            </a:r>
            <a:r>
              <a:rPr lang="ru-RU" dirty="0" smtClean="0"/>
              <a:t>моё... </a:t>
            </a:r>
            <a:r>
              <a:rPr lang="ru-RU" dirty="0"/>
              <a:t>все </a:t>
            </a:r>
            <a:r>
              <a:rPr lang="ru-RU" dirty="0" smtClean="0"/>
              <a:t>моё!!!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76855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примере </a:t>
            </a:r>
            <a:r>
              <a:rPr lang="en-US" dirty="0" smtClean="0"/>
              <a:t>BIND </a:t>
            </a:r>
            <a:r>
              <a:rPr lang="ru-RU" dirty="0" smtClean="0"/>
              <a:t>в файле 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/bind/</a:t>
            </a:r>
            <a:r>
              <a:rPr lang="en-US" dirty="0" err="1" smtClean="0"/>
              <a:t>named.conf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zone </a:t>
            </a:r>
            <a:r>
              <a:rPr lang="en-US" dirty="0" smtClean="0">
                <a:latin typeface="Consolas" panose="020B0609020204030204" pitchFamily="49" charset="0"/>
              </a:rPr>
              <a:t>"e1.ru" 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type </a:t>
            </a:r>
            <a:r>
              <a:rPr lang="en-US" dirty="0">
                <a:latin typeface="Consolas" panose="020B0609020204030204" pitchFamily="49" charset="0"/>
              </a:rPr>
              <a:t>master;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file "e1.ru.txt";	//	</a:t>
            </a:r>
            <a:r>
              <a:rPr lang="ru-RU" dirty="0" smtClean="0">
                <a:latin typeface="Consolas" panose="020B0609020204030204" pitchFamily="49" charset="0"/>
              </a:rPr>
              <a:t>произвольное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zone "ructf.net"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type slave;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masters {194.226.244.126;};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file "/</a:t>
            </a:r>
            <a:r>
              <a:rPr lang="en-US" dirty="0" err="1" smtClean="0">
                <a:latin typeface="Consolas" panose="020B0609020204030204" pitchFamily="49" charset="0"/>
              </a:rPr>
              <a:t>etc</a:t>
            </a:r>
            <a:r>
              <a:rPr lang="en-US" dirty="0" smtClean="0">
                <a:latin typeface="Consolas" panose="020B0609020204030204" pitchFamily="49" charset="0"/>
              </a:rPr>
              <a:t>/bind/zones/ructf.net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8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имён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1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зоны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&lt;blank&gt;[&lt;comment&gt;]</a:t>
            </a:r>
          </a:p>
          <a:p>
            <a:r>
              <a:rPr lang="en-US" dirty="0"/>
              <a:t>$ORIGIN &lt;domain-name&gt; [&lt;comment&gt;]</a:t>
            </a:r>
          </a:p>
          <a:p>
            <a:r>
              <a:rPr lang="en-US" dirty="0"/>
              <a:t>$INCLUDE &lt;file-name&gt; [&lt;domain-name&gt;] [&lt;comment&gt;]</a:t>
            </a:r>
          </a:p>
          <a:p>
            <a:r>
              <a:rPr lang="en-US" dirty="0"/>
              <a:t>&lt;domain-name&gt;&lt;</a:t>
            </a:r>
            <a:r>
              <a:rPr lang="en-US" dirty="0" err="1"/>
              <a:t>rr</a:t>
            </a:r>
            <a:r>
              <a:rPr lang="en-US" dirty="0"/>
              <a:t>&gt; [&lt;comment&gt;]</a:t>
            </a:r>
          </a:p>
          <a:p>
            <a:r>
              <a:rPr lang="en-US" dirty="0"/>
              <a:t>&lt;blank&gt;&lt;</a:t>
            </a:r>
            <a:r>
              <a:rPr lang="en-US" dirty="0" err="1"/>
              <a:t>rr</a:t>
            </a:r>
            <a:r>
              <a:rPr lang="en-US" dirty="0"/>
              <a:t>&gt; [&lt;comment</a:t>
            </a:r>
            <a:r>
              <a:rPr lang="en-US" dirty="0" smtClean="0"/>
              <a:t>&gt;]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Содержимое </a:t>
            </a:r>
            <a:r>
              <a:rPr lang="en-US" dirty="0"/>
              <a:t>RR-</a:t>
            </a:r>
            <a:r>
              <a:rPr lang="ru-RU" dirty="0" smtClean="0"/>
              <a:t>записи </a:t>
            </a:r>
            <a:r>
              <a:rPr lang="en-US" dirty="0" smtClean="0"/>
              <a:t>(Resource Record)</a:t>
            </a:r>
            <a:endParaRPr lang="en-US" dirty="0"/>
          </a:p>
          <a:p>
            <a:r>
              <a:rPr lang="en-US" dirty="0"/>
              <a:t>[&lt;TTL&gt;] [&lt;class&gt;] &lt;type&gt; &lt;RDATA&gt;</a:t>
            </a:r>
          </a:p>
          <a:p>
            <a:r>
              <a:rPr lang="en-US" dirty="0"/>
              <a:t>[&lt;class&gt;] [&lt;TTL&gt;] &lt;type&gt; &lt;RDATA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; </a:t>
            </a:r>
            <a:r>
              <a:rPr lang="ru-RU" dirty="0"/>
              <a:t>к</a:t>
            </a:r>
            <a:r>
              <a:rPr lang="ru-RU" dirty="0" smtClean="0"/>
              <a:t>омментарии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0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51285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$ORIGIN 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$TTL </a:t>
            </a:r>
            <a:r>
              <a:rPr lang="en-US" dirty="0" smtClean="0">
                <a:latin typeface="Consolas" panose="020B0609020204030204" pitchFamily="49" charset="0"/>
              </a:rPr>
              <a:t>36000		; </a:t>
            </a:r>
            <a:r>
              <a:rPr lang="en-US" dirty="0">
                <a:latin typeface="Consolas" panose="020B0609020204030204" pitchFamily="49" charset="0"/>
              </a:rPr>
              <a:t>10 hours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ructf.net	IN </a:t>
            </a:r>
            <a:r>
              <a:rPr lang="en-US" dirty="0">
                <a:latin typeface="Consolas" panose="020B0609020204030204" pitchFamily="49" charset="0"/>
              </a:rPr>
              <a:t>SOA  ns.urgu.org. znick.hackerdom.ru. (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			2015072101 </a:t>
            </a:r>
            <a:r>
              <a:rPr lang="en-US" dirty="0">
                <a:latin typeface="Consolas" panose="020B0609020204030204" pitchFamily="49" charset="0"/>
              </a:rPr>
              <a:t>; serial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smtClean="0">
                <a:latin typeface="Consolas" panose="020B0609020204030204" pitchFamily="49" charset="0"/>
              </a:rPr>
              <a:t>86400      </a:t>
            </a:r>
            <a:r>
              <a:rPr lang="en-US" dirty="0">
                <a:latin typeface="Consolas" panose="020B0609020204030204" pitchFamily="49" charset="0"/>
              </a:rPr>
              <a:t>; refresh (1 day)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smtClean="0">
                <a:latin typeface="Consolas" panose="020B0609020204030204" pitchFamily="49" charset="0"/>
              </a:rPr>
              <a:t>600        </a:t>
            </a:r>
            <a:r>
              <a:rPr lang="en-US" dirty="0">
                <a:latin typeface="Consolas" panose="020B0609020204030204" pitchFamily="49" charset="0"/>
              </a:rPr>
              <a:t>; retry (10 minutes)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smtClean="0">
                <a:latin typeface="Consolas" panose="020B0609020204030204" pitchFamily="49" charset="0"/>
              </a:rPr>
              <a:t>86400      </a:t>
            </a:r>
            <a:r>
              <a:rPr lang="en-US" dirty="0">
                <a:latin typeface="Consolas" panose="020B0609020204030204" pitchFamily="49" charset="0"/>
              </a:rPr>
              <a:t>; expire (1 day)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smtClean="0">
                <a:latin typeface="Consolas" panose="020B0609020204030204" pitchFamily="49" charset="0"/>
              </a:rPr>
              <a:t>86400      </a:t>
            </a:r>
            <a:r>
              <a:rPr lang="en-US" dirty="0">
                <a:latin typeface="Consolas" panose="020B0609020204030204" pitchFamily="49" charset="0"/>
              </a:rPr>
              <a:t>; minimum (1 day)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$TTL </a:t>
            </a:r>
            <a:r>
              <a:rPr lang="en-US" dirty="0" smtClean="0">
                <a:latin typeface="Consolas" panose="020B0609020204030204" pitchFamily="49" charset="0"/>
              </a:rPr>
              <a:t>86400		; </a:t>
            </a:r>
            <a:r>
              <a:rPr lang="en-US" dirty="0">
                <a:latin typeface="Consolas" panose="020B0609020204030204" pitchFamily="49" charset="0"/>
              </a:rPr>
              <a:t>1 day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NS      </a:t>
            </a:r>
            <a:r>
              <a:rPr lang="en-US" dirty="0">
                <a:latin typeface="Consolas" panose="020B0609020204030204" pitchFamily="49" charset="0"/>
              </a:rPr>
              <a:t>ns.urgu.org.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NS      </a:t>
            </a:r>
            <a:r>
              <a:rPr lang="en-US" dirty="0">
                <a:latin typeface="Consolas" panose="020B0609020204030204" pitchFamily="49" charset="0"/>
              </a:rPr>
              <a:t>ns.usaaa.ru.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A       </a:t>
            </a:r>
            <a:r>
              <a:rPr lang="en-US" dirty="0">
                <a:latin typeface="Consolas" panose="020B0609020204030204" pitchFamily="49" charset="0"/>
              </a:rPr>
              <a:t>194.226.244.126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</a:rPr>
              <a:t>ORIGIN ructf.net.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mail</a:t>
            </a: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CNAME   </a:t>
            </a:r>
            <a:r>
              <a:rPr lang="en-US" dirty="0">
                <a:latin typeface="Consolas" panose="020B0609020204030204" pitchFamily="49" charset="0"/>
              </a:rPr>
              <a:t>ghs.google.com.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www		CNAME   </a:t>
            </a:r>
            <a:r>
              <a:rPr lang="en-US" dirty="0">
                <a:latin typeface="Consolas" panose="020B0609020204030204" pitchFamily="49" charset="0"/>
              </a:rPr>
              <a:t>ructf.net.</a:t>
            </a:r>
          </a:p>
        </p:txBody>
      </p:sp>
    </p:spTree>
    <p:extLst>
      <p:ext uri="{BB962C8B-B14F-4D97-AF65-F5344CB8AC3E}">
        <p14:creationId xmlns:p14="http://schemas.microsoft.com/office/powerpoint/2010/main" val="11910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имён доменов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984575"/>
          </a:xfrm>
        </p:spPr>
        <p:txBody>
          <a:bodyPr/>
          <a:lstStyle/>
          <a:p>
            <a:r>
              <a:rPr lang="en-US" dirty="0" smtClean="0"/>
              <a:t>zone "rucft.net"....</a:t>
            </a:r>
          </a:p>
          <a:p>
            <a:r>
              <a:rPr lang="ru-RU" dirty="0" smtClean="0"/>
              <a:t>В файле написано </a:t>
            </a:r>
            <a:r>
              <a:rPr lang="en-US" dirty="0" smtClean="0"/>
              <a:t>		</a:t>
            </a:r>
            <a:r>
              <a:rPr lang="ru-RU" dirty="0" smtClean="0"/>
              <a:t>и это означает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www					www.ructf.net.</a:t>
            </a:r>
            <a:r>
              <a:rPr lang="ru-RU" dirty="0" smtClean="0"/>
              <a:t>	(</a:t>
            </a:r>
            <a:r>
              <a:rPr lang="ru-RU" sz="1600" dirty="0" smtClean="0"/>
              <a:t>иногда надо </a:t>
            </a:r>
            <a:r>
              <a:rPr lang="en-US" sz="1600" dirty="0" smtClean="0"/>
              <a:t>$ORIGIN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www.ructf.net			www.ructf.net.ructf.net.</a:t>
            </a:r>
          </a:p>
          <a:p>
            <a:pPr marL="0" indent="0">
              <a:buNone/>
            </a:pPr>
            <a:r>
              <a:rPr lang="en-US" dirty="0" smtClean="0"/>
              <a:t>www.ructf.net.			www.ructf.net.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Как добавить запись «без имени», т.е. совпадающую с доменом 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$ORIGIN ructf.net.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	A	 194.226.244.126</a:t>
            </a:r>
          </a:p>
          <a:p>
            <a:pPr marL="0" indent="0">
              <a:buNone/>
            </a:pPr>
            <a:r>
              <a:rPr lang="ru-RU" dirty="0" smtClean="0"/>
              <a:t>или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ructf.net.</a:t>
            </a:r>
            <a:r>
              <a:rPr lang="en-US" dirty="0">
                <a:latin typeface="Consolas" panose="020B0609020204030204" pitchFamily="49" charset="0"/>
              </a:rPr>
              <a:t> 	A	 </a:t>
            </a:r>
            <a:r>
              <a:rPr lang="en-US" dirty="0" smtClean="0">
                <a:latin typeface="Consolas" panose="020B0609020204030204" pitchFamily="49" charset="0"/>
              </a:rPr>
              <a:t>194.226.244.126</a:t>
            </a:r>
          </a:p>
        </p:txBody>
      </p:sp>
    </p:spTree>
    <p:extLst>
      <p:ext uri="{BB962C8B-B14F-4D97-AF65-F5344CB8AC3E}">
        <p14:creationId xmlns:p14="http://schemas.microsoft.com/office/powerpoint/2010/main" val="1272225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описании </a:t>
            </a:r>
            <a:r>
              <a:rPr lang="en-US" dirty="0" smtClean="0"/>
              <a:t>RR </a:t>
            </a:r>
            <a:r>
              <a:rPr lang="ru-RU" dirty="0" smtClean="0"/>
              <a:t>используются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984575"/>
          </a:xfrm>
        </p:spPr>
        <p:txBody>
          <a:bodyPr>
            <a:normAutofit/>
          </a:bodyPr>
          <a:lstStyle/>
          <a:p>
            <a:r>
              <a:rPr lang="ru-RU" dirty="0"/>
              <a:t>. </a:t>
            </a:r>
            <a:r>
              <a:rPr lang="en-US" dirty="0"/>
              <a:t>— </a:t>
            </a:r>
            <a:r>
              <a:rPr lang="ru-RU" dirty="0" smtClean="0"/>
              <a:t>от корня</a:t>
            </a:r>
            <a:endParaRPr lang="ru-RU" dirty="0"/>
          </a:p>
          <a:p>
            <a:r>
              <a:rPr lang="ru-RU" dirty="0" smtClean="0"/>
              <a:t>@</a:t>
            </a:r>
            <a:r>
              <a:rPr lang="en-US" dirty="0" smtClean="0"/>
              <a:t> — </a:t>
            </a:r>
            <a:r>
              <a:rPr lang="ru-RU" dirty="0" smtClean="0"/>
              <a:t>Отдельно </a:t>
            </a:r>
            <a:r>
              <a:rPr lang="ru-RU" dirty="0"/>
              <a:t>стоящий символ @ обозначает текущий </a:t>
            </a:r>
            <a:r>
              <a:rPr lang="ru-RU" dirty="0" smtClean="0"/>
              <a:t>суффикс по умолчанию (имя зоны)</a:t>
            </a:r>
            <a:endParaRPr lang="ru-RU" dirty="0"/>
          </a:p>
          <a:p>
            <a:r>
              <a:rPr lang="en-US" dirty="0" smtClean="0"/>
              <a:t>\DDD</a:t>
            </a:r>
            <a:r>
              <a:rPr lang="en-US" dirty="0"/>
              <a:t> — </a:t>
            </a:r>
            <a:r>
              <a:rPr lang="ru-RU" dirty="0" smtClean="0"/>
              <a:t>восьмеричная запись </a:t>
            </a:r>
            <a:r>
              <a:rPr lang="ru-RU" smtClean="0"/>
              <a:t>произвольного символа</a:t>
            </a:r>
            <a:endParaRPr lang="en-US" dirty="0" smtClean="0"/>
          </a:p>
          <a:p>
            <a:r>
              <a:rPr lang="ru-RU" dirty="0" smtClean="0"/>
              <a:t>()</a:t>
            </a:r>
            <a:r>
              <a:rPr lang="en-US" dirty="0"/>
              <a:t> — </a:t>
            </a:r>
            <a:r>
              <a:rPr lang="ru-RU" dirty="0" smtClean="0"/>
              <a:t>скобки </a:t>
            </a:r>
            <a:r>
              <a:rPr lang="ru-RU" dirty="0"/>
              <a:t>используются для группировки данных, которые </a:t>
            </a:r>
            <a:r>
              <a:rPr lang="ru-RU" dirty="0" smtClean="0"/>
              <a:t>записываются </a:t>
            </a:r>
            <a:r>
              <a:rPr lang="ru-RU" dirty="0"/>
              <a:t>в несколько строк. По сути дела, в пределах круглых </a:t>
            </a:r>
            <a:r>
              <a:rPr lang="ru-RU" dirty="0" smtClean="0"/>
              <a:t>скобок не </a:t>
            </a:r>
            <a:r>
              <a:rPr lang="ru-RU" dirty="0"/>
              <a:t>происходит распознавание конца </a:t>
            </a:r>
            <a:r>
              <a:rPr lang="ru-RU" dirty="0" smtClean="0"/>
              <a:t>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5643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 </a:t>
            </a:r>
            <a:r>
              <a:rPr lang="en-US" dirty="0"/>
              <a:t>TTL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en-US" dirty="0" smtClean="0"/>
              <a:t>TTL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Time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Live</a:t>
            </a:r>
            <a:r>
              <a:rPr lang="ru-RU" dirty="0"/>
              <a:t>) – время в секундах, в течение которого данная запись сохраняется в </a:t>
            </a:r>
            <a:r>
              <a:rPr lang="ru-RU" dirty="0" smtClean="0"/>
              <a:t>кэше </a:t>
            </a:r>
            <a:r>
              <a:rPr lang="ru-RU" dirty="0"/>
              <a:t>(32 бит) </a:t>
            </a:r>
          </a:p>
          <a:p>
            <a:r>
              <a:rPr lang="ru-RU" dirty="0"/>
              <a:t>RFC1035: Если это поле TTL пусто, то по умолчанию принимается значение, указанное в параметре </a:t>
            </a:r>
            <a:r>
              <a:rPr lang="ru-RU" dirty="0" err="1"/>
              <a:t>minimum</a:t>
            </a:r>
            <a:r>
              <a:rPr lang="ru-RU" dirty="0"/>
              <a:t> поля данных записи SOA для данной зоны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RFC2308: Время негативного кэширования и директива управления $TTL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821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 </a:t>
            </a:r>
            <a:r>
              <a:rPr lang="en-US" dirty="0"/>
              <a:t>TYPE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en-US" dirty="0" smtClean="0"/>
              <a:t>SOA </a:t>
            </a:r>
            <a:r>
              <a:rPr lang="en-US" dirty="0"/>
              <a:t>(Start Of Authority) </a:t>
            </a:r>
          </a:p>
          <a:p>
            <a:r>
              <a:rPr lang="en-US" dirty="0"/>
              <a:t>NS (Name Server) </a:t>
            </a:r>
          </a:p>
          <a:p>
            <a:r>
              <a:rPr lang="en-US" dirty="0"/>
              <a:t>A (Address) </a:t>
            </a:r>
          </a:p>
          <a:p>
            <a:r>
              <a:rPr lang="en-US" dirty="0"/>
              <a:t>MX (Mail </a:t>
            </a:r>
            <a:r>
              <a:rPr lang="en-US" dirty="0" err="1"/>
              <a:t>eXchanger</a:t>
            </a:r>
            <a:r>
              <a:rPr lang="en-US" dirty="0"/>
              <a:t>) </a:t>
            </a:r>
          </a:p>
          <a:p>
            <a:r>
              <a:rPr lang="en-US" dirty="0"/>
              <a:t>CNAME (Canonical NAME) </a:t>
            </a:r>
          </a:p>
          <a:p>
            <a:r>
              <a:rPr lang="en-US" dirty="0"/>
              <a:t>PTR (</a:t>
            </a:r>
            <a:r>
              <a:rPr lang="en-US" dirty="0" err="1"/>
              <a:t>PoinTeR</a:t>
            </a:r>
            <a:r>
              <a:rPr lang="en-US" dirty="0"/>
              <a:t>) </a:t>
            </a:r>
          </a:p>
          <a:p>
            <a:r>
              <a:rPr lang="en-US" dirty="0"/>
              <a:t>WKS (Well Known Services) </a:t>
            </a:r>
          </a:p>
          <a:p>
            <a:r>
              <a:rPr lang="ru-RU" dirty="0"/>
              <a:t>и другие типы записей</a:t>
            </a:r>
          </a:p>
        </p:txBody>
      </p:sp>
    </p:spTree>
    <p:extLst>
      <p:ext uri="{BB962C8B-B14F-4D97-AF65-F5344CB8AC3E}">
        <p14:creationId xmlns:p14="http://schemas.microsoft.com/office/powerpoint/2010/main" val="4179190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(Из </a:t>
            </a:r>
            <a:r>
              <a:rPr lang="ru-RU" dirty="0" smtClean="0"/>
              <a:t>RFC </a:t>
            </a:r>
            <a:r>
              <a:rPr lang="ru-RU" dirty="0"/>
              <a:t>1035, стр. 13)</a:t>
            </a:r>
          </a:p>
          <a:p>
            <a:r>
              <a:rPr lang="ru-RU" dirty="0"/>
              <a:t>Поле CLASS присутствует в записях ресурсов. Определены </a:t>
            </a:r>
            <a:r>
              <a:rPr lang="ru-RU" dirty="0" smtClean="0"/>
              <a:t>следующие</a:t>
            </a:r>
            <a:r>
              <a:rPr lang="en-US" dirty="0" smtClean="0"/>
              <a:t> </a:t>
            </a:r>
            <a:r>
              <a:rPr lang="ru-RU" dirty="0" smtClean="0"/>
              <a:t>мнемоники </a:t>
            </a:r>
            <a:r>
              <a:rPr lang="ru-RU" dirty="0"/>
              <a:t>и значения:</a:t>
            </a:r>
          </a:p>
          <a:p>
            <a:r>
              <a:rPr lang="en-US" dirty="0"/>
              <a:t>IN 1: </a:t>
            </a:r>
            <a:r>
              <a:rPr lang="ru-RU" dirty="0"/>
              <a:t>класс Интернет</a:t>
            </a:r>
          </a:p>
          <a:p>
            <a:r>
              <a:rPr lang="ru-RU" dirty="0"/>
              <a:t>CS 2: класс CSNET (вышел из употребления, используется только</a:t>
            </a:r>
          </a:p>
          <a:p>
            <a:r>
              <a:rPr lang="ru-RU" dirty="0"/>
              <a:t>в примерах устаревших документов RFC)</a:t>
            </a:r>
          </a:p>
          <a:p>
            <a:r>
              <a:rPr lang="en-US" dirty="0"/>
              <a:t>CH 3: </a:t>
            </a:r>
            <a:r>
              <a:rPr lang="ru-RU" dirty="0"/>
              <a:t>класс </a:t>
            </a:r>
            <a:r>
              <a:rPr lang="en-US" dirty="0"/>
              <a:t>CHAOS</a:t>
            </a:r>
          </a:p>
          <a:p>
            <a:r>
              <a:rPr lang="en-US" dirty="0"/>
              <a:t>HS 4: </a:t>
            </a:r>
            <a:r>
              <a:rPr lang="ru-RU" dirty="0"/>
              <a:t>класс </a:t>
            </a:r>
            <a:r>
              <a:rPr lang="en-US" dirty="0" smtClean="0"/>
              <a:t>Hesiod</a:t>
            </a:r>
          </a:p>
          <a:p>
            <a:endParaRPr lang="en-US" dirty="0"/>
          </a:p>
          <a:p>
            <a:r>
              <a:rPr lang="ru-RU" dirty="0" smtClean="0"/>
              <a:t>Я никогда не видел на практике классов, отличных от </a:t>
            </a:r>
            <a:r>
              <a:rPr lang="en-US" dirty="0" smtClean="0"/>
              <a:t>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351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Ресурсная </a:t>
            </a:r>
            <a:r>
              <a:rPr lang="ru-RU" dirty="0"/>
              <a:t>запись </a:t>
            </a:r>
            <a:r>
              <a:rPr lang="en-US" dirty="0"/>
              <a:t>SOA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9845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Start of Authority — </a:t>
            </a:r>
            <a:r>
              <a:rPr lang="ru-RU" dirty="0">
                <a:latin typeface="Consolas" panose="020B0609020204030204" pitchFamily="49" charset="0"/>
              </a:rPr>
              <a:t>п</a:t>
            </a:r>
            <a:r>
              <a:rPr lang="ru-RU" dirty="0" smtClean="0">
                <a:latin typeface="Consolas" panose="020B0609020204030204" pitchFamily="49" charset="0"/>
              </a:rPr>
              <a:t>ервая запись зоны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owner </a:t>
            </a:r>
            <a:r>
              <a:rPr lang="en-US" dirty="0" err="1">
                <a:latin typeface="Consolas" panose="020B0609020204030204" pitchFamily="49" charset="0"/>
              </a:rPr>
              <a:t>ttl</a:t>
            </a:r>
            <a:r>
              <a:rPr lang="en-US" dirty="0">
                <a:latin typeface="Consolas" panose="020B0609020204030204" pitchFamily="49" charset="0"/>
              </a:rPr>
              <a:t> class SOA source-</a:t>
            </a:r>
            <a:r>
              <a:rPr lang="en-US" dirty="0" err="1">
                <a:latin typeface="Consolas" panose="020B0609020204030204" pitchFamily="49" charset="0"/>
              </a:rPr>
              <a:t>dname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mbox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serial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refresh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retry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expire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minimum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ructf.net	IN SOA  ns.urgu.org. znick.hackerdom.ru. 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2015072101 ; serial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86400      ; refresh (1 day)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600        ; retry (10 minutes)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86400      ; expire (1 day)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86400      ; minimum (1 day)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748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Ресурсная </a:t>
            </a:r>
            <a:r>
              <a:rPr lang="ru-RU" dirty="0"/>
              <a:t>запись </a:t>
            </a:r>
            <a:r>
              <a:rPr lang="en-US" dirty="0" smtClean="0"/>
              <a:t>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Server</a:t>
            </a:r>
          </a:p>
          <a:p>
            <a:r>
              <a:rPr lang="en-US" dirty="0" smtClean="0"/>
              <a:t>DNS</a:t>
            </a:r>
            <a:r>
              <a:rPr lang="ru-RU" dirty="0" smtClean="0"/>
              <a:t>-имя ответственного сервера (не </a:t>
            </a:r>
            <a:r>
              <a:rPr lang="en-US" dirty="0" smtClean="0"/>
              <a:t>IP-</a:t>
            </a:r>
            <a:r>
              <a:rPr lang="ru-RU" dirty="0" smtClean="0"/>
              <a:t>адрес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en-US" dirty="0">
                <a:latin typeface="Consolas" panose="020B0609020204030204" pitchFamily="49" charset="0"/>
              </a:rPr>
              <a:t>owner </a:t>
            </a:r>
            <a:r>
              <a:rPr lang="en-US" dirty="0" err="1">
                <a:latin typeface="Consolas" panose="020B0609020204030204" pitchFamily="49" charset="0"/>
              </a:rPr>
              <a:t>ttl</a:t>
            </a:r>
            <a:r>
              <a:rPr lang="en-US" dirty="0">
                <a:latin typeface="Consolas" panose="020B0609020204030204" pitchFamily="49" charset="0"/>
              </a:rPr>
              <a:t> class NS name-server-</a:t>
            </a:r>
            <a:r>
              <a:rPr lang="en-US" dirty="0" err="1">
                <a:latin typeface="Consolas" panose="020B0609020204030204" pitchFamily="49" charset="0"/>
              </a:rPr>
              <a:t>dname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ru-RU" dirty="0" smtClean="0"/>
              <a:t>Примеры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volkanin.ru.	NS</a:t>
            </a: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dns1.yandex.net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$ORIGIN e1.ru.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NS	ns1.e1.ru.	;	</a:t>
            </a:r>
            <a:r>
              <a:rPr lang="ru-RU" dirty="0" smtClean="0">
                <a:latin typeface="Consolas" panose="020B0609020204030204" pitchFamily="49" charset="0"/>
              </a:rPr>
              <a:t>или </a:t>
            </a:r>
            <a:r>
              <a:rPr lang="en-US" dirty="0" smtClean="0">
                <a:latin typeface="Consolas" panose="020B0609020204030204" pitchFamily="49" charset="0"/>
              </a:rPr>
              <a:t>ns1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 smtClean="0">
                <a:latin typeface="Consolas" panose="020B0609020204030204" pitchFamily="49" charset="0"/>
              </a:rPr>
              <a:t>s1			A</a:t>
            </a:r>
            <a:r>
              <a:rPr lang="en-US" dirty="0">
                <a:latin typeface="Consolas" panose="020B0609020204030204" pitchFamily="49" charset="0"/>
              </a:rPr>
              <a:t>	212.193.163.6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Ресурсная запись </a:t>
            </a:r>
            <a:r>
              <a:rPr lang="en-US" dirty="0" smtClean="0"/>
              <a:t>A / AAAA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IPv4-</a:t>
            </a:r>
            <a:r>
              <a:rPr lang="ru-RU" dirty="0" smtClean="0"/>
              <a:t>адрес</a:t>
            </a:r>
          </a:p>
          <a:p>
            <a:endParaRPr lang="ru-RU" dirty="0"/>
          </a:p>
          <a:p>
            <a:r>
              <a:rPr lang="en-US" dirty="0"/>
              <a:t>owner </a:t>
            </a:r>
            <a:r>
              <a:rPr lang="en-US" dirty="0" err="1"/>
              <a:t>ttl</a:t>
            </a:r>
            <a:r>
              <a:rPr lang="en-US" dirty="0"/>
              <a:t> class A </a:t>
            </a:r>
            <a:r>
              <a:rPr lang="en-US" dirty="0" smtClean="0"/>
              <a:t>address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AAAA – IPv6</a:t>
            </a:r>
            <a:r>
              <a:rPr lang="ru-RU" dirty="0" smtClean="0"/>
              <a:t>-адрес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4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Необходимость </a:t>
            </a:r>
            <a:r>
              <a:rPr lang="ru-RU" dirty="0" smtClean="0"/>
              <a:t>имён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768551"/>
          </a:xfrm>
        </p:spPr>
        <p:txBody>
          <a:bodyPr>
            <a:normAutofit/>
          </a:bodyPr>
          <a:lstStyle/>
          <a:p>
            <a:r>
              <a:rPr lang="ru-RU" dirty="0" smtClean="0"/>
              <a:t>Магическое </a:t>
            </a:r>
            <a:r>
              <a:rPr lang="ru-RU" dirty="0"/>
              <a:t>число7 ± </a:t>
            </a:r>
            <a:r>
              <a:rPr lang="ru-RU" dirty="0" smtClean="0"/>
              <a:t>2 — Джордж </a:t>
            </a:r>
            <a:r>
              <a:rPr lang="ru-RU" dirty="0"/>
              <a:t>Миллер (</a:t>
            </a:r>
            <a:r>
              <a:rPr lang="en-US" dirty="0"/>
              <a:t>Bell Labs)</a:t>
            </a:r>
          </a:p>
          <a:p>
            <a:r>
              <a:rPr lang="ru-RU" dirty="0" smtClean="0"/>
              <a:t>Кратковременная память </a:t>
            </a:r>
            <a:r>
              <a:rPr lang="ru-RU" dirty="0"/>
              <a:t>человека способна запоминать </a:t>
            </a:r>
            <a:r>
              <a:rPr lang="ru-RU" dirty="0" smtClean="0"/>
              <a:t>в среднем </a:t>
            </a:r>
            <a:r>
              <a:rPr lang="ru-RU" dirty="0"/>
              <a:t>девять двоичных чисел, восемь десятичных чисел</a:t>
            </a:r>
            <a:r>
              <a:rPr lang="ru-RU" dirty="0" smtClean="0"/>
              <a:t>, семь </a:t>
            </a:r>
            <a:r>
              <a:rPr lang="ru-RU" dirty="0"/>
              <a:t>букв алфавита и пять односложных </a:t>
            </a:r>
            <a:r>
              <a:rPr lang="ru-RU" dirty="0" smtClean="0"/>
              <a:t>слов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ёмкость кратковременной </a:t>
            </a:r>
            <a:r>
              <a:rPr lang="ru-RU" dirty="0"/>
              <a:t>памяти увеличивается за счёт </a:t>
            </a:r>
            <a:r>
              <a:rPr lang="ru-RU" dirty="0" smtClean="0"/>
              <a:t>группировки </a:t>
            </a:r>
            <a:r>
              <a:rPr lang="ru-RU" dirty="0"/>
              <a:t>объектов </a:t>
            </a:r>
            <a:r>
              <a:rPr lang="ru-RU" dirty="0" smtClean="0"/>
              <a:t>(</a:t>
            </a:r>
            <a:r>
              <a:rPr lang="ru-RU" dirty="0" err="1" smtClean="0"/>
              <a:t>Chunking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smtClean="0"/>
              <a:t>ФСБКМСМЧСЕГЭ — можно запомнить </a:t>
            </a:r>
            <a:r>
              <a:rPr lang="ru-RU" dirty="0"/>
              <a:t>только несколько </a:t>
            </a:r>
            <a:r>
              <a:rPr lang="ru-RU" dirty="0" smtClean="0"/>
              <a:t>букв</a:t>
            </a:r>
          </a:p>
          <a:p>
            <a:endParaRPr lang="ru-RU" dirty="0" smtClean="0"/>
          </a:p>
          <a:p>
            <a:r>
              <a:rPr lang="ru-RU" dirty="0" smtClean="0"/>
              <a:t>а если сгруппировать?</a:t>
            </a:r>
          </a:p>
          <a:p>
            <a:r>
              <a:rPr lang="ru-RU" dirty="0" smtClean="0"/>
              <a:t>ФСБ </a:t>
            </a:r>
            <a:r>
              <a:rPr lang="ru-RU" dirty="0"/>
              <a:t>КМС МЧС </a:t>
            </a:r>
            <a:r>
              <a:rPr lang="ru-RU" dirty="0" smtClean="0"/>
              <a:t>ЕГЭ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Ресурсная запись </a:t>
            </a:r>
            <a:r>
              <a:rPr lang="en-US" dirty="0" smtClean="0"/>
              <a:t>CNAME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Canonical name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owner </a:t>
            </a:r>
            <a:r>
              <a:rPr lang="en-US" dirty="0" err="1"/>
              <a:t>ttl</a:t>
            </a:r>
            <a:r>
              <a:rPr lang="en-US" dirty="0"/>
              <a:t> class CNAME canonical-</a:t>
            </a:r>
            <a:r>
              <a:rPr lang="en-US" dirty="0" err="1"/>
              <a:t>dname</a:t>
            </a:r>
            <a:endParaRPr lang="ru-RU" dirty="0" smtClean="0"/>
          </a:p>
          <a:p>
            <a:endParaRPr lang="ru-RU" dirty="0"/>
          </a:p>
          <a:p>
            <a:r>
              <a:rPr lang="fr-FR" dirty="0">
                <a:latin typeface="Consolas" panose="020B0609020204030204" pitchFamily="49" charset="0"/>
              </a:rPr>
              <a:t>mail	</a:t>
            </a:r>
            <a:r>
              <a:rPr lang="fr-FR" dirty="0" smtClean="0">
                <a:latin typeface="Consolas" panose="020B0609020204030204" pitchFamily="49" charset="0"/>
              </a:rPr>
              <a:t>CNAME   </a:t>
            </a:r>
            <a:r>
              <a:rPr lang="fr-FR" dirty="0">
                <a:latin typeface="Consolas" panose="020B0609020204030204" pitchFamily="49" charset="0"/>
              </a:rPr>
              <a:t>ghs.google.com.</a:t>
            </a:r>
          </a:p>
          <a:p>
            <a:r>
              <a:rPr lang="fr-FR" dirty="0">
                <a:latin typeface="Consolas" panose="020B0609020204030204" pitchFamily="49" charset="0"/>
              </a:rPr>
              <a:t>www		CNAME   ructf.net.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Ресурсная запись </a:t>
            </a:r>
            <a:r>
              <a:rPr lang="en-US" dirty="0" smtClean="0"/>
              <a:t>MX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Mail exchanger</a:t>
            </a:r>
          </a:p>
          <a:p>
            <a:r>
              <a:rPr lang="ru-RU" dirty="0" smtClean="0"/>
              <a:t>Подробнее рассмотрим позже</a:t>
            </a:r>
          </a:p>
          <a:p>
            <a:r>
              <a:rPr lang="ru-RU" dirty="0" smtClean="0"/>
              <a:t>В значении несколько полей</a:t>
            </a:r>
          </a:p>
          <a:p>
            <a:endParaRPr lang="ru-RU" dirty="0"/>
          </a:p>
          <a:p>
            <a:r>
              <a:rPr lang="en-US" dirty="0"/>
              <a:t>owner </a:t>
            </a:r>
            <a:r>
              <a:rPr lang="en-US" dirty="0" err="1"/>
              <a:t>ttl</a:t>
            </a:r>
            <a:r>
              <a:rPr lang="en-US" dirty="0"/>
              <a:t> class MX preference </a:t>
            </a:r>
            <a:r>
              <a:rPr lang="en-US" dirty="0" smtClean="0"/>
              <a:t>exchange-</a:t>
            </a:r>
            <a:r>
              <a:rPr lang="en-US" dirty="0" err="1" smtClean="0"/>
              <a:t>dname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ructf.net.	MX	1 aspmx.l.google.com.</a:t>
            </a:r>
          </a:p>
          <a:p>
            <a:r>
              <a:rPr lang="en-US" dirty="0"/>
              <a:t>ructf.net.	MX	</a:t>
            </a:r>
            <a:r>
              <a:rPr lang="en-US" dirty="0" smtClean="0"/>
              <a:t>5 alt1.aspmx.l.google.com.</a:t>
            </a:r>
          </a:p>
        </p:txBody>
      </p:sp>
    </p:spTree>
    <p:extLst>
      <p:ext uri="{BB962C8B-B14F-4D97-AF65-F5344CB8AC3E}">
        <p14:creationId xmlns:p14="http://schemas.microsoft.com/office/powerpoint/2010/main" val="33998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Ресурсная запись </a:t>
            </a:r>
            <a:r>
              <a:rPr lang="en-US" dirty="0" smtClean="0"/>
              <a:t>SRV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параметров подключения по имени сервиса</a:t>
            </a:r>
          </a:p>
          <a:p>
            <a:endParaRPr lang="en-US" dirty="0" smtClean="0"/>
          </a:p>
          <a:p>
            <a:r>
              <a:rPr lang="en-US" dirty="0"/>
              <a:t>owner </a:t>
            </a:r>
            <a:r>
              <a:rPr lang="en-US" dirty="0" err="1"/>
              <a:t>ttl</a:t>
            </a:r>
            <a:r>
              <a:rPr lang="en-US" dirty="0"/>
              <a:t> class SRV Priority Weight Port Target</a:t>
            </a:r>
          </a:p>
          <a:p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</a:rPr>
              <a:t>_jabber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</a:rPr>
              <a:t>_tcp.ructf.net.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SRV	5 </a:t>
            </a:r>
            <a:r>
              <a:rPr lang="en-US" dirty="0">
                <a:latin typeface="Consolas" panose="020B0609020204030204" pitchFamily="49" charset="0"/>
              </a:rPr>
              <a:t>0 5269 xmpp-server.l.google.com.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_</a:t>
            </a:r>
            <a:r>
              <a:rPr lang="en-US" dirty="0" err="1" smtClean="0">
                <a:latin typeface="Consolas" panose="020B0609020204030204" pitchFamily="49" charset="0"/>
              </a:rPr>
              <a:t>xmpp</a:t>
            </a:r>
            <a:r>
              <a:rPr lang="en-US" dirty="0" smtClean="0">
                <a:latin typeface="Consolas" panose="020B0609020204030204" pitchFamily="49" charset="0"/>
              </a:rPr>
              <a:t>-server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_tcp.ructf.net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SRV	5 </a:t>
            </a:r>
            <a:r>
              <a:rPr lang="en-US" dirty="0">
                <a:latin typeface="Consolas" panose="020B0609020204030204" pitchFamily="49" charset="0"/>
              </a:rPr>
              <a:t>0 5269 xmpp-server.l.google.com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Ресурсная запись </a:t>
            </a:r>
            <a:r>
              <a:rPr lang="en-US" dirty="0"/>
              <a:t>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4" y="1828801"/>
            <a:ext cx="8186627" cy="4984575"/>
          </a:xfrm>
        </p:spPr>
        <p:txBody>
          <a:bodyPr>
            <a:normAutofit/>
          </a:bodyPr>
          <a:lstStyle/>
          <a:p>
            <a:r>
              <a:rPr lang="ru-RU" dirty="0" smtClean="0"/>
              <a:t>Обратное преобразование — из </a:t>
            </a:r>
            <a:r>
              <a:rPr lang="en-US" dirty="0" smtClean="0"/>
              <a:t>IP </a:t>
            </a:r>
            <a:r>
              <a:rPr lang="ru-RU" dirty="0" smtClean="0"/>
              <a:t>в имя</a:t>
            </a:r>
            <a:endParaRPr lang="en-US" dirty="0" smtClean="0"/>
          </a:p>
          <a:p>
            <a:r>
              <a:rPr lang="ru-RU" dirty="0" smtClean="0"/>
              <a:t>Специальный </a:t>
            </a:r>
            <a:r>
              <a:rPr lang="ru-RU" dirty="0"/>
              <a:t>«технический» </a:t>
            </a:r>
            <a:r>
              <a:rPr lang="ru-RU" dirty="0" smtClean="0"/>
              <a:t>домен</a:t>
            </a:r>
          </a:p>
          <a:p>
            <a:endParaRPr lang="ru-RU" dirty="0"/>
          </a:p>
          <a:p>
            <a:r>
              <a:rPr lang="en-US" sz="2000" dirty="0" smtClean="0">
                <a:latin typeface="Consolas" panose="020B0609020204030204" pitchFamily="49" charset="0"/>
              </a:rPr>
              <a:t>126.244.226.194.in-addr.arpa</a:t>
            </a:r>
            <a:r>
              <a:rPr lang="en-US" sz="2000" dirty="0">
                <a:latin typeface="Consolas" panose="020B0609020204030204" pitchFamily="49" charset="0"/>
              </a:rPr>
              <a:t>. IN PTR </a:t>
            </a:r>
            <a:r>
              <a:rPr lang="en-US" sz="2000" dirty="0" smtClean="0">
                <a:latin typeface="Consolas" panose="020B0609020204030204" pitchFamily="49" charset="0"/>
              </a:rPr>
              <a:t>dijkstra.urgu.org.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Почему байты </a:t>
            </a:r>
            <a:r>
              <a:rPr lang="en-US" dirty="0" smtClean="0"/>
              <a:t>IP-</a:t>
            </a:r>
            <a:r>
              <a:rPr lang="ru-RU" dirty="0" smtClean="0"/>
              <a:t>адреса в обратном порядке?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356992"/>
            <a:ext cx="7503678" cy="25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</a:t>
            </a:r>
            <a:r>
              <a:rPr lang="ru-RU" dirty="0" smtClean="0"/>
              <a:t>сли несколько записей одного типа для одного имени?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NS      ns.urgu.org.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NS      ns.usaaa.ru.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2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сообщения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2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вид пакета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5" y="1664713"/>
            <a:ext cx="4943475" cy="3495675"/>
          </a:xfr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26" y="1691322"/>
            <a:ext cx="3335406" cy="155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заголовка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85096"/>
            <a:ext cx="5071723" cy="2369964"/>
          </a:xfrm>
        </p:spPr>
      </p:pic>
    </p:spTree>
    <p:extLst>
      <p:ext uri="{BB962C8B-B14F-4D97-AF65-F5344CB8AC3E}">
        <p14:creationId xmlns:p14="http://schemas.microsoft.com/office/powerpoint/2010/main" val="26596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раздела вопроса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58705"/>
            <a:ext cx="4152900" cy="609600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633845" y="1828801"/>
            <a:ext cx="7886700" cy="498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Представление имени домена </a:t>
            </a:r>
            <a:r>
              <a:rPr lang="en-US" dirty="0"/>
              <a:t>gemini.tuc.noao.edu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Используется алгоритм </a:t>
            </a:r>
            <a:r>
              <a:rPr lang="ru-RU" dirty="0"/>
              <a:t>сжатия, исключающий необходимость </a:t>
            </a:r>
            <a:r>
              <a:rPr lang="ru-RU" dirty="0" smtClean="0"/>
              <a:t>повторять имена. Целое доменное </a:t>
            </a:r>
            <a:r>
              <a:rPr lang="ru-RU" dirty="0"/>
              <a:t>имя или несколько меток в конце доменного имени могут </a:t>
            </a:r>
            <a:r>
              <a:rPr lang="ru-RU" dirty="0" smtClean="0"/>
              <a:t>заменяться </a:t>
            </a:r>
            <a:r>
              <a:rPr lang="ru-RU" dirty="0"/>
              <a:t>ссылкой на предшествующее </a:t>
            </a:r>
            <a:r>
              <a:rPr lang="ru-RU" dirty="0" smtClean="0"/>
              <a:t>вхождение</a:t>
            </a:r>
          </a:p>
          <a:p>
            <a:pPr marL="0" indent="0">
              <a:buNone/>
            </a:pPr>
            <a:r>
              <a:rPr lang="ru-RU" dirty="0" smtClean="0"/>
              <a:t>Указатель состоит из двух октетов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91322"/>
            <a:ext cx="4572000" cy="1038225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5733256"/>
            <a:ext cx="4364253" cy="7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раздела ответа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4178808" cy="2084832"/>
          </a:xfrm>
        </p:spPr>
      </p:pic>
    </p:spTree>
    <p:extLst>
      <p:ext uri="{BB962C8B-B14F-4D97-AF65-F5344CB8AC3E}">
        <p14:creationId xmlns:p14="http://schemas.microsoft.com/office/powerpoint/2010/main" val="12347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Пространство имён</a:t>
            </a:r>
            <a:r>
              <a:rPr lang="en-US" dirty="0" smtClean="0"/>
              <a:t> (namespace)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Некоторое </a:t>
            </a:r>
            <a:r>
              <a:rPr lang="ru-RU" dirty="0"/>
              <a:t>множество, под которым подразумевается модель, абстрактное хранилище или окружение, созданное для логической группировки уникальных идентификаторов </a:t>
            </a:r>
            <a:r>
              <a:rPr lang="ru-RU" dirty="0" smtClean="0"/>
              <a:t>(имён)</a:t>
            </a:r>
          </a:p>
          <a:p>
            <a:r>
              <a:rPr lang="ru-RU" dirty="0"/>
              <a:t>Идентификатор, определенный в пространстве имён, ассоциируется с этим пространством. </a:t>
            </a:r>
            <a:endParaRPr lang="ru-RU" dirty="0" smtClean="0"/>
          </a:p>
          <a:p>
            <a:r>
              <a:rPr lang="ru-RU" dirty="0" smtClean="0"/>
              <a:t>Один </a:t>
            </a:r>
            <a:r>
              <a:rPr lang="ru-RU" dirty="0"/>
              <a:t>и тот же идентификатор может быть независимо определён в нескольких пространствах.</a:t>
            </a:r>
            <a:endParaRPr lang="en-US" dirty="0" smtClean="0"/>
          </a:p>
          <a:p>
            <a:endParaRPr lang="ru-RU" u="sng" dirty="0" smtClean="0"/>
          </a:p>
          <a:p>
            <a:r>
              <a:rPr lang="ru-RU" u="sng" dirty="0" smtClean="0"/>
              <a:t>Свойства:</a:t>
            </a:r>
          </a:p>
          <a:p>
            <a:r>
              <a:rPr lang="ru-RU" dirty="0" smtClean="0"/>
              <a:t>Размер (длина имени)</a:t>
            </a:r>
            <a:r>
              <a:rPr lang="en-US" dirty="0" smtClean="0"/>
              <a:t> </a:t>
            </a:r>
            <a:r>
              <a:rPr lang="ru-RU" dirty="0" smtClean="0"/>
              <a:t>и максимальное количество имён</a:t>
            </a:r>
            <a:endParaRPr lang="en-US" dirty="0" smtClean="0"/>
          </a:p>
          <a:p>
            <a:r>
              <a:rPr lang="ru-RU" dirty="0" smtClean="0"/>
              <a:t>Правила написания (синтаксис) и </a:t>
            </a:r>
            <a:r>
              <a:rPr lang="ru-RU" dirty="0" err="1" smtClean="0"/>
              <a:t>валидность</a:t>
            </a:r>
            <a:endParaRPr lang="en-US" dirty="0"/>
          </a:p>
          <a:p>
            <a:r>
              <a:rPr lang="ru-RU" dirty="0" smtClean="0"/>
              <a:t>Архитектура пространства и семантика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6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пакетами </a:t>
            </a:r>
            <a:r>
              <a:rPr lang="en-US" dirty="0" smtClean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Сформировать</a:t>
            </a:r>
          </a:p>
          <a:p>
            <a:r>
              <a:rPr lang="en-US" dirty="0" smtClean="0"/>
              <a:t>dig</a:t>
            </a:r>
          </a:p>
          <a:p>
            <a:r>
              <a:rPr lang="ru-RU" dirty="0" smtClean="0"/>
              <a:t>вручную в </a:t>
            </a:r>
            <a:r>
              <a:rPr lang="en-US" dirty="0" smtClean="0"/>
              <a:t>python / </a:t>
            </a:r>
            <a:r>
              <a:rPr lang="en-US" dirty="0" err="1" smtClean="0"/>
              <a:t>perl</a:t>
            </a:r>
            <a:r>
              <a:rPr lang="en-US" dirty="0" smtClean="0"/>
              <a:t> </a:t>
            </a:r>
            <a:r>
              <a:rPr lang="ru-RU" dirty="0" smtClean="0"/>
              <a:t>и т.д.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Посмотреть</a:t>
            </a:r>
            <a:endParaRPr lang="en-US" dirty="0" smtClean="0"/>
          </a:p>
          <a:p>
            <a:r>
              <a:rPr lang="en-US" dirty="0" smtClean="0"/>
              <a:t>Wireshark</a:t>
            </a:r>
          </a:p>
          <a:p>
            <a:r>
              <a:rPr lang="en-US" dirty="0" smtClean="0"/>
              <a:t>https://github.com/volkanin/inetsvcs</a:t>
            </a:r>
          </a:p>
          <a:p>
            <a:pPr lvl="1"/>
            <a:r>
              <a:rPr lang="en-US" dirty="0" smtClean="0"/>
              <a:t>Nszoom.pl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77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ru-RU" dirty="0" smtClean="0"/>
              <a:t>пространства имён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Плоская </a:t>
            </a:r>
            <a:r>
              <a:rPr lang="en-US" dirty="0" smtClean="0"/>
              <a:t>(Flat)		</a:t>
            </a:r>
            <a:r>
              <a:rPr lang="ru-RU" dirty="0"/>
              <a:t> Иерархическая</a:t>
            </a:r>
            <a:r>
              <a:rPr lang="en-US" dirty="0"/>
              <a:t> (Hierarchical, Structured)</a:t>
            </a:r>
            <a:endParaRPr lang="ru-RU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37" y="2533644"/>
            <a:ext cx="4582855" cy="31464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48880"/>
            <a:ext cx="2304256" cy="341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Ономатет</a:t>
            </a:r>
            <a:r>
              <a:rPr lang="ru-RU" dirty="0" smtClean="0"/>
              <a:t>. Схема именования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Или </a:t>
            </a:r>
            <a:r>
              <a:rPr lang="ru-RU" b="1" dirty="0" smtClean="0"/>
              <a:t>как выбрать имя серверу</a:t>
            </a:r>
            <a:r>
              <a:rPr lang="ru-RU" dirty="0" smtClean="0"/>
              <a:t>?</a:t>
            </a:r>
          </a:p>
          <a:p>
            <a:r>
              <a:rPr lang="en-US" dirty="0"/>
              <a:t>RFC </a:t>
            </a:r>
            <a:r>
              <a:rPr lang="ru-RU" dirty="0"/>
              <a:t>1178 «</a:t>
            </a:r>
            <a:r>
              <a:rPr lang="en-US" dirty="0"/>
              <a:t>Choosing a Name for Your Computer</a:t>
            </a:r>
            <a:r>
              <a:rPr lang="ru-RU" dirty="0"/>
              <a:t>»</a:t>
            </a:r>
          </a:p>
          <a:p>
            <a:r>
              <a:rPr lang="en-US" dirty="0" smtClean="0"/>
              <a:t>RFC </a:t>
            </a:r>
            <a:r>
              <a:rPr lang="en-US" dirty="0"/>
              <a:t>2100 </a:t>
            </a:r>
            <a:r>
              <a:rPr lang="ru-RU" dirty="0"/>
              <a:t>«</a:t>
            </a:r>
            <a:r>
              <a:rPr lang="en-US" dirty="0"/>
              <a:t>The Naming of Hosts</a:t>
            </a:r>
            <a:r>
              <a:rPr lang="ru-RU" dirty="0" smtClean="0"/>
              <a:t>»</a:t>
            </a:r>
          </a:p>
          <a:p>
            <a:endParaRPr lang="ru-RU" dirty="0" smtClean="0"/>
          </a:p>
          <a:p>
            <a:r>
              <a:rPr lang="en-US" dirty="0"/>
              <a:t>https://</a:t>
            </a:r>
            <a:r>
              <a:rPr lang="en-US" dirty="0" smtClean="0"/>
              <a:t>habrahabr.ru/post/93423</a:t>
            </a:r>
            <a:r>
              <a:rPr lang="ru-RU" dirty="0"/>
              <a:t> — Именование узлов в сети</a:t>
            </a:r>
          </a:p>
          <a:p>
            <a:endParaRPr lang="ru-RU" dirty="0" smtClean="0"/>
          </a:p>
          <a:p>
            <a:r>
              <a:rPr lang="en-US" dirty="0"/>
              <a:t>http://</a:t>
            </a:r>
            <a:r>
              <a:rPr lang="en-US" dirty="0" smtClean="0"/>
              <a:t>namingschemes.com</a:t>
            </a:r>
            <a:r>
              <a:rPr lang="ru-RU" dirty="0" smtClean="0"/>
              <a:t> — источник названий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509120"/>
            <a:ext cx="5025177" cy="22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планировать название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912567"/>
          </a:xfrm>
        </p:spPr>
        <p:txBody>
          <a:bodyPr>
            <a:normAutofit/>
          </a:bodyPr>
          <a:lstStyle/>
          <a:p>
            <a:r>
              <a:rPr lang="ru-RU" dirty="0" smtClean="0"/>
              <a:t>Определитесь </a:t>
            </a:r>
            <a:r>
              <a:rPr lang="ru-RU" dirty="0"/>
              <a:t>с размером нумерации. Возможно, всё обойдётся s1-s5 для серверов и парочкой устройств r1-r2</a:t>
            </a:r>
          </a:p>
          <a:p>
            <a:r>
              <a:rPr lang="ru-RU" dirty="0"/>
              <a:t>Выпишите все существующие названия и аббревиатуры, попытайтесь продумать их на хотя бы </a:t>
            </a:r>
            <a:r>
              <a:rPr lang="ru-RU" dirty="0" smtClean="0"/>
              <a:t>полгода </a:t>
            </a:r>
            <a:r>
              <a:rPr lang="ru-RU" dirty="0"/>
              <a:t>в будущее и представьте себе появление такого же, но в другом </a:t>
            </a:r>
            <a:r>
              <a:rPr lang="ru-RU" dirty="0" smtClean="0"/>
              <a:t>здании</a:t>
            </a:r>
            <a:endParaRPr lang="ru-RU" dirty="0"/>
          </a:p>
          <a:p>
            <a:r>
              <a:rPr lang="ru-RU" dirty="0"/>
              <a:t>Определитесь, можете ли вы переименовывать устройства? Маршрутизатор </a:t>
            </a:r>
            <a:r>
              <a:rPr lang="en-US" dirty="0" smtClean="0"/>
              <a:t>?</a:t>
            </a:r>
            <a:r>
              <a:rPr lang="ru-RU" dirty="0" smtClean="0"/>
              <a:t> Почтовый сервер ? </a:t>
            </a:r>
            <a:r>
              <a:rPr lang="ru-RU" dirty="0"/>
              <a:t>К</a:t>
            </a:r>
            <a:r>
              <a:rPr lang="ru-RU" dirty="0" smtClean="0"/>
              <a:t>онтроллера </a:t>
            </a:r>
            <a:r>
              <a:rPr lang="ru-RU" dirty="0"/>
              <a:t>домена </a:t>
            </a:r>
            <a:r>
              <a:rPr lang="ru-RU" dirty="0" smtClean="0"/>
              <a:t>? Файловый сервер, </a:t>
            </a:r>
            <a:r>
              <a:rPr lang="ru-RU" dirty="0"/>
              <a:t>на который у всех ссылки </a:t>
            </a:r>
            <a:r>
              <a:rPr lang="ru-RU"/>
              <a:t>на </a:t>
            </a:r>
            <a:r>
              <a:rPr lang="ru-RU" smtClean="0"/>
              <a:t>файлы ?</a:t>
            </a:r>
            <a:endParaRPr lang="ru-RU" dirty="0"/>
          </a:p>
          <a:p>
            <a:r>
              <a:rPr lang="ru-RU" dirty="0"/>
              <a:t>Сделайте пару десятков названий, посмотрите, читаемы ли они (т.е. понятно ли «что это»), попробуйте это напечатать</a:t>
            </a:r>
          </a:p>
          <a:p>
            <a:r>
              <a:rPr lang="ru-RU" dirty="0"/>
              <a:t>Проверьте, нет ли там конфиденциальной информации (лучше уточнить у начальства, что есть «конфиденциальная» — имя фирмы, город, адрес, номер филиала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имён </a:t>
            </a:r>
            <a:r>
              <a:rPr lang="en-US" dirty="0" smtClean="0"/>
              <a:t>DNS</a:t>
            </a:r>
            <a:br>
              <a:rPr lang="en-US" dirty="0" smtClean="0"/>
            </a:br>
            <a:r>
              <a:rPr lang="en-US" dirty="0" smtClean="0"/>
              <a:t>Domain Name System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1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E2BC06-38B5-430F-AB2C-EFE20583E5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0</TotalTime>
  <Words>1601</Words>
  <Application>Microsoft Office PowerPoint</Application>
  <PresentationFormat>Экран (4:3)</PresentationFormat>
  <Paragraphs>355</Paragraphs>
  <Slides>50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5" baseType="lpstr">
      <vt:lpstr>Calibri</vt:lpstr>
      <vt:lpstr>Calibri Light</vt:lpstr>
      <vt:lpstr>Consolas</vt:lpstr>
      <vt:lpstr>Wingdings 2</vt:lpstr>
      <vt:lpstr>HDOfficeLightV0</vt:lpstr>
      <vt:lpstr>Имена в Интернете (Domain Name System)</vt:lpstr>
      <vt:lpstr>План</vt:lpstr>
      <vt:lpstr>Системы имён</vt:lpstr>
      <vt:lpstr>Необходимость имён</vt:lpstr>
      <vt:lpstr>Пространство имён (namespace)</vt:lpstr>
      <vt:lpstr>Архитектура пространства имён</vt:lpstr>
      <vt:lpstr>Ономатет. Схема именования</vt:lpstr>
      <vt:lpstr>Как планировать название?</vt:lpstr>
      <vt:lpstr>Система имён DNS Domain Name System</vt:lpstr>
      <vt:lpstr>Предыстория</vt:lpstr>
      <vt:lpstr>Предыстория</vt:lpstr>
      <vt:lpstr>HOSTS.TXT</vt:lpstr>
      <vt:lpstr>DNS — Domain Name System</vt:lpstr>
      <vt:lpstr>Ключевые характеристики DNS</vt:lpstr>
      <vt:lpstr>Доменное имя</vt:lpstr>
      <vt:lpstr>Fully Qualified Domain Name (FQDN)</vt:lpstr>
      <vt:lpstr>Последствия пропущенной точки</vt:lpstr>
      <vt:lpstr>Домены верхнего уровня</vt:lpstr>
      <vt:lpstr>Длинные доменные имена</vt:lpstr>
      <vt:lpstr>Разрешение имён</vt:lpstr>
      <vt:lpstr>Разрешение имени</vt:lpstr>
      <vt:lpstr>Плоские имена (не DNS)</vt:lpstr>
      <vt:lpstr>Разрешение имён в DNS  или как работает resolver</vt:lpstr>
      <vt:lpstr>Разрешение имён в DNS  или как работает сервер</vt:lpstr>
      <vt:lpstr>Кеш сервера DNS</vt:lpstr>
      <vt:lpstr>Описание зоны DNS</vt:lpstr>
      <vt:lpstr>Понятие DNS zone</vt:lpstr>
      <vt:lpstr>Понятие DNS zone</vt:lpstr>
      <vt:lpstr>Это моё! И это моё... все моё!!! </vt:lpstr>
      <vt:lpstr>Файл зоны</vt:lpstr>
      <vt:lpstr>Пример</vt:lpstr>
      <vt:lpstr>Запись имён доменов</vt:lpstr>
      <vt:lpstr>В описании RR используются</vt:lpstr>
      <vt:lpstr>Поле TTL</vt:lpstr>
      <vt:lpstr>Поле TYPE</vt:lpstr>
      <vt:lpstr>Поле CLASS </vt:lpstr>
      <vt:lpstr>Ресурсная запись SOA</vt:lpstr>
      <vt:lpstr>Ресурсная запись NS</vt:lpstr>
      <vt:lpstr>Ресурсная запись A / AAAA</vt:lpstr>
      <vt:lpstr>Ресурсная запись CNAME</vt:lpstr>
      <vt:lpstr>Ресурсная запись MX</vt:lpstr>
      <vt:lpstr>Ресурсная запись SRV</vt:lpstr>
      <vt:lpstr>Ресурсная запись PTR</vt:lpstr>
      <vt:lpstr>Round robin </vt:lpstr>
      <vt:lpstr>Формат сообщения</vt:lpstr>
      <vt:lpstr>Общий вид пакета</vt:lpstr>
      <vt:lpstr>Формат заголовка</vt:lpstr>
      <vt:lpstr>Формат раздела вопроса</vt:lpstr>
      <vt:lpstr>Формат раздела ответа</vt:lpstr>
      <vt:lpstr>Работа с пакетами DNS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2016-02-22T05:59:23Z</dcterms:created>
  <dcterms:modified xsi:type="dcterms:W3CDTF">2017-03-09T19:09:13Z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