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6" r:id="rId2"/>
  </p:sldMasterIdLst>
  <p:notesMasterIdLst>
    <p:notesMasterId r:id="rId67"/>
  </p:notesMasterIdLst>
  <p:sldIdLst>
    <p:sldId id="256" r:id="rId3"/>
    <p:sldId id="257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05" r:id="rId27"/>
    <p:sldId id="308" r:id="rId28"/>
    <p:sldId id="337" r:id="rId29"/>
    <p:sldId id="306" r:id="rId30"/>
    <p:sldId id="309" r:id="rId31"/>
    <p:sldId id="307" r:id="rId32"/>
    <p:sldId id="310" r:id="rId33"/>
    <p:sldId id="338" r:id="rId34"/>
    <p:sldId id="317" r:id="rId35"/>
    <p:sldId id="318" r:id="rId36"/>
    <p:sldId id="339" r:id="rId37"/>
    <p:sldId id="311" r:id="rId38"/>
    <p:sldId id="319" r:id="rId39"/>
    <p:sldId id="340" r:id="rId40"/>
    <p:sldId id="322" r:id="rId41"/>
    <p:sldId id="320" r:id="rId42"/>
    <p:sldId id="321" r:id="rId43"/>
    <p:sldId id="312" r:id="rId44"/>
    <p:sldId id="313" r:id="rId45"/>
    <p:sldId id="315" r:id="rId46"/>
    <p:sldId id="314" r:id="rId47"/>
    <p:sldId id="323" r:id="rId48"/>
    <p:sldId id="335" r:id="rId49"/>
    <p:sldId id="341" r:id="rId50"/>
    <p:sldId id="334" r:id="rId51"/>
    <p:sldId id="328" r:id="rId52"/>
    <p:sldId id="327" r:id="rId53"/>
    <p:sldId id="325" r:id="rId54"/>
    <p:sldId id="324" r:id="rId55"/>
    <p:sldId id="342" r:id="rId56"/>
    <p:sldId id="343" r:id="rId57"/>
    <p:sldId id="344" r:id="rId58"/>
    <p:sldId id="345" r:id="rId59"/>
    <p:sldId id="329" r:id="rId60"/>
    <p:sldId id="330" r:id="rId61"/>
    <p:sldId id="346" r:id="rId62"/>
    <p:sldId id="347" r:id="rId63"/>
    <p:sldId id="331" r:id="rId64"/>
    <p:sldId id="333" r:id="rId65"/>
    <p:sldId id="348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704" autoAdjust="0"/>
  </p:normalViewPr>
  <p:slideViewPr>
    <p:cSldViewPr>
      <p:cViewPr varScale="1">
        <p:scale>
          <a:sx n="115" d="100"/>
          <a:sy n="115" d="100"/>
        </p:scale>
        <p:origin x="15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3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8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7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35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4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4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5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3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0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r"/>
            <a:fld id="{D80A4771-C6EF-4B99-81F4-D30BE4E017A0}" type="datetimeFigureOut">
              <a:rPr lang="en-US" smtClean="0"/>
              <a:pPr algn="r"/>
              <a:t>3/17/2017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193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t">
            <a:normAutofit/>
          </a:bodyPr>
          <a:lstStyle/>
          <a:p>
            <a:r>
              <a:rPr lang="ru-RU" dirty="0" smtClean="0"/>
              <a:t>Имена в Интернете</a:t>
            </a:r>
            <a:br>
              <a:rPr lang="ru-RU" dirty="0" smtClean="0"/>
            </a:br>
            <a:r>
              <a:rPr lang="en-US" dirty="0" smtClean="0"/>
              <a:t>(Domain </a:t>
            </a:r>
            <a:r>
              <a:rPr lang="en-US" dirty="0"/>
              <a:t>Name </a:t>
            </a:r>
            <a:r>
              <a:rPr lang="en-US" dirty="0" smtClean="0"/>
              <a:t>System)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68960"/>
            <a:ext cx="6858000" cy="1938976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Протоколы </a:t>
            </a:r>
            <a:r>
              <a:rPr lang="ru-RU" sz="28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Интернет (</a:t>
            </a:r>
            <a:r>
              <a:rPr lang="ru-RU" sz="28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Сети-2</a:t>
            </a:r>
            <a:r>
              <a:rPr lang="ru-RU" sz="28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</a:p>
          <a:p>
            <a:endParaRPr lang="ru-RU" sz="28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ru-RU" sz="28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УрФУ</a:t>
            </a:r>
            <a:r>
              <a:rPr lang="ru-RU" sz="28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, Волканин Л.С.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 </a:t>
            </a:r>
            <a:r>
              <a:rPr lang="en-US" dirty="0" smtClean="0"/>
              <a:t>CLASS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(Из </a:t>
            </a:r>
            <a:r>
              <a:rPr lang="ru-RU" dirty="0" smtClean="0"/>
              <a:t>RFC </a:t>
            </a:r>
            <a:r>
              <a:rPr lang="ru-RU" dirty="0"/>
              <a:t>1035, стр. 13)</a:t>
            </a:r>
          </a:p>
          <a:p>
            <a:r>
              <a:rPr lang="ru-RU" dirty="0"/>
              <a:t>Поле CLASS присутствует в записях ресурсов. Определены </a:t>
            </a:r>
            <a:r>
              <a:rPr lang="ru-RU" dirty="0" smtClean="0"/>
              <a:t>следующие</a:t>
            </a:r>
            <a:r>
              <a:rPr lang="en-US" dirty="0" smtClean="0"/>
              <a:t> </a:t>
            </a:r>
            <a:r>
              <a:rPr lang="ru-RU" dirty="0" smtClean="0"/>
              <a:t>мнемоники </a:t>
            </a:r>
            <a:r>
              <a:rPr lang="ru-RU" dirty="0"/>
              <a:t>и значения:</a:t>
            </a:r>
          </a:p>
          <a:p>
            <a:r>
              <a:rPr lang="en-US" dirty="0"/>
              <a:t>IN 1: </a:t>
            </a:r>
            <a:r>
              <a:rPr lang="ru-RU" dirty="0"/>
              <a:t>класс Интернет</a:t>
            </a:r>
          </a:p>
          <a:p>
            <a:r>
              <a:rPr lang="ru-RU" dirty="0"/>
              <a:t>CS 2: класс CSNET (вышел из употребления, используется только</a:t>
            </a:r>
          </a:p>
          <a:p>
            <a:r>
              <a:rPr lang="ru-RU" dirty="0"/>
              <a:t>в примерах устаревших документов RFC)</a:t>
            </a:r>
          </a:p>
          <a:p>
            <a:r>
              <a:rPr lang="en-US" dirty="0"/>
              <a:t>CH 3: </a:t>
            </a:r>
            <a:r>
              <a:rPr lang="ru-RU" dirty="0"/>
              <a:t>класс </a:t>
            </a:r>
            <a:r>
              <a:rPr lang="en-US" dirty="0"/>
              <a:t>CHAOS</a:t>
            </a:r>
          </a:p>
          <a:p>
            <a:r>
              <a:rPr lang="en-US" dirty="0"/>
              <a:t>HS 4: </a:t>
            </a:r>
            <a:r>
              <a:rPr lang="ru-RU" dirty="0"/>
              <a:t>класс </a:t>
            </a:r>
            <a:r>
              <a:rPr lang="en-US" dirty="0" smtClean="0"/>
              <a:t>Hesiod</a:t>
            </a:r>
          </a:p>
          <a:p>
            <a:endParaRPr lang="en-US" dirty="0"/>
          </a:p>
          <a:p>
            <a:r>
              <a:rPr lang="ru-RU" dirty="0" smtClean="0"/>
              <a:t>Я никогда не видел на практике классов, отличных от </a:t>
            </a:r>
            <a:r>
              <a:rPr lang="en-US" dirty="0" smtClean="0"/>
              <a:t>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113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Ресурсная </a:t>
            </a:r>
            <a:r>
              <a:rPr lang="ru-RU" dirty="0"/>
              <a:t>запись </a:t>
            </a:r>
            <a:r>
              <a:rPr lang="en-US" dirty="0"/>
              <a:t>SOA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5" y="1828801"/>
            <a:ext cx="7886700" cy="49845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Start of Authority — </a:t>
            </a:r>
            <a:r>
              <a:rPr lang="ru-RU" dirty="0">
                <a:latin typeface="Consolas" panose="020B0609020204030204" pitchFamily="49" charset="0"/>
              </a:rPr>
              <a:t>п</a:t>
            </a:r>
            <a:r>
              <a:rPr lang="ru-RU" dirty="0" smtClean="0">
                <a:latin typeface="Consolas" panose="020B0609020204030204" pitchFamily="49" charset="0"/>
              </a:rPr>
              <a:t>ервая запись зоны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owner </a:t>
            </a:r>
            <a:r>
              <a:rPr lang="en-US" dirty="0" err="1">
                <a:latin typeface="Consolas" panose="020B0609020204030204" pitchFamily="49" charset="0"/>
              </a:rPr>
              <a:t>ttl</a:t>
            </a:r>
            <a:r>
              <a:rPr lang="en-US" dirty="0">
                <a:latin typeface="Consolas" panose="020B0609020204030204" pitchFamily="49" charset="0"/>
              </a:rPr>
              <a:t> class SOA source-</a:t>
            </a:r>
            <a:r>
              <a:rPr lang="en-US" dirty="0" err="1">
                <a:latin typeface="Consolas" panose="020B0609020204030204" pitchFamily="49" charset="0"/>
              </a:rPr>
              <a:t>dname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mbox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serial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refresh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retry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expire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minimum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ructf.net	IN SOA  ns.urgu.org. znick.hackerdom.ru. 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2015072101 ; serial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86400      ; refresh (1 day)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600        ; retry (10 minutes)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86400      ; expire (1 day)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86400      ; minimum (1 day)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74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Ресурсная </a:t>
            </a:r>
            <a:r>
              <a:rPr lang="ru-RU" dirty="0"/>
              <a:t>запись </a:t>
            </a:r>
            <a:r>
              <a:rPr lang="en-US" dirty="0" smtClean="0"/>
              <a:t>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Server</a:t>
            </a:r>
          </a:p>
          <a:p>
            <a:r>
              <a:rPr lang="en-US" dirty="0" smtClean="0"/>
              <a:t>DNS</a:t>
            </a:r>
            <a:r>
              <a:rPr lang="ru-RU" dirty="0" smtClean="0"/>
              <a:t>-имя ответственного сервера (не </a:t>
            </a:r>
            <a:r>
              <a:rPr lang="en-US" dirty="0" smtClean="0"/>
              <a:t>IP-</a:t>
            </a:r>
            <a:r>
              <a:rPr lang="ru-RU" dirty="0" smtClean="0"/>
              <a:t>адрес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  <a:p>
            <a:r>
              <a:rPr lang="en-US" dirty="0">
                <a:latin typeface="Consolas" panose="020B0609020204030204" pitchFamily="49" charset="0"/>
              </a:rPr>
              <a:t>owner </a:t>
            </a:r>
            <a:r>
              <a:rPr lang="en-US" dirty="0" err="1">
                <a:latin typeface="Consolas" panose="020B0609020204030204" pitchFamily="49" charset="0"/>
              </a:rPr>
              <a:t>ttl</a:t>
            </a:r>
            <a:r>
              <a:rPr lang="en-US" dirty="0">
                <a:latin typeface="Consolas" panose="020B0609020204030204" pitchFamily="49" charset="0"/>
              </a:rPr>
              <a:t> class NS name-server-</a:t>
            </a:r>
            <a:r>
              <a:rPr lang="en-US" dirty="0" err="1">
                <a:latin typeface="Consolas" panose="020B0609020204030204" pitchFamily="49" charset="0"/>
              </a:rPr>
              <a:t>dname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ru-RU" dirty="0" smtClean="0"/>
              <a:t>Примеры</a:t>
            </a:r>
            <a:endParaRPr lang="ru-RU" dirty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volkanin.ru.	NS</a:t>
            </a: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dns1.yandex.net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$ORIGIN e1.ru.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NS	ns1.e1.ru.	;	</a:t>
            </a:r>
            <a:r>
              <a:rPr lang="ru-RU" dirty="0" smtClean="0">
                <a:latin typeface="Consolas" panose="020B0609020204030204" pitchFamily="49" charset="0"/>
              </a:rPr>
              <a:t>или </a:t>
            </a:r>
            <a:r>
              <a:rPr lang="en-US" dirty="0" smtClean="0">
                <a:latin typeface="Consolas" panose="020B0609020204030204" pitchFamily="49" charset="0"/>
              </a:rPr>
              <a:t>ns1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 smtClean="0">
                <a:latin typeface="Consolas" panose="020B0609020204030204" pitchFamily="49" charset="0"/>
              </a:rPr>
              <a:t>s1			A</a:t>
            </a:r>
            <a:r>
              <a:rPr lang="en-US" dirty="0">
                <a:latin typeface="Consolas" panose="020B0609020204030204" pitchFamily="49" charset="0"/>
              </a:rPr>
              <a:t>	212.193.163.6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2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Ресурсная запись </a:t>
            </a:r>
            <a:r>
              <a:rPr lang="en-US" dirty="0" smtClean="0"/>
              <a:t>A / AAAA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IPv4-</a:t>
            </a:r>
            <a:r>
              <a:rPr lang="ru-RU" dirty="0" smtClean="0"/>
              <a:t>адрес</a:t>
            </a:r>
          </a:p>
          <a:p>
            <a:endParaRPr lang="ru-RU" dirty="0"/>
          </a:p>
          <a:p>
            <a:r>
              <a:rPr lang="en-US" dirty="0"/>
              <a:t>owner </a:t>
            </a:r>
            <a:r>
              <a:rPr lang="en-US" dirty="0" err="1"/>
              <a:t>ttl</a:t>
            </a:r>
            <a:r>
              <a:rPr lang="en-US" dirty="0"/>
              <a:t> class A </a:t>
            </a:r>
            <a:r>
              <a:rPr lang="en-US" dirty="0" smtClean="0"/>
              <a:t>address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AAAA – IPv6</a:t>
            </a:r>
            <a:r>
              <a:rPr lang="ru-RU" dirty="0" smtClean="0"/>
              <a:t>-адрес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7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Ресурсная запись </a:t>
            </a:r>
            <a:r>
              <a:rPr lang="en-US" dirty="0" smtClean="0"/>
              <a:t>CNAME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Canonical name</a:t>
            </a:r>
            <a:endParaRPr lang="ru-RU" dirty="0" smtClean="0"/>
          </a:p>
          <a:p>
            <a:endParaRPr lang="ru-RU" dirty="0"/>
          </a:p>
          <a:p>
            <a:r>
              <a:rPr lang="en-US" dirty="0"/>
              <a:t>owner </a:t>
            </a:r>
            <a:r>
              <a:rPr lang="en-US" dirty="0" err="1"/>
              <a:t>ttl</a:t>
            </a:r>
            <a:r>
              <a:rPr lang="en-US" dirty="0"/>
              <a:t> class CNAME canonical-</a:t>
            </a:r>
            <a:r>
              <a:rPr lang="en-US" dirty="0" err="1"/>
              <a:t>dname</a:t>
            </a:r>
            <a:endParaRPr lang="ru-RU" dirty="0" smtClean="0"/>
          </a:p>
          <a:p>
            <a:endParaRPr lang="ru-RU" dirty="0"/>
          </a:p>
          <a:p>
            <a:r>
              <a:rPr lang="fr-FR" dirty="0">
                <a:latin typeface="Consolas" panose="020B0609020204030204" pitchFamily="49" charset="0"/>
              </a:rPr>
              <a:t>mail	</a:t>
            </a:r>
            <a:r>
              <a:rPr lang="fr-FR" dirty="0" smtClean="0">
                <a:latin typeface="Consolas" panose="020B0609020204030204" pitchFamily="49" charset="0"/>
              </a:rPr>
              <a:t>CNAME   </a:t>
            </a:r>
            <a:r>
              <a:rPr lang="fr-FR" dirty="0">
                <a:latin typeface="Consolas" panose="020B0609020204030204" pitchFamily="49" charset="0"/>
              </a:rPr>
              <a:t>ghs.google.com.</a:t>
            </a:r>
          </a:p>
          <a:p>
            <a:r>
              <a:rPr lang="fr-FR" dirty="0">
                <a:latin typeface="Consolas" panose="020B0609020204030204" pitchFamily="49" charset="0"/>
              </a:rPr>
              <a:t>www		CNAME   ructf.net.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6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Ресурсная запись </a:t>
            </a:r>
            <a:r>
              <a:rPr lang="en-US" dirty="0" smtClean="0"/>
              <a:t>MX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Mail exchanger</a:t>
            </a:r>
          </a:p>
          <a:p>
            <a:r>
              <a:rPr lang="ru-RU" dirty="0" smtClean="0"/>
              <a:t>Подробнее рассмотрим позже</a:t>
            </a:r>
          </a:p>
          <a:p>
            <a:r>
              <a:rPr lang="ru-RU" dirty="0" smtClean="0"/>
              <a:t>В значении несколько полей</a:t>
            </a:r>
          </a:p>
          <a:p>
            <a:endParaRPr lang="ru-RU" dirty="0"/>
          </a:p>
          <a:p>
            <a:r>
              <a:rPr lang="en-US" dirty="0"/>
              <a:t>owner </a:t>
            </a:r>
            <a:r>
              <a:rPr lang="en-US" dirty="0" err="1"/>
              <a:t>ttl</a:t>
            </a:r>
            <a:r>
              <a:rPr lang="en-US" dirty="0"/>
              <a:t> class MX preference </a:t>
            </a:r>
            <a:r>
              <a:rPr lang="en-US" dirty="0" smtClean="0"/>
              <a:t>exchange-</a:t>
            </a:r>
            <a:r>
              <a:rPr lang="en-US" dirty="0" err="1" smtClean="0"/>
              <a:t>dname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ructf.net.	MX	1 aspmx.l.google.com.</a:t>
            </a:r>
          </a:p>
          <a:p>
            <a:r>
              <a:rPr lang="en-US" dirty="0"/>
              <a:t>ructf.net.	MX	</a:t>
            </a:r>
            <a:r>
              <a:rPr lang="en-US" dirty="0" smtClean="0"/>
              <a:t>5 alt1.aspmx.l.google.com.</a:t>
            </a:r>
          </a:p>
        </p:txBody>
      </p:sp>
    </p:spTree>
    <p:extLst>
      <p:ext uri="{BB962C8B-B14F-4D97-AF65-F5344CB8AC3E}">
        <p14:creationId xmlns:p14="http://schemas.microsoft.com/office/powerpoint/2010/main" val="267621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Ресурсная запись </a:t>
            </a:r>
            <a:r>
              <a:rPr lang="en-US" dirty="0" smtClean="0"/>
              <a:t>SRV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параметров подключения по имени сервиса</a:t>
            </a:r>
          </a:p>
          <a:p>
            <a:endParaRPr lang="en-US" dirty="0" smtClean="0"/>
          </a:p>
          <a:p>
            <a:r>
              <a:rPr lang="en-US" dirty="0"/>
              <a:t>owner </a:t>
            </a:r>
            <a:r>
              <a:rPr lang="en-US" dirty="0" err="1"/>
              <a:t>ttl</a:t>
            </a:r>
            <a:r>
              <a:rPr lang="en-US" dirty="0"/>
              <a:t> class SRV Priority Weight Port Target</a:t>
            </a:r>
          </a:p>
          <a:p>
            <a:endParaRPr lang="en-US" dirty="0"/>
          </a:p>
          <a:p>
            <a:r>
              <a:rPr lang="en-US" dirty="0" smtClean="0">
                <a:latin typeface="Consolas" panose="020B0609020204030204" pitchFamily="49" charset="0"/>
              </a:rPr>
              <a:t>_jabber</a:t>
            </a:r>
            <a:r>
              <a:rPr lang="ru-RU" dirty="0" smtClean="0">
                <a:latin typeface="Consolas" panose="020B0609020204030204" pitchFamily="49" charset="0"/>
              </a:rPr>
              <a:t>.</a:t>
            </a:r>
            <a:r>
              <a:rPr lang="en-US" dirty="0" smtClean="0">
                <a:latin typeface="Consolas" panose="020B0609020204030204" pitchFamily="49" charset="0"/>
              </a:rPr>
              <a:t>_tcp.ructf.net.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		</a:t>
            </a:r>
            <a:r>
              <a:rPr lang="en-US" dirty="0" smtClean="0">
                <a:latin typeface="Consolas" panose="020B0609020204030204" pitchFamily="49" charset="0"/>
              </a:rPr>
              <a:t>SRV	5 </a:t>
            </a:r>
            <a:r>
              <a:rPr lang="en-US" dirty="0">
                <a:latin typeface="Consolas" panose="020B0609020204030204" pitchFamily="49" charset="0"/>
              </a:rPr>
              <a:t>0 5269 xmpp-server.l.google.com.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_</a:t>
            </a:r>
            <a:r>
              <a:rPr lang="en-US" dirty="0" err="1" smtClean="0">
                <a:latin typeface="Consolas" panose="020B0609020204030204" pitchFamily="49" charset="0"/>
              </a:rPr>
              <a:t>xmpp</a:t>
            </a:r>
            <a:r>
              <a:rPr lang="en-US" dirty="0" smtClean="0">
                <a:latin typeface="Consolas" panose="020B0609020204030204" pitchFamily="49" charset="0"/>
              </a:rPr>
              <a:t>-server</a:t>
            </a:r>
            <a:r>
              <a:rPr lang="ru-RU" dirty="0" smtClean="0">
                <a:latin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</a:rPr>
              <a:t>_tcp.ructf.net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		</a:t>
            </a:r>
            <a:r>
              <a:rPr lang="en-US" dirty="0" smtClean="0">
                <a:latin typeface="Consolas" panose="020B0609020204030204" pitchFamily="49" charset="0"/>
              </a:rPr>
              <a:t>SRV	5 </a:t>
            </a:r>
            <a:r>
              <a:rPr lang="en-US" dirty="0">
                <a:latin typeface="Consolas" panose="020B0609020204030204" pitchFamily="49" charset="0"/>
              </a:rPr>
              <a:t>0 5269 xmpp-server.l.google.com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1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Ресурсная запись </a:t>
            </a:r>
            <a:r>
              <a:rPr lang="en-US" dirty="0"/>
              <a:t>PTR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4" y="1828801"/>
            <a:ext cx="8186627" cy="4984575"/>
          </a:xfrm>
        </p:spPr>
        <p:txBody>
          <a:bodyPr>
            <a:normAutofit/>
          </a:bodyPr>
          <a:lstStyle/>
          <a:p>
            <a:r>
              <a:rPr lang="ru-RU" dirty="0" smtClean="0"/>
              <a:t>Обратное преобразование — из </a:t>
            </a:r>
            <a:r>
              <a:rPr lang="en-US" dirty="0" smtClean="0"/>
              <a:t>IP </a:t>
            </a:r>
            <a:r>
              <a:rPr lang="ru-RU" dirty="0" smtClean="0"/>
              <a:t>в имя</a:t>
            </a:r>
            <a:endParaRPr lang="en-US" dirty="0" smtClean="0"/>
          </a:p>
          <a:p>
            <a:r>
              <a:rPr lang="ru-RU" dirty="0" smtClean="0"/>
              <a:t>Специальный </a:t>
            </a:r>
            <a:r>
              <a:rPr lang="ru-RU" dirty="0"/>
              <a:t>«технический» </a:t>
            </a:r>
            <a:r>
              <a:rPr lang="ru-RU" dirty="0" smtClean="0"/>
              <a:t>домен</a:t>
            </a:r>
          </a:p>
          <a:p>
            <a:endParaRPr lang="ru-RU" dirty="0"/>
          </a:p>
          <a:p>
            <a:r>
              <a:rPr lang="en-US" sz="2000" dirty="0" smtClean="0">
                <a:latin typeface="Consolas" panose="020B0609020204030204" pitchFamily="49" charset="0"/>
              </a:rPr>
              <a:t>126.244.226.194.in-addr.arpa</a:t>
            </a:r>
            <a:r>
              <a:rPr lang="en-US" sz="2000" dirty="0">
                <a:latin typeface="Consolas" panose="020B0609020204030204" pitchFamily="49" charset="0"/>
              </a:rPr>
              <a:t>. IN PTR </a:t>
            </a:r>
            <a:r>
              <a:rPr lang="en-US" sz="2000" dirty="0" smtClean="0">
                <a:latin typeface="Consolas" panose="020B0609020204030204" pitchFamily="49" charset="0"/>
              </a:rPr>
              <a:t>dijkstra.urgu.org.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Почему байты </a:t>
            </a:r>
            <a:r>
              <a:rPr lang="en-US" dirty="0" smtClean="0"/>
              <a:t>IP-</a:t>
            </a:r>
            <a:r>
              <a:rPr lang="ru-RU" dirty="0" smtClean="0"/>
              <a:t>адреса в обратном порядке?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356992"/>
            <a:ext cx="7503678" cy="257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1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</a:t>
            </a:r>
            <a:r>
              <a:rPr lang="ru-RU" dirty="0" smtClean="0"/>
              <a:t>сли несколько записей одного типа для одного имени?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NS      ns.urgu.org.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NS      ns.usaaa.ru.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628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 сообщения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28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5" y="1828801"/>
            <a:ext cx="7886700" cy="4624535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sz="2400" dirty="0" smtClean="0"/>
              <a:t>Записи </a:t>
            </a:r>
            <a:r>
              <a:rPr lang="en-US" sz="2400" dirty="0" smtClean="0"/>
              <a:t>DNS</a:t>
            </a:r>
            <a:endParaRPr lang="ru-RU" sz="2400" dirty="0" smtClean="0"/>
          </a:p>
          <a:p>
            <a:r>
              <a:rPr lang="ru-RU" sz="2400" dirty="0" smtClean="0"/>
              <a:t>Формат сообщения </a:t>
            </a:r>
            <a:r>
              <a:rPr lang="en-US" sz="2400" dirty="0" smtClean="0"/>
              <a:t>DNS</a:t>
            </a:r>
          </a:p>
          <a:p>
            <a:r>
              <a:rPr lang="ru-RU" sz="2400" dirty="0"/>
              <a:t>Поиск информации в сети </a:t>
            </a:r>
            <a:r>
              <a:rPr lang="en-US" sz="2400" dirty="0" smtClean="0"/>
              <a:t>DNS</a:t>
            </a:r>
          </a:p>
          <a:p>
            <a:r>
              <a:rPr lang="ru-RU" sz="2400" dirty="0" smtClean="0"/>
              <a:t>Корневые серверы</a:t>
            </a:r>
          </a:p>
          <a:p>
            <a:r>
              <a:rPr lang="ru-RU" sz="2400" dirty="0" smtClean="0"/>
              <a:t>Делегирование</a:t>
            </a:r>
            <a:r>
              <a:rPr lang="en-US" sz="2400" dirty="0" smtClean="0"/>
              <a:t> </a:t>
            </a:r>
            <a:r>
              <a:rPr lang="ru-RU" sz="2400" dirty="0" smtClean="0"/>
              <a:t>и регистрация</a:t>
            </a:r>
            <a:endParaRPr lang="en-US" sz="2400" dirty="0" smtClean="0"/>
          </a:p>
          <a:p>
            <a:r>
              <a:rPr lang="ru-RU" sz="2400" dirty="0" smtClean="0"/>
              <a:t>Проблемы </a:t>
            </a:r>
            <a:r>
              <a:rPr lang="en-US" sz="2400" dirty="0" smtClean="0"/>
              <a:t>DNS</a:t>
            </a:r>
            <a:endParaRPr lang="ru-RU" sz="2400" dirty="0" smtClean="0"/>
          </a:p>
          <a:p>
            <a:r>
              <a:rPr lang="ru-RU" sz="2400" dirty="0" smtClean="0"/>
              <a:t>Безопасность в </a:t>
            </a:r>
            <a:r>
              <a:rPr lang="en-US" sz="2400" dirty="0" smtClean="0"/>
              <a:t>DNS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5089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вид пакета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45" y="1664713"/>
            <a:ext cx="4943475" cy="3495675"/>
          </a:xfrm>
        </p:spPr>
      </p:pic>
      <p:pic>
        <p:nvPicPr>
          <p:cNvPr id="5" name="Объект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126" y="1691322"/>
            <a:ext cx="3335406" cy="155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5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заголовка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85096"/>
            <a:ext cx="5071723" cy="2369964"/>
          </a:xfrm>
        </p:spPr>
      </p:pic>
    </p:spTree>
    <p:extLst>
      <p:ext uri="{BB962C8B-B14F-4D97-AF65-F5344CB8AC3E}">
        <p14:creationId xmlns:p14="http://schemas.microsoft.com/office/powerpoint/2010/main" val="30062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раздела вопроса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458705"/>
            <a:ext cx="4152900" cy="609600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633845" y="1828801"/>
            <a:ext cx="7886700" cy="498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Представление имени домена </a:t>
            </a:r>
            <a:r>
              <a:rPr lang="en-US" dirty="0"/>
              <a:t>gemini.tuc.noao.edu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Используется алгоритм </a:t>
            </a:r>
            <a:r>
              <a:rPr lang="ru-RU" dirty="0"/>
              <a:t>сжатия, исключающий необходимость </a:t>
            </a:r>
            <a:r>
              <a:rPr lang="ru-RU" dirty="0" smtClean="0"/>
              <a:t>повторять имена. Целое доменное </a:t>
            </a:r>
            <a:r>
              <a:rPr lang="ru-RU" dirty="0"/>
              <a:t>имя или несколько меток в конце доменного имени могут </a:t>
            </a:r>
            <a:r>
              <a:rPr lang="ru-RU" dirty="0" smtClean="0"/>
              <a:t>заменяться </a:t>
            </a:r>
            <a:r>
              <a:rPr lang="ru-RU" dirty="0"/>
              <a:t>ссылкой на предшествующее </a:t>
            </a:r>
            <a:r>
              <a:rPr lang="ru-RU" dirty="0" smtClean="0"/>
              <a:t>вхождение</a:t>
            </a:r>
          </a:p>
          <a:p>
            <a:pPr marL="0" indent="0">
              <a:buNone/>
            </a:pPr>
            <a:r>
              <a:rPr lang="ru-RU" dirty="0" smtClean="0"/>
              <a:t>Указатель состоит из двух октетов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91322"/>
            <a:ext cx="4572000" cy="1038225"/>
          </a:xfr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5733256"/>
            <a:ext cx="4364253" cy="7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2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раздела ответа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44824"/>
            <a:ext cx="4178808" cy="2084832"/>
          </a:xfrm>
        </p:spPr>
      </p:pic>
    </p:spTree>
    <p:extLst>
      <p:ext uri="{BB962C8B-B14F-4D97-AF65-F5344CB8AC3E}">
        <p14:creationId xmlns:p14="http://schemas.microsoft.com/office/powerpoint/2010/main" val="232805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пакетами </a:t>
            </a:r>
            <a:r>
              <a:rPr lang="en-US" dirty="0" smtClean="0"/>
              <a:t>DNS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Сформировать</a:t>
            </a:r>
          </a:p>
          <a:p>
            <a:r>
              <a:rPr lang="en-US" dirty="0" smtClean="0"/>
              <a:t>dig</a:t>
            </a:r>
          </a:p>
          <a:p>
            <a:r>
              <a:rPr lang="ru-RU" dirty="0" smtClean="0"/>
              <a:t>вручную в </a:t>
            </a:r>
            <a:r>
              <a:rPr lang="en-US" dirty="0" smtClean="0"/>
              <a:t>python / </a:t>
            </a:r>
            <a:r>
              <a:rPr lang="en-US" dirty="0" err="1" smtClean="0"/>
              <a:t>perl</a:t>
            </a:r>
            <a:r>
              <a:rPr lang="en-US" dirty="0" smtClean="0"/>
              <a:t> </a:t>
            </a:r>
            <a:r>
              <a:rPr lang="ru-RU" dirty="0" smtClean="0"/>
              <a:t>и т.д.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Посмотреть</a:t>
            </a:r>
            <a:endParaRPr lang="en-US" dirty="0" smtClean="0"/>
          </a:p>
          <a:p>
            <a:r>
              <a:rPr lang="en-US" dirty="0" smtClean="0"/>
              <a:t>Wireshark</a:t>
            </a:r>
          </a:p>
          <a:p>
            <a:r>
              <a:rPr lang="en-US" dirty="0" smtClean="0"/>
              <a:t>https://github.com/volkanin/inetsvcs</a:t>
            </a:r>
          </a:p>
          <a:p>
            <a:pPr lvl="1"/>
            <a:r>
              <a:rPr lang="en-US" dirty="0" smtClean="0"/>
              <a:t>Nszoom.pl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84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информации в сети </a:t>
            </a:r>
            <a:r>
              <a:rPr lang="en-US" dirty="0" smtClean="0"/>
              <a:t>DNS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0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разрешения имён </a:t>
            </a:r>
            <a:r>
              <a:rPr lang="ru-RU" dirty="0" err="1" smtClean="0"/>
              <a:t>ресолвером</a:t>
            </a:r>
            <a:r>
              <a:rPr lang="ru-RU" dirty="0" smtClean="0"/>
              <a:t> и сервером </a:t>
            </a:r>
            <a:r>
              <a:rPr lang="en-US" dirty="0"/>
              <a:t>DNS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16832"/>
            <a:ext cx="1143155" cy="10107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4221088"/>
            <a:ext cx="738774" cy="11429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078163"/>
            <a:ext cx="738774" cy="1142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67135" y="1960542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Hosts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Кеш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Сервер </a:t>
            </a:r>
            <a:r>
              <a:rPr lang="en-US" dirty="0" smtClean="0"/>
              <a:t>DNS</a:t>
            </a:r>
            <a:endParaRPr lang="ru-RU" dirty="0"/>
          </a:p>
        </p:txBody>
      </p:sp>
      <p:cxnSp>
        <p:nvCxnSpPr>
          <p:cNvPr id="9" name="Скругленная соединительная линия 8"/>
          <p:cNvCxnSpPr>
            <a:stCxn id="4" idx="2"/>
            <a:endCxn id="5" idx="1"/>
          </p:cNvCxnSpPr>
          <p:nvPr/>
        </p:nvCxnSpPr>
        <p:spPr>
          <a:xfrm rot="16200000" flipH="1">
            <a:off x="936973" y="3317763"/>
            <a:ext cx="1864969" cy="10846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кругленная соединительная линия 13"/>
          <p:cNvCxnSpPr>
            <a:stCxn id="5" idx="3"/>
            <a:endCxn id="6" idx="1"/>
          </p:cNvCxnSpPr>
          <p:nvPr/>
        </p:nvCxnSpPr>
        <p:spPr>
          <a:xfrm flipV="1">
            <a:off x="3150534" y="3649626"/>
            <a:ext cx="1997530" cy="11429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29360" y="5526519"/>
            <a:ext cx="4302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Свои зоны</a:t>
            </a:r>
            <a:r>
              <a:rPr lang="en-US" dirty="0"/>
              <a:t> (</a:t>
            </a:r>
            <a:r>
              <a:rPr lang="ru-RU" dirty="0"/>
              <a:t>авторитетный ответ)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Кеш</a:t>
            </a:r>
            <a:r>
              <a:rPr lang="en-US" dirty="0" smtClean="0"/>
              <a:t> (</a:t>
            </a:r>
            <a:r>
              <a:rPr lang="ru-RU" dirty="0" smtClean="0"/>
              <a:t>неавторитетный ответ)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Возможно — Сервер </a:t>
            </a:r>
            <a:r>
              <a:rPr lang="en-US" dirty="0" smtClean="0"/>
              <a:t>DNS</a:t>
            </a:r>
            <a:r>
              <a:rPr lang="ru-RU" dirty="0" smtClean="0"/>
              <a:t> (</a:t>
            </a:r>
            <a:r>
              <a:rPr lang="en-US" dirty="0" smtClean="0"/>
              <a:t>forwarder)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138" y="1916832"/>
            <a:ext cx="738774" cy="1142925"/>
          </a:xfrm>
          <a:prstGeom prst="rect">
            <a:avLst/>
          </a:prstGeom>
        </p:spPr>
      </p:pic>
      <p:cxnSp>
        <p:nvCxnSpPr>
          <p:cNvPr id="11" name="Скругленная соединительная линия 10"/>
          <p:cNvCxnSpPr>
            <a:endCxn id="10" idx="1"/>
          </p:cNvCxnSpPr>
          <p:nvPr/>
        </p:nvCxnSpPr>
        <p:spPr>
          <a:xfrm flipV="1">
            <a:off x="5850608" y="2488295"/>
            <a:ext cx="1997530" cy="1142925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97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Насколько глубоко копаем?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Верно ли, что на самом последнем сервере в цепочке есть информация о всех записях в </a:t>
            </a:r>
            <a:r>
              <a:rPr lang="en-US" dirty="0" smtClean="0"/>
              <a:t>DNS 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13" y="3284984"/>
            <a:ext cx="1143155" cy="10107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297" y="5589240"/>
            <a:ext cx="738774" cy="11429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601" y="4446315"/>
            <a:ext cx="738774" cy="1142925"/>
          </a:xfrm>
          <a:prstGeom prst="rect">
            <a:avLst/>
          </a:prstGeom>
        </p:spPr>
      </p:pic>
      <p:cxnSp>
        <p:nvCxnSpPr>
          <p:cNvPr id="7" name="Скругленная соединительная линия 6"/>
          <p:cNvCxnSpPr>
            <a:stCxn id="4" idx="2"/>
            <a:endCxn id="5" idx="1"/>
          </p:cNvCxnSpPr>
          <p:nvPr/>
        </p:nvCxnSpPr>
        <p:spPr>
          <a:xfrm rot="16200000" flipH="1">
            <a:off x="869510" y="4685915"/>
            <a:ext cx="1864969" cy="10846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кругленная соединительная линия 7"/>
          <p:cNvCxnSpPr>
            <a:stCxn id="5" idx="3"/>
            <a:endCxn id="6" idx="1"/>
          </p:cNvCxnSpPr>
          <p:nvPr/>
        </p:nvCxnSpPr>
        <p:spPr>
          <a:xfrm flipV="1">
            <a:off x="3083071" y="5017778"/>
            <a:ext cx="1997530" cy="11429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675" y="3284984"/>
            <a:ext cx="738774" cy="1142925"/>
          </a:xfrm>
          <a:prstGeom prst="rect">
            <a:avLst/>
          </a:prstGeom>
        </p:spPr>
      </p:pic>
      <p:cxnSp>
        <p:nvCxnSpPr>
          <p:cNvPr id="10" name="Скругленная соединительная линия 9"/>
          <p:cNvCxnSpPr>
            <a:endCxn id="9" idx="1"/>
          </p:cNvCxnSpPr>
          <p:nvPr/>
        </p:nvCxnSpPr>
        <p:spPr>
          <a:xfrm flipV="1">
            <a:off x="5783145" y="3856447"/>
            <a:ext cx="1997530" cy="1142925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3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правда?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5" y="1828801"/>
            <a:ext cx="7886700" cy="4984575"/>
          </a:xfrm>
        </p:spPr>
        <p:txBody>
          <a:bodyPr>
            <a:normAutofit/>
          </a:bodyPr>
          <a:lstStyle/>
          <a:p>
            <a:r>
              <a:rPr lang="ru-RU" dirty="0" smtClean="0"/>
              <a:t>Получается, если наш сервер или сервер, которому </a:t>
            </a:r>
            <a:r>
              <a:rPr lang="ru-RU" dirty="0" err="1" smtClean="0"/>
              <a:t>переадресуются</a:t>
            </a:r>
            <a:r>
              <a:rPr lang="ru-RU" dirty="0" smtClean="0"/>
              <a:t> запросы, содержит зону </a:t>
            </a:r>
            <a:r>
              <a:rPr lang="en-US" dirty="0" smtClean="0"/>
              <a:t>"google.com"…</a:t>
            </a:r>
          </a:p>
          <a:p>
            <a:r>
              <a:rPr lang="ru-RU" dirty="0" smtClean="0"/>
              <a:t>Например, в документации на </a:t>
            </a:r>
            <a:r>
              <a:rPr lang="en-US" dirty="0" smtClean="0"/>
              <a:t>Wi-Fi </a:t>
            </a:r>
            <a:r>
              <a:rPr lang="ru-RU" dirty="0" smtClean="0"/>
              <a:t>коммутаторы </a:t>
            </a:r>
            <a:r>
              <a:rPr lang="en-US" dirty="0" smtClean="0"/>
              <a:t>Asus </a:t>
            </a:r>
            <a:r>
              <a:rPr lang="ru-RU" dirty="0" smtClean="0"/>
              <a:t>сказано —</a:t>
            </a:r>
            <a:r>
              <a:rPr lang="en-US" dirty="0" smtClean="0"/>
              <a:t>configuration page is http</a:t>
            </a:r>
            <a:r>
              <a:rPr lang="en-US" dirty="0"/>
              <a:t>://192.168.1.1 or http://</a:t>
            </a:r>
            <a:r>
              <a:rPr lang="en-US" dirty="0" smtClean="0"/>
              <a:t>router.asus.com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Google</a:t>
            </a:r>
            <a:r>
              <a:rPr lang="ru-RU" dirty="0" smtClean="0"/>
              <a:t> —</a:t>
            </a:r>
            <a:r>
              <a:rPr lang="en-US" dirty="0" smtClean="0"/>
              <a:t> </a:t>
            </a:r>
            <a:r>
              <a:rPr lang="en-US" dirty="0" err="1" smtClean="0"/>
              <a:t>dns</a:t>
            </a:r>
            <a:r>
              <a:rPr lang="en-US" dirty="0" smtClean="0"/>
              <a:t> home router attack</a:t>
            </a:r>
            <a:endParaRPr lang="ru-RU" dirty="0" smtClean="0"/>
          </a:p>
          <a:p>
            <a:r>
              <a:rPr lang="ru-RU" dirty="0" smtClean="0"/>
              <a:t>Никто </a:t>
            </a:r>
            <a:r>
              <a:rPr lang="ru-RU" dirty="0"/>
              <a:t>не мешает создать на своём сервере зону </a:t>
            </a:r>
            <a:r>
              <a:rPr lang="en-US" dirty="0"/>
              <a:t>google.com</a:t>
            </a:r>
          </a:p>
          <a:p>
            <a:r>
              <a:rPr lang="ru-RU" dirty="0"/>
              <a:t>Но к ней никто не будет обращаться</a:t>
            </a:r>
          </a:p>
          <a:p>
            <a:r>
              <a:rPr lang="ru-RU" dirty="0" smtClean="0"/>
              <a:t>Нужна «точка входа» в систему </a:t>
            </a:r>
            <a:r>
              <a:rPr lang="en-US" dirty="0" smtClean="0"/>
              <a:t>DNS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391" y="3140968"/>
            <a:ext cx="4524609" cy="1815474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200135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</a:t>
            </a:r>
            <a:r>
              <a:rPr lang="ru-RU" dirty="0"/>
              <a:t>в </a:t>
            </a:r>
            <a:r>
              <a:rPr lang="ru-RU" dirty="0" smtClean="0"/>
              <a:t>«реальной жизни»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Задача: найти телефон кафедры вычислительной математики </a:t>
            </a:r>
            <a:r>
              <a:rPr lang="ru-RU" dirty="0" err="1" smtClean="0"/>
              <a:t>УрФУ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Городская</a:t>
            </a:r>
            <a:r>
              <a:rPr lang="en-US" dirty="0" smtClean="0"/>
              <a:t> </a:t>
            </a:r>
            <a:r>
              <a:rPr lang="ru-RU" dirty="0" smtClean="0"/>
              <a:t>справочная служба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Приёмная </a:t>
            </a:r>
            <a:r>
              <a:rPr lang="ru-RU" dirty="0" err="1" smtClean="0"/>
              <a:t>УрФУ</a:t>
            </a:r>
            <a:r>
              <a:rPr lang="ru-RU" dirty="0" smtClean="0"/>
              <a:t> (343</a:t>
            </a:r>
            <a:r>
              <a:rPr lang="ru-RU" dirty="0"/>
              <a:t>) </a:t>
            </a:r>
            <a:r>
              <a:rPr lang="ru-RU" dirty="0" smtClean="0"/>
              <a:t>375-44-44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Институт математики и </a:t>
            </a:r>
            <a:r>
              <a:rPr lang="ru-RU" dirty="0"/>
              <a:t>компьютерных наук (343) </a:t>
            </a:r>
            <a:r>
              <a:rPr lang="ru-RU" dirty="0" smtClean="0"/>
              <a:t>350-75-61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Кафедра вычислительной математики</a:t>
            </a:r>
            <a:r>
              <a:rPr lang="en-US" dirty="0" smtClean="0"/>
              <a:t> </a:t>
            </a:r>
            <a:r>
              <a:rPr lang="ru-RU" dirty="0"/>
              <a:t>(343) </a:t>
            </a:r>
            <a:r>
              <a:rPr lang="ru-RU" dirty="0" smtClean="0"/>
              <a:t>350-75-</a:t>
            </a:r>
            <a:r>
              <a:rPr lang="en-US" dirty="0" smtClean="0"/>
              <a:t>72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17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Это </a:t>
            </a:r>
            <a:r>
              <a:rPr lang="ru-RU" dirty="0" smtClean="0"/>
              <a:t>моё! </a:t>
            </a:r>
            <a:r>
              <a:rPr lang="ru-RU" dirty="0"/>
              <a:t>И это </a:t>
            </a:r>
            <a:r>
              <a:rPr lang="ru-RU" dirty="0" smtClean="0"/>
              <a:t>моё... </a:t>
            </a:r>
            <a:r>
              <a:rPr lang="ru-RU" dirty="0"/>
              <a:t>все </a:t>
            </a:r>
            <a:r>
              <a:rPr lang="ru-RU" dirty="0" smtClean="0"/>
              <a:t>моё!!!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5" y="1828801"/>
            <a:ext cx="7886700" cy="476855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 примере </a:t>
            </a:r>
            <a:r>
              <a:rPr lang="en-US" dirty="0" smtClean="0"/>
              <a:t>BIND </a:t>
            </a:r>
            <a:r>
              <a:rPr lang="ru-RU" dirty="0" smtClean="0"/>
              <a:t>в файле 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/bind/</a:t>
            </a:r>
            <a:r>
              <a:rPr lang="en-US" dirty="0" err="1" smtClean="0"/>
              <a:t>named.conf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zone </a:t>
            </a:r>
            <a:r>
              <a:rPr lang="en-US" dirty="0" smtClean="0">
                <a:latin typeface="Consolas" panose="020B0609020204030204" pitchFamily="49" charset="0"/>
              </a:rPr>
              <a:t>"e1.ru" 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type </a:t>
            </a:r>
            <a:r>
              <a:rPr lang="en-US" dirty="0">
                <a:latin typeface="Consolas" panose="020B0609020204030204" pitchFamily="49" charset="0"/>
              </a:rPr>
              <a:t>master;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file "e1.ru.txt";	//	</a:t>
            </a:r>
            <a:r>
              <a:rPr lang="ru-RU" dirty="0" smtClean="0">
                <a:latin typeface="Consolas" panose="020B0609020204030204" pitchFamily="49" charset="0"/>
              </a:rPr>
              <a:t>произвольное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или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zone "ructf.net"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type slave;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masters {194.226.244.126;};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file "/</a:t>
            </a:r>
            <a:r>
              <a:rPr lang="en-US" dirty="0" err="1" smtClean="0">
                <a:latin typeface="Consolas" panose="020B0609020204030204" pitchFamily="49" charset="0"/>
              </a:rPr>
              <a:t>etc</a:t>
            </a:r>
            <a:r>
              <a:rPr lang="en-US" dirty="0" smtClean="0">
                <a:latin typeface="Consolas" panose="020B0609020204030204" pitchFamily="49" charset="0"/>
              </a:rPr>
              <a:t>/bind/zones/ructf.net</a:t>
            </a:r>
            <a:r>
              <a:rPr lang="en-US" dirty="0"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903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Корневые серверы — точка входа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4" y="1828801"/>
            <a:ext cx="8330643" cy="4351337"/>
          </a:xfrm>
        </p:spPr>
        <p:txBody>
          <a:bodyPr/>
          <a:lstStyle/>
          <a:p>
            <a:r>
              <a:rPr lang="en-US" dirty="0"/>
              <a:t>http://www.root-servers.org</a:t>
            </a:r>
            <a:r>
              <a:rPr lang="en-US" dirty="0" smtClean="0"/>
              <a:t>/</a:t>
            </a:r>
          </a:p>
          <a:p>
            <a:r>
              <a:rPr lang="en-US" dirty="0"/>
              <a:t>The 13 root name servers are operated by 12 independent </a:t>
            </a:r>
            <a:r>
              <a:rPr lang="en-US" dirty="0" err="1" smtClean="0"/>
              <a:t>organisations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9" y="2579885"/>
            <a:ext cx="9113772" cy="401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1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Корневые серверы — статистика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http://www.dns.icann.org/lroot/stats/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181810"/>
            <a:ext cx="8809524" cy="4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3844" y="365760"/>
            <a:ext cx="8114619" cy="1325562"/>
          </a:xfrm>
        </p:spPr>
        <p:txBody>
          <a:bodyPr/>
          <a:lstStyle/>
          <a:p>
            <a:r>
              <a:rPr lang="ru-RU" dirty="0" smtClean="0"/>
              <a:t>Корневые серверы — использование</a:t>
            </a:r>
            <a:r>
              <a:rPr lang="en-US" dirty="0" smtClean="0"/>
              <a:t> </a:t>
            </a:r>
            <a:r>
              <a:rPr lang="ru-RU" dirty="0"/>
              <a:t>в </a:t>
            </a:r>
            <a:r>
              <a:rPr lang="en-US" dirty="0"/>
              <a:t>BIND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28801"/>
            <a:ext cx="8784975" cy="4912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zone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"."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 hint;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file "/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/bind/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db.root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formerly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NS.INTERNIC.NET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				3600000	IN	NS	A.ROOT-SERVERS.NET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A.ROOT-SERVERS.NET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	3600000		A	198.41.0.4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A.ROOT-SERVERS.NET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	3600000		AAAA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2001:503:BA3E::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2:30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FORMERLY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NS1.ISI.EDU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				3600000		NS	B.ROOT-SERVERS.NET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B.ROOT-SERVERS.NET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	3600000		A	192.228.79.201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17819" y="3501008"/>
            <a:ext cx="83306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20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Процедура поиска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33845" y="1691322"/>
            <a:ext cx="30020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resolver</a:t>
            </a:r>
          </a:p>
          <a:p>
            <a:r>
              <a:rPr lang="en-US" sz="2000" dirty="0" err="1"/>
              <a:t>nslookup</a:t>
            </a:r>
            <a:r>
              <a:rPr lang="en-US" sz="2000" dirty="0"/>
              <a:t> -type=mx mail.ru</a:t>
            </a:r>
            <a:endParaRPr lang="ru-RU" sz="2000" dirty="0"/>
          </a:p>
          <a:p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864361" y="169132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Корневой сервер</a:t>
            </a:r>
            <a:endParaRPr lang="ru-RU" dirty="0"/>
          </a:p>
        </p:txBody>
      </p:sp>
      <p:cxnSp>
        <p:nvCxnSpPr>
          <p:cNvPr id="9" name="Прямая со стрелкой 8"/>
          <p:cNvCxnSpPr>
            <a:endCxn id="5" idx="1"/>
          </p:cNvCxnSpPr>
          <p:nvPr/>
        </p:nvCxnSpPr>
        <p:spPr>
          <a:xfrm>
            <a:off x="3707904" y="1916832"/>
            <a:ext cx="2364369" cy="34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 flipV="1">
            <a:off x="3707904" y="2132856"/>
            <a:ext cx="2311056" cy="36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Рисунок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673" y="1843722"/>
            <a:ext cx="738774" cy="1142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5536" y="3016884"/>
            <a:ext cx="7560840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HEADER: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000000  00 00                    ..      	ID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000002  00 00                    ..      	Flags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000004  00 01                    ..      	QDCOUNT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000006  00 00                    ..      	ANCOUNT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000008  00 00                    ..      	NSCOUNT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00000a  00 00                    ..      	ARCOUNT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QUESTION: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Question for mail.ru. of type MX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00000c  04 6d 61 69 6c 02 72 75  .mail.ru	QNAME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000014  00                       .   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000015  00 0f                    ..      	QTYPE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000017  00 01                    ..      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QCLASS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673" y="3434866"/>
            <a:ext cx="738774" cy="1142925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273" y="3282466"/>
            <a:ext cx="738774" cy="114292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864361" y="328246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Сервер зоны </a:t>
            </a:r>
            <a:r>
              <a:rPr lang="en-US" dirty="0" smtClean="0"/>
              <a:t>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273" y="1691322"/>
            <a:ext cx="738774" cy="1142925"/>
          </a:xfrm>
          <a:prstGeom prst="rect">
            <a:avLst/>
          </a:prstGeom>
        </p:spPr>
      </p:pic>
      <p:cxnSp>
        <p:nvCxnSpPr>
          <p:cNvPr id="30" name="Прямая со стрелкой 29"/>
          <p:cNvCxnSpPr/>
          <p:nvPr/>
        </p:nvCxnSpPr>
        <p:spPr>
          <a:xfrm>
            <a:off x="3635896" y="2420888"/>
            <a:ext cx="2436377" cy="123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 flipV="1">
            <a:off x="3563889" y="2636912"/>
            <a:ext cx="2455071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Рисунок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987" y="5045583"/>
            <a:ext cx="738774" cy="1142925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587" y="4893183"/>
            <a:ext cx="738774" cy="1142925"/>
          </a:xfrm>
          <a:prstGeom prst="rect">
            <a:avLst/>
          </a:prstGeom>
        </p:spPr>
      </p:pic>
      <p:sp>
        <p:nvSpPr>
          <p:cNvPr id="23" name="Прямоугольник 22"/>
          <p:cNvSpPr/>
          <p:nvPr/>
        </p:nvSpPr>
        <p:spPr>
          <a:xfrm>
            <a:off x="89135" y="2025908"/>
            <a:ext cx="6750496" cy="4832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HEADER: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000000  00 00                    ..      	ID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000002  80 00                    Ђ.      	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000004  00 01                    ..      	QDCOUNT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000006  00 00                    ..      	ANCOUNT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000008  00 05                    ..      	NSCOUNT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00000a  00 0a                    ..      	ARCOUNT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QUESTION: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mail.ru.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MX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00000c  04 6d 61 69 6c 02 72 75  .mail.ru	QNAME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000014  00                       .       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000015  00 0f                    ..      	QTYPE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000017  00 01                    ..      	QCLASS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AUTHORITY: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IN 172800 NS a.dns.ripn.net.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000019  c0 11                    А.      	NAME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00001b  00 02                    ..      	TYPE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00001d  00 01                    ..      	CLASS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00001f  00 02 a3 00              ..Ј.    	TTL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000023  00 10                    ..      	RDLENGTH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000025  01 61 03 64 6e 73 04 72  .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a.dns.r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RDATA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00002d  69 70 6e 03 6e 65 74 00  ipn.net.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5508104" y="1074145"/>
            <a:ext cx="5745565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DNS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1............... =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.0000........... =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.....0.......... =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authority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......0......... =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.......0........ =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desired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........0....... = No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queries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.........000.... =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Reserved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............0000 = No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7675" y="4893183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Сервер зоны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MAIL.RU</a:t>
            </a:r>
            <a:endParaRPr lang="ru-RU" dirty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3493387" y="2888599"/>
            <a:ext cx="2632200" cy="23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 flipV="1">
            <a:off x="3464803" y="3079926"/>
            <a:ext cx="2607472" cy="246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113412" y="2026166"/>
            <a:ext cx="6686995" cy="461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HEADER: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000000  00 00                    ..      	ID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000002  84 00                    „.      	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000004  00 01                    ..      	QDCOUNT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000006  00 01                    ..      	ANCOUNT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000008  00 02                    ..      	NSCOUNT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00000a  00 06                    ..      	ARCOUNT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QUESTION: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mail.ru.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MX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00000c  04 6d 61 69 6c 02 72 75  .mail.ru	QNAME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000014  00                       .       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000015  00 0f                    ..      	QTYPE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000017  00 01                    ..      	QCLASS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ANSWER: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mail.ru. IN 600 MX [10] mxs.mail.ru.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000019  c0 0c                    À.      	NAME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00001b  00 0f                    ..      	TYPE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00001d  00 01                    ..      	CLASS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00001f  00 00 02 58              ...X    	TTL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000023  00 08                    ..      	RDLENGTH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000025  00 0a 03 6d 78 73 c0 0c  ...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mxsÀ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	RDATA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5566674" y="1059671"/>
            <a:ext cx="6030417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DNS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1............... =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.0000........... =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.....1.......... =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authority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......0......... =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.......0........ =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desired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........0....... = No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queries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.........000.... =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Reserved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............0000 = No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146701" y="3530846"/>
            <a:ext cx="747057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 err="1"/>
              <a:t>Server</a:t>
            </a:r>
            <a:r>
              <a:rPr lang="ru-RU" sz="1600" dirty="0"/>
              <a:t>:  ns1.mail.ru</a:t>
            </a:r>
          </a:p>
          <a:p>
            <a:r>
              <a:rPr lang="ru-RU" sz="1600" dirty="0" err="1"/>
              <a:t>Address</a:t>
            </a:r>
            <a:r>
              <a:rPr lang="ru-RU" sz="1600" dirty="0"/>
              <a:t>:  217.69.139.112</a:t>
            </a:r>
          </a:p>
          <a:p>
            <a:endParaRPr lang="ru-RU" sz="1600" dirty="0"/>
          </a:p>
          <a:p>
            <a:r>
              <a:rPr lang="ru-RU" sz="1600" dirty="0"/>
              <a:t>mail.ru MX </a:t>
            </a:r>
            <a:r>
              <a:rPr lang="ru-RU" sz="1600" dirty="0" err="1"/>
              <a:t>preference</a:t>
            </a:r>
            <a:r>
              <a:rPr lang="ru-RU" sz="1600" dirty="0"/>
              <a:t> = 10, </a:t>
            </a:r>
            <a:r>
              <a:rPr lang="ru-RU" sz="1600" dirty="0" err="1"/>
              <a:t>mail</a:t>
            </a:r>
            <a:r>
              <a:rPr lang="ru-RU" sz="1600" dirty="0"/>
              <a:t> </a:t>
            </a:r>
            <a:r>
              <a:rPr lang="ru-RU" sz="1600" dirty="0" err="1"/>
              <a:t>exchanger</a:t>
            </a:r>
            <a:r>
              <a:rPr lang="ru-RU" sz="1600" dirty="0"/>
              <a:t> = mxs.mail.ru</a:t>
            </a:r>
          </a:p>
          <a:p>
            <a:r>
              <a:rPr lang="ru-RU" sz="1600" dirty="0"/>
              <a:t>mail.ru </a:t>
            </a:r>
            <a:r>
              <a:rPr lang="ru-RU" sz="1600" dirty="0" err="1"/>
              <a:t>nameserver</a:t>
            </a:r>
            <a:r>
              <a:rPr lang="ru-RU" sz="1600" dirty="0"/>
              <a:t> = ns1.mail.ru</a:t>
            </a:r>
          </a:p>
          <a:p>
            <a:r>
              <a:rPr lang="ru-RU" sz="1600" dirty="0"/>
              <a:t>mail.ru </a:t>
            </a:r>
            <a:r>
              <a:rPr lang="ru-RU" sz="1600" dirty="0" err="1"/>
              <a:t>nameserver</a:t>
            </a:r>
            <a:r>
              <a:rPr lang="ru-RU" sz="1600" dirty="0"/>
              <a:t> = ns2.mail.ru</a:t>
            </a:r>
          </a:p>
          <a:p>
            <a:r>
              <a:rPr lang="ru-RU" sz="1600" dirty="0"/>
              <a:t>mxs.mail.ru     </a:t>
            </a:r>
            <a:r>
              <a:rPr lang="ru-RU" sz="1600" dirty="0" err="1"/>
              <a:t>internet</a:t>
            </a:r>
            <a:r>
              <a:rPr lang="ru-RU" sz="1600" dirty="0"/>
              <a:t> </a:t>
            </a:r>
            <a:r>
              <a:rPr lang="ru-RU" sz="1600" dirty="0" err="1"/>
              <a:t>address</a:t>
            </a:r>
            <a:r>
              <a:rPr lang="ru-RU" sz="1600" dirty="0"/>
              <a:t> = 94.100.180.150</a:t>
            </a:r>
          </a:p>
          <a:p>
            <a:r>
              <a:rPr lang="ru-RU" sz="1600" dirty="0"/>
              <a:t>mxs.mail.ru     </a:t>
            </a:r>
            <a:r>
              <a:rPr lang="ru-RU" sz="1600" dirty="0" err="1"/>
              <a:t>internet</a:t>
            </a:r>
            <a:r>
              <a:rPr lang="ru-RU" sz="1600" dirty="0"/>
              <a:t> </a:t>
            </a:r>
            <a:r>
              <a:rPr lang="ru-RU" sz="1600" dirty="0" err="1"/>
              <a:t>address</a:t>
            </a:r>
            <a:r>
              <a:rPr lang="ru-RU" sz="1600" dirty="0"/>
              <a:t> = 217.69.139.150</a:t>
            </a:r>
          </a:p>
          <a:p>
            <a:r>
              <a:rPr lang="ru-RU" sz="1600" dirty="0"/>
              <a:t>ns1.mail.ru     </a:t>
            </a:r>
            <a:r>
              <a:rPr lang="ru-RU" sz="1600" dirty="0" err="1"/>
              <a:t>internet</a:t>
            </a:r>
            <a:r>
              <a:rPr lang="ru-RU" sz="1600" dirty="0"/>
              <a:t> </a:t>
            </a:r>
            <a:r>
              <a:rPr lang="ru-RU" sz="1600" dirty="0" err="1"/>
              <a:t>address</a:t>
            </a:r>
            <a:r>
              <a:rPr lang="ru-RU" sz="1600" dirty="0"/>
              <a:t> = 217.69.139.112</a:t>
            </a:r>
          </a:p>
          <a:p>
            <a:r>
              <a:rPr lang="ru-RU" sz="1600" dirty="0"/>
              <a:t>ns1.mail.ru     AAAA IPv6 </a:t>
            </a:r>
            <a:r>
              <a:rPr lang="ru-RU" sz="1600" dirty="0" err="1"/>
              <a:t>address</a:t>
            </a:r>
            <a:r>
              <a:rPr lang="ru-RU" sz="1600" dirty="0"/>
              <a:t> = 2a00:1148:db00::2</a:t>
            </a:r>
          </a:p>
          <a:p>
            <a:r>
              <a:rPr lang="ru-RU" sz="1600" dirty="0"/>
              <a:t>ns2.mail.ru     </a:t>
            </a:r>
            <a:r>
              <a:rPr lang="ru-RU" sz="1600" dirty="0" err="1"/>
              <a:t>internet</a:t>
            </a:r>
            <a:r>
              <a:rPr lang="ru-RU" sz="1600" dirty="0"/>
              <a:t> </a:t>
            </a:r>
            <a:r>
              <a:rPr lang="ru-RU" sz="1600" dirty="0" err="1"/>
              <a:t>address</a:t>
            </a:r>
            <a:r>
              <a:rPr lang="ru-RU" sz="1600" dirty="0"/>
              <a:t> = 94.100.180.138</a:t>
            </a:r>
          </a:p>
          <a:p>
            <a:r>
              <a:rPr lang="ru-RU" sz="1600" dirty="0"/>
              <a:t>ns2.mail.ru     AAAA IPv6 </a:t>
            </a:r>
            <a:r>
              <a:rPr lang="ru-RU" sz="1600" dirty="0" err="1"/>
              <a:t>address</a:t>
            </a:r>
            <a:r>
              <a:rPr lang="ru-RU" sz="1600" dirty="0"/>
              <a:t> = 2a00:1148:db00::1</a:t>
            </a:r>
          </a:p>
        </p:txBody>
      </p:sp>
    </p:spTree>
    <p:extLst>
      <p:ext uri="{BB962C8B-B14F-4D97-AF65-F5344CB8AC3E}">
        <p14:creationId xmlns:p14="http://schemas.microsoft.com/office/powerpoint/2010/main" val="113308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6" grpId="0"/>
      <p:bldP spid="23" grpId="0" animBg="1"/>
      <p:bldP spid="23" grpId="1" animBg="1"/>
      <p:bldP spid="24" grpId="0" animBg="1"/>
      <p:bldP spid="24" grpId="1" animBg="1"/>
      <p:bldP spid="39" grpId="0"/>
      <p:bldP spid="44" grpId="0" animBg="1"/>
      <p:bldP spid="44" grpId="1" animBg="1"/>
      <p:bldP spid="45" grpId="0" animBg="1"/>
      <p:bldP spid="45" grpId="1" animBg="1"/>
      <p:bldP spid="4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Рекурсивный поиск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45" y="1838425"/>
            <a:ext cx="1143155" cy="10107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636" y="3789040"/>
            <a:ext cx="738774" cy="11429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706249"/>
            <a:ext cx="738774" cy="1142925"/>
          </a:xfrm>
          <a:prstGeom prst="rect">
            <a:avLst/>
          </a:prstGeom>
        </p:spPr>
      </p:pic>
      <p:cxnSp>
        <p:nvCxnSpPr>
          <p:cNvPr id="7" name="Скругленная соединительная линия 6"/>
          <p:cNvCxnSpPr>
            <a:stCxn id="4" idx="2"/>
            <a:endCxn id="5" idx="1"/>
          </p:cNvCxnSpPr>
          <p:nvPr/>
        </p:nvCxnSpPr>
        <p:spPr>
          <a:xfrm rot="16200000" flipH="1">
            <a:off x="1030865" y="3023732"/>
            <a:ext cx="1511328" cy="11622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кругленная соединительная линия 7"/>
          <p:cNvCxnSpPr>
            <a:stCxn id="5" idx="3"/>
            <a:endCxn id="6" idx="1"/>
          </p:cNvCxnSpPr>
          <p:nvPr/>
        </p:nvCxnSpPr>
        <p:spPr>
          <a:xfrm flipV="1">
            <a:off x="3106410" y="2277712"/>
            <a:ext cx="2473702" cy="2082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221" y="3501008"/>
            <a:ext cx="738774" cy="11429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74899" y="3077236"/>
            <a:ext cx="128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Флаг</a:t>
            </a:r>
            <a:r>
              <a:rPr lang="en-US" dirty="0" smtClean="0"/>
              <a:t> RD</a:t>
            </a:r>
            <a:r>
              <a:rPr lang="ru-RU" dirty="0" smtClean="0"/>
              <a:t>=1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550" y="5301208"/>
            <a:ext cx="738774" cy="1142925"/>
          </a:xfrm>
          <a:prstGeom prst="rect">
            <a:avLst/>
          </a:prstGeom>
        </p:spPr>
      </p:pic>
      <p:cxnSp>
        <p:nvCxnSpPr>
          <p:cNvPr id="20" name="Прямая со стрелкой 19"/>
          <p:cNvCxnSpPr>
            <a:stCxn id="5" idx="3"/>
            <a:endCxn id="9" idx="1"/>
          </p:cNvCxnSpPr>
          <p:nvPr/>
        </p:nvCxnSpPr>
        <p:spPr>
          <a:xfrm flipV="1">
            <a:off x="3106410" y="4072471"/>
            <a:ext cx="2451811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3"/>
            <a:endCxn id="18" idx="1"/>
          </p:cNvCxnSpPr>
          <p:nvPr/>
        </p:nvCxnSpPr>
        <p:spPr>
          <a:xfrm>
            <a:off x="3106410" y="4360503"/>
            <a:ext cx="2444140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кругленная соединительная линия 30"/>
          <p:cNvCxnSpPr/>
          <p:nvPr/>
        </p:nvCxnSpPr>
        <p:spPr>
          <a:xfrm rot="16200000" flipH="1">
            <a:off x="834320" y="3163552"/>
            <a:ext cx="1511328" cy="1162213"/>
          </a:xfrm>
          <a:prstGeom prst="curved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3792" y="4403899"/>
            <a:ext cx="1861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Флаг</a:t>
            </a:r>
            <a:r>
              <a:rPr lang="en-US" dirty="0" smtClean="0"/>
              <a:t> RA</a:t>
            </a:r>
            <a:r>
              <a:rPr lang="ru-RU" dirty="0" smtClean="0"/>
              <a:t>=1</a:t>
            </a:r>
            <a:endParaRPr lang="en-US" dirty="0" smtClean="0"/>
          </a:p>
          <a:p>
            <a:r>
              <a:rPr lang="ru-RU" dirty="0" smtClean="0"/>
              <a:t>и готовый ответ</a:t>
            </a:r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251520" y="5435403"/>
            <a:ext cx="3600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options { 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allow-recursion {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192.168.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.0/24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localhost; 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3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Нерекурсивный</a:t>
            </a:r>
            <a:r>
              <a:rPr lang="ru-RU" dirty="0" smtClean="0"/>
              <a:t> (итерационный) поиск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45" y="1838425"/>
            <a:ext cx="1143155" cy="10107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636" y="3789040"/>
            <a:ext cx="738774" cy="11429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706249"/>
            <a:ext cx="738774" cy="1142925"/>
          </a:xfrm>
          <a:prstGeom prst="rect">
            <a:avLst/>
          </a:prstGeom>
        </p:spPr>
      </p:pic>
      <p:cxnSp>
        <p:nvCxnSpPr>
          <p:cNvPr id="7" name="Скругленная соединительная линия 6"/>
          <p:cNvCxnSpPr>
            <a:stCxn id="4" idx="2"/>
            <a:endCxn id="5" idx="1"/>
          </p:cNvCxnSpPr>
          <p:nvPr/>
        </p:nvCxnSpPr>
        <p:spPr>
          <a:xfrm rot="16200000" flipH="1">
            <a:off x="1030865" y="3023732"/>
            <a:ext cx="1511328" cy="11622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кругленная соединительная линия 7"/>
          <p:cNvCxnSpPr>
            <a:endCxn id="6" idx="1"/>
          </p:cNvCxnSpPr>
          <p:nvPr/>
        </p:nvCxnSpPr>
        <p:spPr>
          <a:xfrm>
            <a:off x="1777000" y="2204864"/>
            <a:ext cx="3803112" cy="72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221" y="3501008"/>
            <a:ext cx="738774" cy="11429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74899" y="3077236"/>
            <a:ext cx="102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Флаг</a:t>
            </a:r>
            <a:r>
              <a:rPr lang="en-US" dirty="0" smtClean="0"/>
              <a:t> RD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550" y="5301208"/>
            <a:ext cx="738774" cy="1142925"/>
          </a:xfrm>
          <a:prstGeom prst="rect">
            <a:avLst/>
          </a:prstGeom>
        </p:spPr>
      </p:pic>
      <p:cxnSp>
        <p:nvCxnSpPr>
          <p:cNvPr id="20" name="Прямая со стрелкой 19"/>
          <p:cNvCxnSpPr>
            <a:endCxn id="9" idx="1"/>
          </p:cNvCxnSpPr>
          <p:nvPr/>
        </p:nvCxnSpPr>
        <p:spPr>
          <a:xfrm>
            <a:off x="1835696" y="2277712"/>
            <a:ext cx="3722525" cy="1794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8" idx="1"/>
          </p:cNvCxnSpPr>
          <p:nvPr/>
        </p:nvCxnSpPr>
        <p:spPr>
          <a:xfrm>
            <a:off x="1907704" y="2348880"/>
            <a:ext cx="3642846" cy="352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кругленная соединительная линия 30"/>
          <p:cNvCxnSpPr/>
          <p:nvPr/>
        </p:nvCxnSpPr>
        <p:spPr>
          <a:xfrm rot="16200000" flipH="1">
            <a:off x="834320" y="3163552"/>
            <a:ext cx="1511328" cy="1162213"/>
          </a:xfrm>
          <a:prstGeom prst="curved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6185" y="428563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Флаг</a:t>
            </a:r>
            <a:r>
              <a:rPr lang="en-US" dirty="0" smtClean="0"/>
              <a:t> RA</a:t>
            </a:r>
            <a:r>
              <a:rPr lang="ru-RU" dirty="0" smtClean="0"/>
              <a:t>=0</a:t>
            </a:r>
            <a:endParaRPr lang="en-US" dirty="0" smtClean="0"/>
          </a:p>
          <a:p>
            <a:r>
              <a:rPr lang="ru-RU" dirty="0" smtClean="0"/>
              <a:t>записи </a:t>
            </a:r>
            <a:r>
              <a:rPr lang="en-US" dirty="0" smtClean="0"/>
              <a:t>NS </a:t>
            </a:r>
            <a:r>
              <a:rPr lang="ru-RU" dirty="0" smtClean="0"/>
              <a:t>в ответе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75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Синхронизация записей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Корневых серверов много</a:t>
            </a:r>
          </a:p>
          <a:p>
            <a:r>
              <a:rPr lang="ru-RU" dirty="0" smtClean="0"/>
              <a:t>Для надёжности нужно, чтобы авторитетных серверов для каждого домена было несколько</a:t>
            </a:r>
          </a:p>
          <a:p>
            <a:endParaRPr lang="ru-RU" dirty="0"/>
          </a:p>
          <a:p>
            <a:r>
              <a:rPr lang="ru-RU" dirty="0" smtClean="0"/>
              <a:t>Информация в файлах зон на серверах должна быть одинаковой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Master-</a:t>
            </a:r>
            <a:r>
              <a:rPr lang="ru-RU" dirty="0"/>
              <a:t>сервер </a:t>
            </a:r>
          </a:p>
          <a:p>
            <a:r>
              <a:rPr lang="en-US" dirty="0"/>
              <a:t>Slave-</a:t>
            </a:r>
            <a:r>
              <a:rPr lang="ru-RU" dirty="0" smtClean="0"/>
              <a:t>серверы</a:t>
            </a:r>
          </a:p>
          <a:p>
            <a:r>
              <a:rPr lang="ru-RU" dirty="0" smtClean="0"/>
              <a:t>синхронизация…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66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зоны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Два </a:t>
            </a:r>
            <a:r>
              <a:rPr lang="ru-RU" dirty="0"/>
              <a:t>механизма копирования </a:t>
            </a:r>
            <a:r>
              <a:rPr lang="ru-RU" dirty="0" smtClean="0"/>
              <a:t>зоны</a:t>
            </a:r>
            <a:endParaRPr lang="ru-RU" dirty="0"/>
          </a:p>
          <a:p>
            <a:r>
              <a:rPr lang="ru-RU" dirty="0" smtClean="0"/>
              <a:t>полное </a:t>
            </a:r>
            <a:r>
              <a:rPr lang="ru-RU" dirty="0"/>
              <a:t>копирование (AXFR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 smtClean="0"/>
              <a:t>инкрементальное </a:t>
            </a:r>
            <a:r>
              <a:rPr lang="ru-RU" dirty="0"/>
              <a:t>копирование зоны (IXFR), RFC </a:t>
            </a:r>
            <a:r>
              <a:rPr lang="ru-RU" dirty="0" smtClean="0"/>
              <a:t>1995</a:t>
            </a:r>
            <a:endParaRPr lang="ru-RU" dirty="0"/>
          </a:p>
          <a:p>
            <a:pPr lvl="1"/>
            <a:r>
              <a:rPr lang="ru-RU" dirty="0"/>
              <a:t>номер старой версии и список записей, которые нужно удалить, номер более свежей версии и записи, которые нужно </a:t>
            </a:r>
            <a:r>
              <a:rPr lang="ru-RU" dirty="0" smtClean="0"/>
              <a:t>добавить</a:t>
            </a:r>
          </a:p>
          <a:p>
            <a:pPr lvl="1"/>
            <a:endParaRPr lang="ru-RU" dirty="0"/>
          </a:p>
          <a:p>
            <a:r>
              <a:rPr lang="ru-RU" dirty="0" smtClean="0"/>
              <a:t>Передача зоны </a:t>
            </a:r>
            <a:r>
              <a:rPr lang="en-US" dirty="0" smtClean="0"/>
              <a:t>— 53/</a:t>
            </a:r>
            <a:r>
              <a:rPr lang="en-US" dirty="0" err="1" smtClean="0"/>
              <a:t>tcp</a:t>
            </a:r>
            <a:endParaRPr lang="ru-RU" dirty="0" smtClean="0"/>
          </a:p>
          <a:p>
            <a:pPr lvl="1"/>
            <a:r>
              <a:rPr lang="ru-RU" dirty="0" smtClean="0"/>
              <a:t>В потоке передаётся подряд несколько обычных сообщений </a:t>
            </a:r>
            <a:r>
              <a:rPr lang="en-US" dirty="0" smtClean="0"/>
              <a:t>DNS</a:t>
            </a:r>
          </a:p>
          <a:p>
            <a:pPr lvl="1"/>
            <a:r>
              <a:rPr lang="ru-RU" dirty="0" smtClean="0"/>
              <a:t>Сообщение </a:t>
            </a:r>
            <a:r>
              <a:rPr lang="ru-RU" dirty="0"/>
              <a:t>имеет двухбайтовый префикс размера, в котором учитывается и размер этого </a:t>
            </a:r>
            <a:r>
              <a:rPr lang="ru-RU" dirty="0" smtClean="0"/>
              <a:t>поля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491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распространения изменений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5" y="1828801"/>
            <a:ext cx="7886700" cy="47685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C:\Users\lsv&gt;nslookup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 type=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soa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rambler.ru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primary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server = nscarp1.rambler.ru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responsible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dns.rambler-co.ru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serial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2016030905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refresh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10800 (3 hours)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retry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1800 (30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expire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864000 (10 days)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TTL = 3600 (1 hour)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relarn.ru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serial  = 650127495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refresh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86400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 day)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retry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3600 (1 hour)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expire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604800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 days)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86400 (1 day)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8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Уведомления об изменениях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RFC 1996 — DNS NOTIFY</a:t>
            </a:r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В </a:t>
            </a:r>
            <a:r>
              <a:rPr lang="ru-RU" dirty="0" smtClean="0"/>
              <a:t>БД вносятся </a:t>
            </a:r>
            <a:r>
              <a:rPr lang="ru-RU" dirty="0"/>
              <a:t>изменения </a:t>
            </a:r>
            <a:endParaRPr lang="en-US" dirty="0" smtClean="0"/>
          </a:p>
          <a:p>
            <a:endParaRPr lang="ru-RU" dirty="0"/>
          </a:p>
          <a:p>
            <a:r>
              <a:rPr lang="en-US" dirty="0"/>
              <a:t>Master </a:t>
            </a:r>
            <a:r>
              <a:rPr lang="ru-RU" dirty="0"/>
              <a:t>послал оповещение </a:t>
            </a:r>
          </a:p>
          <a:p>
            <a:r>
              <a:rPr lang="en-US" dirty="0"/>
              <a:t>Slave </a:t>
            </a:r>
            <a:r>
              <a:rPr lang="ru-RU" dirty="0"/>
              <a:t>запросил зону </a:t>
            </a:r>
          </a:p>
          <a:p>
            <a:r>
              <a:rPr lang="en-US" dirty="0"/>
              <a:t>Slave </a:t>
            </a:r>
            <a:r>
              <a:rPr lang="ru-RU" dirty="0"/>
              <a:t>получил зону 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916832"/>
            <a:ext cx="738774" cy="11429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034" y="5214357"/>
            <a:ext cx="738774" cy="11429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771" y="5174691"/>
            <a:ext cx="738774" cy="1142925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 flipH="1">
            <a:off x="3923928" y="2924944"/>
            <a:ext cx="1440160" cy="20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4067944" y="3140968"/>
            <a:ext cx="1440160" cy="193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4207808" y="3284984"/>
            <a:ext cx="1444312" cy="1929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6372200" y="3059757"/>
            <a:ext cx="1728192" cy="2017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 flipV="1">
            <a:off x="6246878" y="3212976"/>
            <a:ext cx="1534893" cy="196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6102862" y="3284984"/>
            <a:ext cx="1565482" cy="20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72200" y="20608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281892" y="592342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6948264" y="5978933"/>
            <a:ext cx="76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914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зоны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&lt;blank&gt;[&lt;comment&gt;]</a:t>
            </a:r>
          </a:p>
          <a:p>
            <a:r>
              <a:rPr lang="en-US" dirty="0"/>
              <a:t>$ORIGIN &lt;domain-name&gt; [&lt;comment&gt;]</a:t>
            </a:r>
          </a:p>
          <a:p>
            <a:r>
              <a:rPr lang="en-US" dirty="0"/>
              <a:t>$INCLUDE &lt;file-name&gt; [&lt;domain-name&gt;] [&lt;comment&gt;]</a:t>
            </a:r>
          </a:p>
          <a:p>
            <a:r>
              <a:rPr lang="en-US" dirty="0"/>
              <a:t>&lt;domain-name&gt;&lt;</a:t>
            </a:r>
            <a:r>
              <a:rPr lang="en-US" dirty="0" err="1"/>
              <a:t>rr</a:t>
            </a:r>
            <a:r>
              <a:rPr lang="en-US" dirty="0"/>
              <a:t>&gt; [&lt;comment&gt;]</a:t>
            </a:r>
          </a:p>
          <a:p>
            <a:r>
              <a:rPr lang="en-US" dirty="0"/>
              <a:t>&lt;blank&gt;&lt;</a:t>
            </a:r>
            <a:r>
              <a:rPr lang="en-US" dirty="0" err="1"/>
              <a:t>rr</a:t>
            </a:r>
            <a:r>
              <a:rPr lang="en-US" dirty="0"/>
              <a:t>&gt; [&lt;comment</a:t>
            </a:r>
            <a:r>
              <a:rPr lang="en-US" dirty="0" smtClean="0"/>
              <a:t>&gt;]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Содержимое </a:t>
            </a:r>
            <a:r>
              <a:rPr lang="en-US" dirty="0"/>
              <a:t>RR-</a:t>
            </a:r>
            <a:r>
              <a:rPr lang="ru-RU" dirty="0" smtClean="0"/>
              <a:t>записи </a:t>
            </a:r>
            <a:r>
              <a:rPr lang="en-US" dirty="0" smtClean="0"/>
              <a:t>(Resource Record)</a:t>
            </a:r>
            <a:endParaRPr lang="en-US" dirty="0"/>
          </a:p>
          <a:p>
            <a:r>
              <a:rPr lang="en-US" dirty="0"/>
              <a:t>[&lt;TTL&gt;] [&lt;class&gt;] &lt;type&gt; &lt;RDATA&gt;</a:t>
            </a:r>
          </a:p>
          <a:p>
            <a:r>
              <a:rPr lang="en-US" dirty="0"/>
              <a:t>[&lt;class&gt;] [&lt;TTL&gt;] &lt;type&gt; &lt;RDATA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smtClean="0"/>
              <a:t>; </a:t>
            </a:r>
            <a:r>
              <a:rPr lang="ru-RU" dirty="0"/>
              <a:t>к</a:t>
            </a:r>
            <a:r>
              <a:rPr lang="ru-RU" dirty="0" smtClean="0"/>
              <a:t>омментарии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403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Например, в домене </a:t>
            </a:r>
            <a:r>
              <a:rPr lang="en-US" dirty="0" smtClean="0"/>
              <a:t>Microsoft </a:t>
            </a:r>
            <a:r>
              <a:rPr lang="ru-RU" dirty="0" smtClean="0"/>
              <a:t>система </a:t>
            </a:r>
            <a:r>
              <a:rPr lang="en-US" dirty="0" smtClean="0"/>
              <a:t>DNS </a:t>
            </a:r>
            <a:r>
              <a:rPr lang="ru-RU" dirty="0" smtClean="0"/>
              <a:t>используется для поиска компьютеров и сервисов</a:t>
            </a:r>
          </a:p>
          <a:p>
            <a:r>
              <a:rPr lang="ru-RU" dirty="0" smtClean="0"/>
              <a:t>Часто зона </a:t>
            </a:r>
            <a:r>
              <a:rPr lang="en-US" dirty="0" smtClean="0"/>
              <a:t>DNS </a:t>
            </a:r>
            <a:r>
              <a:rPr lang="ru-RU" dirty="0" smtClean="0"/>
              <a:t>хранится в специальной БД — </a:t>
            </a:r>
            <a:r>
              <a:rPr lang="en-US" dirty="0" smtClean="0"/>
              <a:t>Active Directory</a:t>
            </a:r>
          </a:p>
          <a:p>
            <a:r>
              <a:rPr lang="ru-RU" dirty="0" smtClean="0"/>
              <a:t>Своя распределенная система синхронизации и разрешения конфликтов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78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Динамическое обновление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RFC 2136</a:t>
            </a:r>
          </a:p>
          <a:p>
            <a:endParaRPr lang="ru-RU" dirty="0"/>
          </a:p>
          <a:p>
            <a:r>
              <a:rPr lang="ru-RU" dirty="0"/>
              <a:t>Динамический DNS (</a:t>
            </a:r>
            <a:r>
              <a:rPr lang="ru-RU" dirty="0" err="1"/>
              <a:t>Dynamic</a:t>
            </a:r>
            <a:r>
              <a:rPr lang="ru-RU" dirty="0"/>
              <a:t> </a:t>
            </a:r>
            <a:r>
              <a:rPr lang="ru-RU" dirty="0" err="1"/>
              <a:t>Updates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Domain</a:t>
            </a:r>
            <a:r>
              <a:rPr lang="ru-RU" dirty="0"/>
              <a:t> Name </a:t>
            </a:r>
            <a:r>
              <a:rPr lang="ru-RU" dirty="0" err="1" smtClean="0"/>
              <a:t>System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— </a:t>
            </a:r>
            <a:r>
              <a:rPr lang="ru-RU" dirty="0"/>
              <a:t>технология, позволяющая информации на DNS-сервере обновляться в реальном времени и в автоматическом </a:t>
            </a:r>
            <a:r>
              <a:rPr lang="ru-RU" dirty="0" smtClean="0"/>
              <a:t>режиме</a:t>
            </a:r>
            <a:endParaRPr lang="en-US" dirty="0"/>
          </a:p>
          <a:p>
            <a:endParaRPr lang="en-US" dirty="0" smtClean="0"/>
          </a:p>
          <a:p>
            <a:r>
              <a:rPr lang="ru-RU" dirty="0" smtClean="0"/>
              <a:t>Часто встречаются сервисы, работающие по другой технологии — запросы принимаются по </a:t>
            </a:r>
            <a:r>
              <a:rPr lang="en-US" dirty="0" smtClean="0"/>
              <a:t>HTTP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95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 доменов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73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Элизабет Джослин «</a:t>
            </a:r>
            <a:r>
              <a:rPr lang="ru-RU" dirty="0" err="1"/>
              <a:t>Джейк</a:t>
            </a:r>
            <a:r>
              <a:rPr lang="ru-RU" dirty="0"/>
              <a:t>» </a:t>
            </a:r>
            <a:r>
              <a:rPr lang="ru-RU" dirty="0" err="1"/>
              <a:t>Фейнлер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1690206"/>
            <a:ext cx="87129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Было время, когда все функции </a:t>
            </a:r>
            <a:r>
              <a:rPr lang="ru-RU" dirty="0" err="1" smtClean="0"/>
              <a:t>WhoIs</a:t>
            </a:r>
            <a:r>
              <a:rPr lang="ru-RU" dirty="0" smtClean="0"/>
              <a:t>, DNS, </a:t>
            </a:r>
            <a:r>
              <a:rPr lang="ru-RU" dirty="0" err="1" smtClean="0"/>
              <a:t>Google</a:t>
            </a:r>
            <a:r>
              <a:rPr lang="ru-RU" dirty="0" smtClean="0"/>
              <a:t>, </a:t>
            </a:r>
            <a:r>
              <a:rPr lang="ru-RU" dirty="0" err="1" smtClean="0"/>
              <a:t>GoDaddy</a:t>
            </a:r>
            <a:r>
              <a:rPr lang="ru-RU" dirty="0" smtClean="0"/>
              <a:t> выполнялись вручную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i="1" dirty="0" smtClean="0"/>
              <a:t>— Алло, </a:t>
            </a:r>
            <a:r>
              <a:rPr lang="ru-RU" i="1" dirty="0" err="1" smtClean="0"/>
              <a:t>Джейк</a:t>
            </a:r>
            <a:r>
              <a:rPr lang="ru-RU" i="1" dirty="0" smtClean="0"/>
              <a:t>, хочу зарегистрировать себе доменное имя symbolic.com, с меня шоколадка.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dirty="0" smtClean="0"/>
              <a:t>https://habrahabr.ru/post/277913/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4" b="52460"/>
          <a:stretch/>
        </p:blipFill>
        <p:spPr>
          <a:xfrm>
            <a:off x="251520" y="3861048"/>
            <a:ext cx="3862958" cy="2504505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413556"/>
            <a:ext cx="4981815" cy="3230632"/>
          </a:xfrm>
        </p:spPr>
      </p:pic>
    </p:spTree>
    <p:extLst>
      <p:ext uri="{BB962C8B-B14F-4D97-AF65-F5344CB8AC3E}">
        <p14:creationId xmlns:p14="http://schemas.microsoft.com/office/powerpoint/2010/main" val="264662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 домена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Административная часть</a:t>
            </a:r>
          </a:p>
          <a:p>
            <a:pPr lvl="1"/>
            <a:r>
              <a:rPr lang="ru-RU" dirty="0" smtClean="0"/>
              <a:t>Заключение договора</a:t>
            </a:r>
          </a:p>
          <a:p>
            <a:pPr lvl="1"/>
            <a:r>
              <a:rPr lang="ru-RU" dirty="0" smtClean="0"/>
              <a:t>Оплата</a:t>
            </a:r>
          </a:p>
          <a:p>
            <a:pPr lvl="1"/>
            <a:r>
              <a:rPr lang="ru-RU" dirty="0" smtClean="0"/>
              <a:t>Статус в </a:t>
            </a:r>
            <a:r>
              <a:rPr lang="en-US" dirty="0" smtClean="0"/>
              <a:t>WHOIS: REGISTERED</a:t>
            </a:r>
          </a:p>
          <a:p>
            <a:r>
              <a:rPr lang="ru-RU" dirty="0" smtClean="0"/>
              <a:t>Техническая часть</a:t>
            </a:r>
          </a:p>
          <a:p>
            <a:pPr lvl="1"/>
            <a:r>
              <a:rPr lang="ru-RU" dirty="0" smtClean="0"/>
              <a:t>Рекомендовано не менее 2 серверов </a:t>
            </a:r>
            <a:r>
              <a:rPr lang="en-US" dirty="0" smtClean="0"/>
              <a:t>DNS </a:t>
            </a:r>
            <a:r>
              <a:rPr lang="ru-RU" dirty="0" smtClean="0"/>
              <a:t>в разных сетях </a:t>
            </a:r>
            <a:r>
              <a:rPr lang="en-US" dirty="0" smtClean="0"/>
              <a:t>/24</a:t>
            </a:r>
          </a:p>
          <a:p>
            <a:pPr lvl="1"/>
            <a:endParaRPr lang="ru-RU" dirty="0" smtClean="0"/>
          </a:p>
          <a:p>
            <a:pPr lvl="1"/>
            <a:r>
              <a:rPr lang="ru-RU" dirty="0"/>
              <a:t>Статус в </a:t>
            </a:r>
            <a:r>
              <a:rPr lang="en-US" dirty="0"/>
              <a:t>WHOIS: </a:t>
            </a:r>
            <a:r>
              <a:rPr lang="en-US" dirty="0" smtClean="0"/>
              <a:t>DELEGATED</a:t>
            </a:r>
            <a:endParaRPr lang="ru-RU" dirty="0" smtClean="0"/>
          </a:p>
          <a:p>
            <a:r>
              <a:rPr lang="ru-RU" dirty="0" smtClean="0"/>
              <a:t>Проверить настройки</a:t>
            </a:r>
          </a:p>
          <a:p>
            <a:pPr lvl="1"/>
            <a:r>
              <a:rPr lang="en-US" dirty="0"/>
              <a:t>http://www.dnssy.com</a:t>
            </a:r>
            <a:r>
              <a:rPr lang="en-US" dirty="0" smtClean="0"/>
              <a:t>/</a:t>
            </a:r>
            <a:endParaRPr lang="ru-RU" dirty="0" smtClean="0"/>
          </a:p>
          <a:p>
            <a:pPr lvl="1"/>
            <a:r>
              <a:rPr lang="en-US" dirty="0"/>
              <a:t>http://www.dnsinspect.com</a:t>
            </a:r>
            <a:r>
              <a:rPr lang="en-US" dirty="0" smtClean="0"/>
              <a:t>/</a:t>
            </a:r>
            <a:endParaRPr lang="ru-RU" dirty="0" smtClean="0"/>
          </a:p>
          <a:p>
            <a:pPr lvl="1"/>
            <a:r>
              <a:rPr lang="ru-RU" dirty="0" smtClean="0"/>
              <a:t>Есть и другие, но платные :(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70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 доменов 2 уровня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Зоны </a:t>
            </a:r>
            <a:r>
              <a:rPr lang="en-US" dirty="0" smtClean="0"/>
              <a:t>"RU"</a:t>
            </a:r>
            <a:r>
              <a:rPr lang="ru-RU" dirty="0" smtClean="0"/>
              <a:t> и </a:t>
            </a:r>
            <a:r>
              <a:rPr lang="en-US" dirty="0" smtClean="0"/>
              <a:t>"</a:t>
            </a:r>
            <a:r>
              <a:rPr lang="ru-RU" dirty="0" smtClean="0"/>
              <a:t>РФ</a:t>
            </a:r>
            <a:r>
              <a:rPr lang="en-US" dirty="0" smtClean="0"/>
              <a:t>"</a:t>
            </a:r>
          </a:p>
          <a:p>
            <a:pPr lvl="1"/>
            <a:r>
              <a:rPr lang="ru-RU" dirty="0"/>
              <a:t>Автономная некоммерческая организация "Координационный центр национального домена сети интернет" </a:t>
            </a:r>
            <a:r>
              <a:rPr lang="en-US" dirty="0"/>
              <a:t>— http://cctld.ru</a:t>
            </a:r>
            <a:r>
              <a:rPr lang="en-US" dirty="0" smtClean="0"/>
              <a:t>/</a:t>
            </a:r>
            <a:endParaRPr lang="ru-RU" dirty="0" smtClean="0"/>
          </a:p>
          <a:p>
            <a:pPr lvl="1"/>
            <a:r>
              <a:rPr lang="ru-RU" dirty="0"/>
              <a:t>За поддержание базы регистрируемых </a:t>
            </a:r>
            <a:r>
              <a:rPr lang="ru-RU" dirty="0" smtClean="0"/>
              <a:t>подведомственная </a:t>
            </a:r>
            <a:r>
              <a:rPr lang="ru-RU" dirty="0"/>
              <a:t>КЦ организация — «Технический центр интернет» (ТЦИ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 smtClean="0"/>
              <a:t>Аккредитованные регистраторы</a:t>
            </a:r>
            <a:endParaRPr lang="en-US" dirty="0" smtClean="0"/>
          </a:p>
          <a:p>
            <a:pPr lvl="1"/>
            <a:r>
              <a:rPr lang="en-US" dirty="0" smtClean="0"/>
              <a:t>nic.ru</a:t>
            </a:r>
            <a:r>
              <a:rPr lang="ru-RU" dirty="0" smtClean="0"/>
              <a:t>, </a:t>
            </a:r>
            <a:r>
              <a:rPr lang="en-US" dirty="0" smtClean="0"/>
              <a:t>reg.ru</a:t>
            </a:r>
            <a:r>
              <a:rPr lang="ru-RU" dirty="0" smtClean="0"/>
              <a:t>, </a:t>
            </a:r>
            <a:r>
              <a:rPr lang="en-US" dirty="0" smtClean="0"/>
              <a:t>r01.ru</a:t>
            </a:r>
            <a:r>
              <a:rPr lang="ru-RU" dirty="0" smtClean="0"/>
              <a:t>, и куча других</a:t>
            </a:r>
          </a:p>
          <a:p>
            <a:pPr lvl="1"/>
            <a:r>
              <a:rPr lang="ru-RU" dirty="0" smtClean="0"/>
              <a:t>Можете заключить договор и сами стать «</a:t>
            </a:r>
            <a:r>
              <a:rPr lang="ru-RU" dirty="0" err="1" smtClean="0"/>
              <a:t>субрегистратором</a:t>
            </a:r>
            <a:r>
              <a:rPr lang="ru-RU" dirty="0" smtClean="0"/>
              <a:t>»</a:t>
            </a:r>
          </a:p>
          <a:p>
            <a:r>
              <a:rPr lang="ru-RU" dirty="0" smtClean="0"/>
              <a:t>Цена для клиента сейчас — около 700 </a:t>
            </a:r>
            <a:r>
              <a:rPr lang="ru-RU" dirty="0" err="1" smtClean="0"/>
              <a:t>руб</a:t>
            </a:r>
            <a:r>
              <a:rPr lang="ru-RU" dirty="0" smtClean="0"/>
              <a:t>/год</a:t>
            </a:r>
          </a:p>
          <a:p>
            <a:pPr lvl="1"/>
            <a:r>
              <a:rPr lang="ru-RU" dirty="0"/>
              <a:t>За каждый домен регистратор ежегодно перечисляет ТЦИ 7</a:t>
            </a:r>
            <a:r>
              <a:rPr lang="ru-RU" dirty="0" smtClean="0"/>
              <a:t>0 </a:t>
            </a:r>
            <a:r>
              <a:rPr lang="ru-RU" dirty="0" err="1" smtClean="0"/>
              <a:t>руб</a:t>
            </a:r>
            <a:r>
              <a:rPr lang="ru-RU" dirty="0" smtClean="0"/>
              <a:t> + НДС</a:t>
            </a:r>
            <a:endParaRPr lang="ru-RU" dirty="0"/>
          </a:p>
          <a:p>
            <a:pPr lvl="1"/>
            <a:r>
              <a:rPr lang="en-US" dirty="0"/>
              <a:t>http://cctld.ru/ru/docs/RU-14.php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6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 DNS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13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Zeroconf</a:t>
            </a:r>
            <a:r>
              <a:rPr lang="ru-RU" dirty="0"/>
              <a:t> или </a:t>
            </a:r>
            <a:r>
              <a:rPr lang="ru-RU" dirty="0" err="1"/>
              <a:t>Zero</a:t>
            </a:r>
            <a:r>
              <a:rPr lang="ru-RU" dirty="0"/>
              <a:t> </a:t>
            </a:r>
            <a:r>
              <a:rPr lang="ru-RU" dirty="0" err="1"/>
              <a:t>Configuration</a:t>
            </a:r>
            <a:r>
              <a:rPr lang="ru-RU" dirty="0"/>
              <a:t> </a:t>
            </a:r>
            <a:r>
              <a:rPr lang="ru-RU" dirty="0" err="1"/>
              <a:t>Networking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Ничего не настраивать в изолированной сети </a:t>
            </a:r>
            <a:r>
              <a:rPr lang="en-US" dirty="0" smtClean="0"/>
              <a:t>SOHO — </a:t>
            </a:r>
            <a:br>
              <a:rPr lang="en-US" dirty="0" smtClean="0"/>
            </a:br>
            <a:r>
              <a:rPr lang="en-US" dirty="0" smtClean="0"/>
              <a:t>Small and Home Office</a:t>
            </a:r>
          </a:p>
          <a:p>
            <a:r>
              <a:rPr lang="ru-RU" dirty="0" smtClean="0"/>
              <a:t>Выбор </a:t>
            </a:r>
            <a:r>
              <a:rPr lang="ru-RU" dirty="0"/>
              <a:t>сетевого адреса для устройства</a:t>
            </a:r>
          </a:p>
          <a:p>
            <a:pPr lvl="1"/>
            <a:r>
              <a:rPr lang="en-US" dirty="0"/>
              <a:t>RFC </a:t>
            </a:r>
            <a:r>
              <a:rPr lang="ru-RU" dirty="0"/>
              <a:t>3927 </a:t>
            </a:r>
            <a:r>
              <a:rPr lang="en-US" dirty="0"/>
              <a:t>— Dynamic Configuration of IPv4 Link-Local Addresses</a:t>
            </a:r>
          </a:p>
          <a:p>
            <a:pPr lvl="1"/>
            <a:r>
              <a:rPr lang="ru-RU" dirty="0"/>
              <a:t>Он же </a:t>
            </a:r>
            <a:r>
              <a:rPr lang="en-US" dirty="0"/>
              <a:t>APIPA — </a:t>
            </a:r>
            <a:r>
              <a:rPr lang="ru-RU" dirty="0"/>
              <a:t>169.254.</a:t>
            </a:r>
            <a:r>
              <a:rPr lang="en-US" dirty="0"/>
              <a:t>0.0/16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 smtClean="0"/>
              <a:t>Нахождение </a:t>
            </a:r>
            <a:r>
              <a:rPr lang="ru-RU" dirty="0"/>
              <a:t>компьютеров по </a:t>
            </a:r>
            <a:r>
              <a:rPr lang="ru-RU" dirty="0" smtClean="0"/>
              <a:t>имени</a:t>
            </a:r>
            <a:endParaRPr lang="en-US" dirty="0" smtClean="0"/>
          </a:p>
          <a:p>
            <a:pPr lvl="1"/>
            <a:r>
              <a:rPr lang="ru-RU" dirty="0" err="1"/>
              <a:t>Apple</a:t>
            </a:r>
            <a:r>
              <a:rPr lang="ru-RU" dirty="0"/>
              <a:t> </a:t>
            </a:r>
            <a:r>
              <a:rPr lang="ru-RU" dirty="0" err="1"/>
              <a:t>Computer</a:t>
            </a:r>
            <a:r>
              <a:rPr lang="ru-RU" dirty="0"/>
              <a:t> использует </a:t>
            </a:r>
            <a:r>
              <a:rPr lang="ru-RU" dirty="0" err="1"/>
              <a:t>Multicast</a:t>
            </a:r>
            <a:r>
              <a:rPr lang="ru-RU" dirty="0"/>
              <a:t> DNS (</a:t>
            </a:r>
            <a:r>
              <a:rPr lang="ru-RU" dirty="0" err="1"/>
              <a:t>mDNS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сервис </a:t>
            </a:r>
            <a:r>
              <a:rPr lang="en-US" dirty="0" smtClean="0"/>
              <a:t>Bonjour</a:t>
            </a:r>
          </a:p>
          <a:p>
            <a:pPr lvl="1"/>
            <a:r>
              <a:rPr lang="ru-RU" dirty="0" err="1"/>
              <a:t>Microsoft</a:t>
            </a:r>
            <a:r>
              <a:rPr lang="ru-RU" dirty="0"/>
              <a:t> — </a:t>
            </a:r>
            <a:r>
              <a:rPr lang="ru-RU" dirty="0" err="1"/>
              <a:t>Link-local</a:t>
            </a:r>
            <a:r>
              <a:rPr lang="ru-RU" dirty="0"/>
              <a:t> </a:t>
            </a:r>
            <a:r>
              <a:rPr lang="ru-RU" dirty="0" err="1"/>
              <a:t>Multicast</a:t>
            </a:r>
            <a:r>
              <a:rPr lang="ru-RU" dirty="0"/>
              <a:t> Name Resolution </a:t>
            </a:r>
            <a:r>
              <a:rPr lang="ru-RU" dirty="0" smtClean="0"/>
              <a:t> (</a:t>
            </a:r>
            <a:r>
              <a:rPr lang="ru-RU" dirty="0"/>
              <a:t>LLMNR).</a:t>
            </a:r>
          </a:p>
          <a:p>
            <a:r>
              <a:rPr lang="ru-RU" dirty="0"/>
              <a:t>Обнаружение сервисов, например </a:t>
            </a:r>
            <a:r>
              <a:rPr lang="ru-RU" dirty="0" smtClean="0"/>
              <a:t>принтеров</a:t>
            </a:r>
            <a:endParaRPr lang="en-US" dirty="0" smtClean="0"/>
          </a:p>
          <a:p>
            <a:pPr lvl="1"/>
            <a:r>
              <a:rPr lang="en-US" dirty="0"/>
              <a:t>DNS Service Discovery (DNS-SD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UPnP, </a:t>
            </a:r>
            <a:r>
              <a:rPr lang="ru-RU" dirty="0" smtClean="0"/>
              <a:t>в </a:t>
            </a:r>
            <a:r>
              <a:rPr lang="ru-RU" dirty="0" err="1" smtClean="0"/>
              <a:t>т.ч</a:t>
            </a:r>
            <a:r>
              <a:rPr lang="ru-RU" dirty="0" smtClean="0"/>
              <a:t>. </a:t>
            </a:r>
            <a:r>
              <a:rPr lang="ru-RU" dirty="0" err="1" smtClean="0"/>
              <a:t>Simple</a:t>
            </a:r>
            <a:r>
              <a:rPr lang="ru-RU" dirty="0" smtClean="0"/>
              <a:t> </a:t>
            </a:r>
            <a:r>
              <a:rPr lang="ru-RU" dirty="0" err="1"/>
              <a:t>Service</a:t>
            </a:r>
            <a:r>
              <a:rPr lang="ru-RU" dirty="0"/>
              <a:t> Discovery </a:t>
            </a:r>
            <a:r>
              <a:rPr lang="ru-RU" dirty="0" err="1"/>
              <a:t>Protocol</a:t>
            </a:r>
            <a:r>
              <a:rPr lang="ru-RU" dirty="0"/>
              <a:t> (</a:t>
            </a:r>
            <a:r>
              <a:rPr lang="ru-RU" dirty="0" smtClean="0"/>
              <a:t>SSDP)</a:t>
            </a:r>
          </a:p>
          <a:p>
            <a:pPr lvl="1"/>
            <a:r>
              <a:rPr lang="ru-RU" dirty="0" smtClean="0"/>
              <a:t>Стандарт </a:t>
            </a:r>
            <a:r>
              <a:rPr lang="en-US" dirty="0"/>
              <a:t>IETF — Service Location Protocol (SLP)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439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mDNS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4" y="1828801"/>
            <a:ext cx="8042611" cy="4351337"/>
          </a:xfrm>
        </p:spPr>
        <p:txBody>
          <a:bodyPr/>
          <a:lstStyle/>
          <a:p>
            <a:r>
              <a:rPr lang="en-US" dirty="0" smtClean="0"/>
              <a:t>RFC </a:t>
            </a:r>
            <a:r>
              <a:rPr lang="en-US" dirty="0"/>
              <a:t>6762 </a:t>
            </a:r>
            <a:r>
              <a:rPr lang="en-US" dirty="0" smtClean="0"/>
              <a:t>— Multicast </a:t>
            </a:r>
            <a:r>
              <a:rPr lang="en-US" dirty="0"/>
              <a:t>DNS </a:t>
            </a:r>
            <a:endParaRPr lang="en-US" dirty="0" smtClean="0"/>
          </a:p>
          <a:p>
            <a:r>
              <a:rPr lang="en-US" dirty="0"/>
              <a:t>DNS-like queries for DNS-like resource records by sending DNS-like UDP query and response messages over IP Multicast to UDP port </a:t>
            </a:r>
            <a:r>
              <a:rPr lang="en-US" dirty="0" smtClean="0"/>
              <a:t>5353</a:t>
            </a:r>
          </a:p>
          <a:p>
            <a:r>
              <a:rPr lang="en-US" dirty="0"/>
              <a:t>IPv4 </a:t>
            </a:r>
            <a:r>
              <a:rPr lang="en-US" dirty="0" smtClean="0"/>
              <a:t>link-local multicast address 224.0.0.251 (IPv6 FF02</a:t>
            </a:r>
            <a:r>
              <a:rPr lang="en-US" dirty="0"/>
              <a:t>::FB</a:t>
            </a:r>
            <a:r>
              <a:rPr lang="en-US" dirty="0" smtClean="0"/>
              <a:t>)</a:t>
            </a:r>
          </a:p>
          <a:p>
            <a:r>
              <a:rPr lang="ru-RU" dirty="0" smtClean="0"/>
              <a:t>Специальный домен </a:t>
            </a:r>
            <a:r>
              <a:rPr lang="en-US" dirty="0"/>
              <a:t>".local</a:t>
            </a:r>
            <a:r>
              <a:rPr lang="en-US" dirty="0" smtClean="0"/>
              <a:t>."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940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Атаки на </a:t>
            </a:r>
            <a:r>
              <a:rPr lang="en-US" dirty="0" smtClean="0"/>
              <a:t>DNS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Только несколько примеров!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94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5" y="1828801"/>
            <a:ext cx="7886700" cy="51285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$ORIGIN 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$TTL </a:t>
            </a:r>
            <a:r>
              <a:rPr lang="en-US" dirty="0" smtClean="0">
                <a:latin typeface="Consolas" panose="020B0609020204030204" pitchFamily="49" charset="0"/>
              </a:rPr>
              <a:t>36000		; </a:t>
            </a:r>
            <a:r>
              <a:rPr lang="en-US" dirty="0">
                <a:latin typeface="Consolas" panose="020B0609020204030204" pitchFamily="49" charset="0"/>
              </a:rPr>
              <a:t>10 hours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ructf.net	IN </a:t>
            </a:r>
            <a:r>
              <a:rPr lang="en-US" dirty="0">
                <a:latin typeface="Consolas" panose="020B0609020204030204" pitchFamily="49" charset="0"/>
              </a:rPr>
              <a:t>SOA  ns.urgu.org. znick.hackerdom.ru. (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			2015072101 </a:t>
            </a:r>
            <a:r>
              <a:rPr lang="en-US" dirty="0">
                <a:latin typeface="Consolas" panose="020B0609020204030204" pitchFamily="49" charset="0"/>
              </a:rPr>
              <a:t>; serial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</a:t>
            </a:r>
            <a:r>
              <a:rPr lang="en-US" dirty="0" smtClean="0">
                <a:latin typeface="Consolas" panose="020B0609020204030204" pitchFamily="49" charset="0"/>
              </a:rPr>
              <a:t>86400      </a:t>
            </a:r>
            <a:r>
              <a:rPr lang="en-US" dirty="0">
                <a:latin typeface="Consolas" panose="020B0609020204030204" pitchFamily="49" charset="0"/>
              </a:rPr>
              <a:t>; refresh (1 day)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</a:t>
            </a:r>
            <a:r>
              <a:rPr lang="en-US" dirty="0" smtClean="0">
                <a:latin typeface="Consolas" panose="020B0609020204030204" pitchFamily="49" charset="0"/>
              </a:rPr>
              <a:t>600        </a:t>
            </a:r>
            <a:r>
              <a:rPr lang="en-US" dirty="0">
                <a:latin typeface="Consolas" panose="020B0609020204030204" pitchFamily="49" charset="0"/>
              </a:rPr>
              <a:t>; retry (10 minutes)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</a:t>
            </a:r>
            <a:r>
              <a:rPr lang="en-US" dirty="0" smtClean="0">
                <a:latin typeface="Consolas" panose="020B0609020204030204" pitchFamily="49" charset="0"/>
              </a:rPr>
              <a:t>86400      </a:t>
            </a:r>
            <a:r>
              <a:rPr lang="en-US" dirty="0">
                <a:latin typeface="Consolas" panose="020B0609020204030204" pitchFamily="49" charset="0"/>
              </a:rPr>
              <a:t>; expire (1 day)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</a:t>
            </a:r>
            <a:r>
              <a:rPr lang="en-US" dirty="0" smtClean="0">
                <a:latin typeface="Consolas" panose="020B0609020204030204" pitchFamily="49" charset="0"/>
              </a:rPr>
              <a:t>86400      </a:t>
            </a:r>
            <a:r>
              <a:rPr lang="en-US" dirty="0">
                <a:latin typeface="Consolas" panose="020B0609020204030204" pitchFamily="49" charset="0"/>
              </a:rPr>
              <a:t>; minimum (1 day)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$TTL </a:t>
            </a:r>
            <a:r>
              <a:rPr lang="en-US" dirty="0" smtClean="0">
                <a:latin typeface="Consolas" panose="020B0609020204030204" pitchFamily="49" charset="0"/>
              </a:rPr>
              <a:t>86400		; </a:t>
            </a:r>
            <a:r>
              <a:rPr lang="en-US" dirty="0">
                <a:latin typeface="Consolas" panose="020B0609020204030204" pitchFamily="49" charset="0"/>
              </a:rPr>
              <a:t>1 day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smtClean="0">
                <a:latin typeface="Consolas" panose="020B0609020204030204" pitchFamily="49" charset="0"/>
              </a:rPr>
              <a:t>NS      </a:t>
            </a:r>
            <a:r>
              <a:rPr lang="en-US" dirty="0">
                <a:latin typeface="Consolas" panose="020B0609020204030204" pitchFamily="49" charset="0"/>
              </a:rPr>
              <a:t>ns.urgu.org.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smtClean="0">
                <a:latin typeface="Consolas" panose="020B0609020204030204" pitchFamily="49" charset="0"/>
              </a:rPr>
              <a:t>NS      </a:t>
            </a:r>
            <a:r>
              <a:rPr lang="en-US" dirty="0">
                <a:latin typeface="Consolas" panose="020B0609020204030204" pitchFamily="49" charset="0"/>
              </a:rPr>
              <a:t>ns.usaaa.ru.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smtClean="0">
                <a:latin typeface="Consolas" panose="020B0609020204030204" pitchFamily="49" charset="0"/>
              </a:rPr>
              <a:t>A       </a:t>
            </a:r>
            <a:r>
              <a:rPr lang="en-US" dirty="0">
                <a:latin typeface="Consolas" panose="020B0609020204030204" pitchFamily="49" charset="0"/>
              </a:rPr>
              <a:t>194.226.244.126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$</a:t>
            </a:r>
            <a:r>
              <a:rPr lang="en-US" dirty="0">
                <a:latin typeface="Consolas" panose="020B0609020204030204" pitchFamily="49" charset="0"/>
              </a:rPr>
              <a:t>ORIGIN ructf.net.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mail</a:t>
            </a: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smtClean="0">
                <a:latin typeface="Consolas" panose="020B0609020204030204" pitchFamily="49" charset="0"/>
              </a:rPr>
              <a:t>CNAME   </a:t>
            </a:r>
            <a:r>
              <a:rPr lang="en-US" dirty="0">
                <a:latin typeface="Consolas" panose="020B0609020204030204" pitchFamily="49" charset="0"/>
              </a:rPr>
              <a:t>ghs.google.com.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www		CNAME   </a:t>
            </a:r>
            <a:r>
              <a:rPr lang="en-US" dirty="0">
                <a:latin typeface="Consolas" panose="020B0609020204030204" pitchFamily="49" charset="0"/>
              </a:rPr>
              <a:t>ructf.net.</a:t>
            </a:r>
          </a:p>
        </p:txBody>
      </p:sp>
    </p:spTree>
    <p:extLst>
      <p:ext uri="{BB962C8B-B14F-4D97-AF65-F5344CB8AC3E}">
        <p14:creationId xmlns:p14="http://schemas.microsoft.com/office/powerpoint/2010/main" val="362695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</a:t>
            </a:r>
            <a:r>
              <a:rPr lang="en-US" dirty="0" smtClean="0"/>
              <a:t>spoofing </a:t>
            </a:r>
            <a:r>
              <a:rPr lang="ru-RU" dirty="0" smtClean="0"/>
              <a:t>или </a:t>
            </a:r>
            <a:r>
              <a:rPr lang="en-US" dirty="0"/>
              <a:t>DNS cache poisoning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Black Hat USA </a:t>
            </a:r>
            <a:r>
              <a:rPr lang="en-US" dirty="0" smtClean="0"/>
              <a:t>2008 — </a:t>
            </a:r>
            <a:r>
              <a:rPr lang="en-US" dirty="0" err="1"/>
              <a:t>Kaminsky</a:t>
            </a:r>
            <a:r>
              <a:rPr lang="en-US" dirty="0"/>
              <a:t> attack</a:t>
            </a:r>
            <a:endParaRPr lang="ru-RU" dirty="0" smtClean="0"/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unixwiz.net/techtips/iguide-kaminsky-dns-vuln.html</a:t>
            </a:r>
            <a:endParaRPr lang="ru-RU" dirty="0" smtClean="0"/>
          </a:p>
          <a:p>
            <a:r>
              <a:rPr lang="ru-RU" dirty="0"/>
              <a:t>Чтобы послать подложный пакет, который </a:t>
            </a:r>
            <a:r>
              <a:rPr lang="ru-RU" dirty="0" smtClean="0"/>
              <a:t>будет воспринят </a:t>
            </a:r>
            <a:r>
              <a:rPr lang="ru-RU" dirty="0"/>
              <a:t>жертвой как правильный, достаточно угадать (подобрать) </a:t>
            </a:r>
            <a:r>
              <a:rPr lang="ru-RU" dirty="0" smtClean="0"/>
              <a:t>идентификатор последовательности и </a:t>
            </a:r>
            <a:r>
              <a:rPr lang="ru-RU" dirty="0"/>
              <a:t>номер </a:t>
            </a:r>
            <a:r>
              <a:rPr lang="ru-RU" dirty="0" smtClean="0"/>
              <a:t>порта-отправителя.</a:t>
            </a:r>
          </a:p>
          <a:p>
            <a:r>
              <a:rPr lang="ru-RU" dirty="0" smtClean="0"/>
              <a:t>В </a:t>
            </a:r>
            <a:r>
              <a:rPr lang="ru-RU" dirty="0"/>
              <a:t>простейшем случае злоумышленник может отправить подложный DNS-ответ </a:t>
            </a:r>
            <a:r>
              <a:rPr lang="ru-RU" dirty="0" smtClean="0"/>
              <a:t>с подложным </a:t>
            </a:r>
            <a:r>
              <a:rPr lang="ru-RU" dirty="0"/>
              <a:t>IP-адресом некоторого узла, на который ломится жертва, и куда она втихую </a:t>
            </a:r>
            <a:r>
              <a:rPr lang="ru-RU" dirty="0" smtClean="0"/>
              <a:t>будет перенаправлена.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73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DDOS — DNS Amplification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5715000" cy="2200275"/>
          </a:xfrm>
        </p:spPr>
      </p:pic>
    </p:spTree>
    <p:extLst>
      <p:ext uri="{BB962C8B-B14F-4D97-AF65-F5344CB8AC3E}">
        <p14:creationId xmlns:p14="http://schemas.microsoft.com/office/powerpoint/2010/main" val="7994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 </a:t>
            </a:r>
            <a:r>
              <a:rPr lang="en-US" dirty="0" smtClean="0"/>
              <a:t>DNS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1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криптографии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абсолютно недоступный для других канал связи между </a:t>
            </a:r>
            <a:r>
              <a:rPr lang="ru-RU" dirty="0" smtClean="0"/>
              <a:t>абонентами</a:t>
            </a:r>
            <a:endParaRPr lang="ru-RU" dirty="0"/>
          </a:p>
          <a:p>
            <a:r>
              <a:rPr lang="ru-RU" dirty="0"/>
              <a:t>В общедоступном канале связи скрыть сам факт передачи информации (</a:t>
            </a:r>
            <a:r>
              <a:rPr lang="ru-RU" dirty="0" smtClean="0"/>
              <a:t>стеганография)</a:t>
            </a:r>
            <a:endParaRPr lang="ru-RU" dirty="0"/>
          </a:p>
          <a:p>
            <a:r>
              <a:rPr lang="ru-RU" dirty="0"/>
              <a:t>В общедоступном канале связи передавать преобразованную информацию, которую может восстановить только адресат (</a:t>
            </a:r>
            <a:r>
              <a:rPr lang="ru-RU" dirty="0" smtClean="0"/>
              <a:t>криптография)</a:t>
            </a:r>
          </a:p>
          <a:p>
            <a:endParaRPr lang="ru-RU" dirty="0"/>
          </a:p>
          <a:p>
            <a:r>
              <a:rPr lang="ru-RU" dirty="0" smtClean="0"/>
              <a:t>Криптография — </a:t>
            </a:r>
            <a:r>
              <a:rPr lang="ru-RU" dirty="0"/>
              <a:t>прикладная наука о методах преобразования информации с целью ее </a:t>
            </a:r>
            <a:r>
              <a:rPr lang="ru-RU" dirty="0" smtClean="0"/>
              <a:t>защиты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9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алгоритм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каналу связи передается преобразованная с помощью шифра информация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92896"/>
            <a:ext cx="6718645" cy="315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Криптоалгоритмы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 характеру ключа</a:t>
            </a:r>
          </a:p>
          <a:p>
            <a:pPr lvl="1"/>
            <a:r>
              <a:rPr lang="ru-RU" dirty="0" smtClean="0"/>
              <a:t>Симметричные</a:t>
            </a:r>
          </a:p>
          <a:p>
            <a:pPr lvl="1"/>
            <a:r>
              <a:rPr lang="ru-RU" dirty="0" smtClean="0"/>
              <a:t>Асимметричные</a:t>
            </a:r>
          </a:p>
          <a:p>
            <a:r>
              <a:rPr lang="ru-RU" dirty="0" smtClean="0"/>
              <a:t>По характеру воздействий</a:t>
            </a:r>
          </a:p>
          <a:p>
            <a:pPr lvl="1"/>
            <a:r>
              <a:rPr lang="ru-RU" dirty="0" smtClean="0"/>
              <a:t>Алгоритмы замены (подстановки)</a:t>
            </a:r>
          </a:p>
          <a:p>
            <a:pPr lvl="1"/>
            <a:r>
              <a:rPr lang="ru-RU" dirty="0" smtClean="0"/>
              <a:t>Алгоритмы перестановки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6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— Шифр Цезаря</a:t>
            </a:r>
            <a:br>
              <a:rPr lang="ru-RU" dirty="0" smtClean="0"/>
            </a:br>
            <a:r>
              <a:rPr lang="ru-RU" dirty="0" smtClean="0"/>
              <a:t>(замена со сдвигом)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Каждый символ открытого текста заменяется символом, находящимся тремя символами правее в алфавите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09" y="3096372"/>
            <a:ext cx="7213971" cy="18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распределения ключей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91322"/>
            <a:ext cx="6750057" cy="493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3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en-US" dirty="0" err="1"/>
              <a:t>Diffie</a:t>
            </a:r>
            <a:r>
              <a:rPr lang="en-US" dirty="0"/>
              <a:t>-Hellman, 1976 </a:t>
            </a:r>
            <a:r>
              <a:rPr lang="ru-RU" dirty="0" smtClean="0"/>
              <a:t>г.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2" y="1467250"/>
            <a:ext cx="9061906" cy="507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5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Асимметричная криптография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Rivest</a:t>
            </a:r>
            <a:r>
              <a:rPr lang="en-US" dirty="0"/>
              <a:t>, Shamir </a:t>
            </a:r>
            <a:r>
              <a:rPr lang="ru-RU" dirty="0"/>
              <a:t>и </a:t>
            </a:r>
            <a:r>
              <a:rPr lang="en-US" dirty="0" err="1" smtClean="0"/>
              <a:t>Adleman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RSA — криптографический алгоритм с открытым ключом, основывающийся на вычислительной сложности задачи факторизации больших целых </a:t>
            </a:r>
            <a:r>
              <a:rPr lang="ru-RU" dirty="0" smtClean="0"/>
              <a:t>чисел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 состоянию на 23 марта 2015 года, наибольшее известное простое число равняется </a:t>
            </a:r>
            <a:r>
              <a:rPr lang="ru-RU" dirty="0" smtClean="0"/>
              <a:t>2</a:t>
            </a:r>
            <a:r>
              <a:rPr lang="en-US" dirty="0" smtClean="0"/>
              <a:t>^</a:t>
            </a:r>
            <a:r>
              <a:rPr lang="ru-RU" dirty="0" smtClean="0"/>
              <a:t>57885161 </a:t>
            </a:r>
            <a:r>
              <a:rPr lang="ru-RU" dirty="0"/>
              <a:t>- 1 и содержит 17 425 170 десятичных цифр</a:t>
            </a:r>
          </a:p>
        </p:txBody>
      </p:sp>
    </p:spTree>
    <p:extLst>
      <p:ext uri="{BB962C8B-B14F-4D97-AF65-F5344CB8AC3E}">
        <p14:creationId xmlns:p14="http://schemas.microsoft.com/office/powerpoint/2010/main" val="88213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 имён доменов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5" y="1828801"/>
            <a:ext cx="7886700" cy="4984575"/>
          </a:xfrm>
        </p:spPr>
        <p:txBody>
          <a:bodyPr/>
          <a:lstStyle/>
          <a:p>
            <a:r>
              <a:rPr lang="en-US" dirty="0" smtClean="0"/>
              <a:t>zone "rucft.net"....</a:t>
            </a:r>
          </a:p>
          <a:p>
            <a:r>
              <a:rPr lang="ru-RU" dirty="0" smtClean="0"/>
              <a:t>В файле написано </a:t>
            </a:r>
            <a:r>
              <a:rPr lang="en-US" dirty="0" smtClean="0"/>
              <a:t>		</a:t>
            </a:r>
            <a:r>
              <a:rPr lang="ru-RU" dirty="0" smtClean="0"/>
              <a:t>и это означает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www					www.ructf.net.</a:t>
            </a:r>
            <a:r>
              <a:rPr lang="ru-RU" dirty="0" smtClean="0"/>
              <a:t>	(</a:t>
            </a:r>
            <a:r>
              <a:rPr lang="ru-RU" sz="1600" dirty="0" smtClean="0"/>
              <a:t>иногда надо </a:t>
            </a:r>
            <a:r>
              <a:rPr lang="en-US" sz="1600" dirty="0" smtClean="0"/>
              <a:t>$ORIGIN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www.ructf.net			www.ructf.net.ructf.net.</a:t>
            </a:r>
          </a:p>
          <a:p>
            <a:pPr marL="0" indent="0">
              <a:buNone/>
            </a:pPr>
            <a:r>
              <a:rPr lang="en-US" dirty="0" smtClean="0"/>
              <a:t>www.ructf.net.			www.ructf.net.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Как добавить запись «без имени», т.е. совпадающую с доменом 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$ORIGIN ructf.net.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	A	 194.226.244.126</a:t>
            </a:r>
          </a:p>
          <a:p>
            <a:pPr marL="0" indent="0">
              <a:buNone/>
            </a:pPr>
            <a:r>
              <a:rPr lang="ru-RU" dirty="0" smtClean="0"/>
              <a:t>или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ructf.net.</a:t>
            </a:r>
            <a:r>
              <a:rPr lang="en-US" dirty="0">
                <a:latin typeface="Consolas" panose="020B0609020204030204" pitchFamily="49" charset="0"/>
              </a:rPr>
              <a:t> 	A	 </a:t>
            </a:r>
            <a:r>
              <a:rPr lang="en-US" dirty="0" smtClean="0">
                <a:latin typeface="Consolas" panose="020B0609020204030204" pitchFamily="49" charset="0"/>
              </a:rPr>
              <a:t>194.226.244.126</a:t>
            </a:r>
          </a:p>
        </p:txBody>
      </p:sp>
    </p:spTree>
    <p:extLst>
      <p:ext uri="{BB962C8B-B14F-4D97-AF65-F5344CB8AC3E}">
        <p14:creationId xmlns:p14="http://schemas.microsoft.com/office/powerpoint/2010/main" val="3785976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Асимметричная криптография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Выбираются </a:t>
            </a:r>
            <a:r>
              <a:rPr lang="ru-RU" dirty="0"/>
              <a:t>два различных случайных простых числа p, </a:t>
            </a:r>
            <a:r>
              <a:rPr lang="ru-RU" dirty="0" smtClean="0"/>
              <a:t>q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 </a:t>
            </a:r>
            <a:r>
              <a:rPr lang="en-US" dirty="0"/>
              <a:t>= p * q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Ф(</a:t>
            </a:r>
            <a:r>
              <a:rPr lang="en-US" dirty="0"/>
              <a:t>n) = (p-1) * (q-1)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Выбирается </a:t>
            </a:r>
            <a:r>
              <a:rPr lang="ru-RU" dirty="0"/>
              <a:t>целое число e, взаимно простое со значением функции Ф(n</a:t>
            </a:r>
            <a:r>
              <a:rPr lang="ru-RU" dirty="0" smtClean="0"/>
              <a:t>)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Число e называется открытой экспонентой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Выбирается </a:t>
            </a:r>
            <a:r>
              <a:rPr lang="ru-RU" dirty="0"/>
              <a:t>целое число </a:t>
            </a:r>
            <a:r>
              <a:rPr lang="ru-RU" dirty="0" smtClean="0"/>
              <a:t>d</a:t>
            </a:r>
            <a:r>
              <a:rPr lang="en-US" dirty="0" smtClean="0"/>
              <a:t>, </a:t>
            </a:r>
            <a:r>
              <a:rPr lang="ru-RU" dirty="0" smtClean="0"/>
              <a:t>такое что </a:t>
            </a:r>
            <a:r>
              <a:rPr lang="ru-RU" dirty="0"/>
              <a:t>d * e </a:t>
            </a:r>
            <a:r>
              <a:rPr lang="ru-RU" dirty="0" err="1"/>
              <a:t>mod</a:t>
            </a:r>
            <a:r>
              <a:rPr lang="ru-RU" dirty="0"/>
              <a:t> Ф(n) =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 smtClean="0"/>
              <a:t>Число </a:t>
            </a:r>
            <a:r>
              <a:rPr lang="ru-RU" dirty="0"/>
              <a:t>называется секретной </a:t>
            </a:r>
            <a:r>
              <a:rPr lang="ru-RU" dirty="0" smtClean="0"/>
              <a:t>экспонентой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Пара </a:t>
            </a:r>
            <a:r>
              <a:rPr lang="ru-RU" dirty="0"/>
              <a:t>{e, n} – открытый ключ RSA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Пара </a:t>
            </a:r>
            <a:r>
              <a:rPr lang="ru-RU" dirty="0"/>
              <a:t>{d, n} – закрытый ключ RSA </a:t>
            </a:r>
          </a:p>
        </p:txBody>
      </p:sp>
    </p:spTree>
    <p:extLst>
      <p:ext uri="{BB962C8B-B14F-4D97-AF65-F5344CB8AC3E}">
        <p14:creationId xmlns:p14="http://schemas.microsoft.com/office/powerpoint/2010/main" val="31636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ru-RU" dirty="0"/>
              <a:t>работы </a:t>
            </a:r>
            <a:r>
              <a:rPr lang="en-US" dirty="0"/>
              <a:t>RSA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5" y="1340768"/>
            <a:ext cx="7886700" cy="55172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Зашифруем </a:t>
            </a:r>
            <a:r>
              <a:rPr lang="ru-RU" dirty="0"/>
              <a:t>и расшифруем сообщение "САВ" по алгоритму </a:t>
            </a:r>
            <a:r>
              <a:rPr lang="ru-RU" dirty="0" smtClean="0"/>
              <a:t>RSA</a:t>
            </a:r>
          </a:p>
          <a:p>
            <a:pPr marL="0" indent="0">
              <a:buNone/>
            </a:pPr>
            <a:r>
              <a:rPr lang="ru-RU" dirty="0"/>
              <a:t>Представим шифруемое сообщение как последовательность чисел в диапазоне от 0 до 32. Буква </a:t>
            </a:r>
            <a:r>
              <a:rPr lang="ru-RU" dirty="0" smtClean="0"/>
              <a:t>А=1</a:t>
            </a:r>
            <a:r>
              <a:rPr lang="ru-RU" dirty="0"/>
              <a:t>, В=2, </a:t>
            </a:r>
            <a:r>
              <a:rPr lang="ru-RU" dirty="0" smtClean="0"/>
              <a:t>С=3</a:t>
            </a:r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простоты возьмем небольшие числа: p=3 и </a:t>
            </a:r>
            <a:r>
              <a:rPr lang="ru-RU" dirty="0" smtClean="0"/>
              <a:t>q=11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Определим </a:t>
            </a:r>
            <a:r>
              <a:rPr lang="en-US" dirty="0"/>
              <a:t>n= 3*11 = </a:t>
            </a:r>
            <a:r>
              <a:rPr lang="en-US" dirty="0" smtClean="0"/>
              <a:t>33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Ф(n) = (p-1)*(q-1)=20. Пусть e будет равно, например, 3: (e=3</a:t>
            </a:r>
            <a:r>
              <a:rPr lang="ru-RU" dirty="0" smtClean="0"/>
              <a:t>)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Находим d: (d*3) </a:t>
            </a:r>
            <a:r>
              <a:rPr lang="ru-RU" dirty="0" err="1"/>
              <a:t>mod</a:t>
            </a:r>
            <a:r>
              <a:rPr lang="ru-RU" dirty="0"/>
              <a:t> 20 = 1. Ясно, что d = 7, т. к. по теореме Эйлера d = e ^(Ф(n)-1) </a:t>
            </a:r>
            <a:r>
              <a:rPr lang="ru-RU" dirty="0" err="1"/>
              <a:t>mod</a:t>
            </a:r>
            <a:r>
              <a:rPr lang="ru-RU" dirty="0"/>
              <a:t> </a:t>
            </a:r>
            <a:r>
              <a:rPr lang="ru-RU" dirty="0" smtClean="0"/>
              <a:t>n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Теперь </a:t>
            </a:r>
            <a:r>
              <a:rPr lang="ru-RU" dirty="0"/>
              <a:t>зашифруем сообщение, используя открытый ключ {7,33} </a:t>
            </a:r>
          </a:p>
          <a:p>
            <a:pPr marL="0" indent="0">
              <a:buNone/>
            </a:pPr>
            <a:r>
              <a:rPr lang="ru-RU" dirty="0"/>
              <a:t>C1 = (3^7) </a:t>
            </a:r>
            <a:r>
              <a:rPr lang="ru-RU" dirty="0" err="1"/>
              <a:t>mod</a:t>
            </a:r>
            <a:r>
              <a:rPr lang="ru-RU" dirty="0"/>
              <a:t> 33 = 2187 </a:t>
            </a:r>
            <a:r>
              <a:rPr lang="ru-RU" dirty="0" err="1"/>
              <a:t>mod</a:t>
            </a:r>
            <a:r>
              <a:rPr lang="ru-RU" dirty="0"/>
              <a:t> 33 = </a:t>
            </a:r>
            <a:r>
              <a:rPr lang="ru-RU" dirty="0" smtClean="0">
                <a:solidFill>
                  <a:srgbClr val="FF0000"/>
                </a:solidFill>
              </a:rPr>
              <a:t>9</a:t>
            </a:r>
            <a:r>
              <a:rPr lang="ru-RU" dirty="0" smtClean="0"/>
              <a:t>;</a:t>
            </a:r>
            <a:br>
              <a:rPr lang="ru-RU" dirty="0" smtClean="0"/>
            </a:br>
            <a:r>
              <a:rPr lang="ru-RU" dirty="0" smtClean="0"/>
              <a:t>C2 </a:t>
            </a:r>
            <a:r>
              <a:rPr lang="ru-RU" dirty="0"/>
              <a:t>= (1^7) </a:t>
            </a:r>
            <a:r>
              <a:rPr lang="ru-RU" dirty="0" err="1"/>
              <a:t>mod</a:t>
            </a:r>
            <a:r>
              <a:rPr lang="ru-RU" dirty="0"/>
              <a:t> 33 = 1 </a:t>
            </a:r>
            <a:r>
              <a:rPr lang="ru-RU" dirty="0" err="1"/>
              <a:t>mod</a:t>
            </a:r>
            <a:r>
              <a:rPr lang="ru-RU" dirty="0"/>
              <a:t> 33 = </a:t>
            </a:r>
            <a:r>
              <a:rPr lang="ru-RU" dirty="0" smtClean="0">
                <a:solidFill>
                  <a:srgbClr val="FF0000"/>
                </a:solidFill>
              </a:rPr>
              <a:t>1</a:t>
            </a:r>
            <a:r>
              <a:rPr lang="ru-RU" dirty="0" smtClean="0"/>
              <a:t>;</a:t>
            </a:r>
            <a:br>
              <a:rPr lang="ru-RU" dirty="0" smtClean="0"/>
            </a:br>
            <a:r>
              <a:rPr lang="ru-RU" dirty="0" smtClean="0"/>
              <a:t>C3 </a:t>
            </a:r>
            <a:r>
              <a:rPr lang="ru-RU" dirty="0"/>
              <a:t>= (2^7) </a:t>
            </a:r>
            <a:r>
              <a:rPr lang="ru-RU" dirty="0" err="1"/>
              <a:t>mod</a:t>
            </a:r>
            <a:r>
              <a:rPr lang="ru-RU" dirty="0"/>
              <a:t> 33 = 128 </a:t>
            </a:r>
            <a:r>
              <a:rPr lang="ru-RU" dirty="0" err="1"/>
              <a:t>mod</a:t>
            </a:r>
            <a:r>
              <a:rPr lang="ru-RU" dirty="0"/>
              <a:t> 33 = </a:t>
            </a:r>
            <a:r>
              <a:rPr lang="ru-RU" dirty="0">
                <a:solidFill>
                  <a:srgbClr val="FF0000"/>
                </a:solidFill>
              </a:rPr>
              <a:t>29</a:t>
            </a:r>
            <a:r>
              <a:rPr lang="ru-RU" dirty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Теперь </a:t>
            </a:r>
            <a:r>
              <a:rPr lang="ru-RU" dirty="0"/>
              <a:t>расшифруем данные, используя закрытый ключ {3,33}. </a:t>
            </a:r>
          </a:p>
          <a:p>
            <a:pPr marL="0" indent="0">
              <a:buNone/>
            </a:pPr>
            <a:r>
              <a:rPr lang="da-DK" dirty="0"/>
              <a:t>M1=(</a:t>
            </a:r>
            <a:r>
              <a:rPr lang="da-DK" dirty="0">
                <a:solidFill>
                  <a:srgbClr val="FF0000"/>
                </a:solidFill>
              </a:rPr>
              <a:t>9</a:t>
            </a:r>
            <a:r>
              <a:rPr lang="da-DK" dirty="0"/>
              <a:t>^3) mod 33 =729 mod 33 = 3(С</a:t>
            </a:r>
            <a:r>
              <a:rPr lang="da-DK" dirty="0" smtClean="0"/>
              <a:t>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da-DK" dirty="0" smtClean="0"/>
              <a:t>M2</a:t>
            </a:r>
            <a:r>
              <a:rPr lang="da-DK" dirty="0"/>
              <a:t>=(</a:t>
            </a:r>
            <a:r>
              <a:rPr lang="da-DK" dirty="0">
                <a:solidFill>
                  <a:srgbClr val="FF0000"/>
                </a:solidFill>
              </a:rPr>
              <a:t>1</a:t>
            </a:r>
            <a:r>
              <a:rPr lang="da-DK" dirty="0"/>
              <a:t>^3) mod 33 =1 mod 33 = 1(А</a:t>
            </a:r>
            <a:r>
              <a:rPr lang="da-DK" dirty="0" smtClean="0"/>
              <a:t>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da-DK" dirty="0" smtClean="0"/>
              <a:t>M3</a:t>
            </a:r>
            <a:r>
              <a:rPr lang="da-DK" dirty="0"/>
              <a:t>=(</a:t>
            </a:r>
            <a:r>
              <a:rPr lang="da-DK" dirty="0">
                <a:solidFill>
                  <a:srgbClr val="FF0000"/>
                </a:solidFill>
              </a:rPr>
              <a:t>29</a:t>
            </a:r>
            <a:r>
              <a:rPr lang="da-DK" dirty="0"/>
              <a:t>^3) mod 33 = 24389 mod 33 = 2(В</a:t>
            </a:r>
            <a:r>
              <a:rPr lang="da-DK" dirty="0" smtClean="0"/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134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Электронная подпись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56792"/>
            <a:ext cx="8118733" cy="502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3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Подпись зон в </a:t>
            </a:r>
            <a:r>
              <a:rPr lang="en-US" dirty="0" smtClean="0"/>
              <a:t>DNS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DNSSEC </a:t>
            </a:r>
            <a:r>
              <a:rPr lang="ru-RU" dirty="0" smtClean="0"/>
              <a:t>— </a:t>
            </a:r>
            <a:r>
              <a:rPr lang="en-US" dirty="0" smtClean="0"/>
              <a:t>Domain </a:t>
            </a:r>
            <a:r>
              <a:rPr lang="en-US" dirty="0"/>
              <a:t>Name System Security </a:t>
            </a:r>
            <a:r>
              <a:rPr lang="en-US" dirty="0" smtClean="0"/>
              <a:t>Extensions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Направлен на предоставление DNS-клиентам аутентичных ответов на DNS-запросы (или аутентичную информацию о факте отсутствия данных) и обеспечение их </a:t>
            </a:r>
            <a:r>
              <a:rPr lang="ru-RU" dirty="0" smtClean="0"/>
              <a:t>целостности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Как это работает —</a:t>
            </a:r>
            <a:r>
              <a:rPr lang="en-US" dirty="0" smtClean="0"/>
              <a:t>http</a:t>
            </a:r>
            <a:r>
              <a:rPr lang="en-US" dirty="0"/>
              <a:t>://cctld.ru/ru/domains/dnssec/how/zoom.php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407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DNSSEC — </a:t>
            </a:r>
            <a:r>
              <a:rPr lang="ru-RU" dirty="0" smtClean="0"/>
              <a:t>Как </a:t>
            </a:r>
            <a:r>
              <a:rPr lang="ru-RU" dirty="0"/>
              <a:t>это работает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139952" y="1844824"/>
            <a:ext cx="4956656" cy="4912567"/>
          </a:xfrm>
        </p:spPr>
        <p:txBody>
          <a:bodyPr>
            <a:normAutofit fontScale="4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Пользователь вводит в строке браузера адрес </a:t>
            </a:r>
            <a:r>
              <a:rPr lang="ru-RU" b="1" dirty="0" err="1" smtClean="0"/>
              <a:t>подпись.рф</a:t>
            </a:r>
            <a:r>
              <a:rPr lang="ru-RU" dirty="0" smtClean="0"/>
              <a:t>. В соответствии с сетевыми настройками компьютер пользователя посылает запрос на разрешение доменного имени на DNS-сервер (обычно это сервер провайдера доступа к Интернет, который является </a:t>
            </a:r>
            <a:r>
              <a:rPr lang="ru-RU" dirty="0" err="1" smtClean="0"/>
              <a:t>валидирующим</a:t>
            </a:r>
            <a:r>
              <a:rPr lang="ru-RU" dirty="0" smtClean="0"/>
              <a:t> </a:t>
            </a:r>
            <a:r>
              <a:rPr lang="ru-RU" dirty="0" err="1" smtClean="0"/>
              <a:t>резолвером</a:t>
            </a:r>
            <a:r>
              <a:rPr lang="ru-RU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DNS-сервер провайдера при отсутствии в кэше информации о запрашиваемом домене посылает запрос к корневому DNS-серверу. В запросе дополнительно устанавливается признак того, что </a:t>
            </a:r>
            <a:r>
              <a:rPr lang="ru-RU" dirty="0" err="1" smtClean="0"/>
              <a:t>резолвер</a:t>
            </a:r>
            <a:r>
              <a:rPr lang="ru-RU" dirty="0" smtClean="0"/>
              <a:t> желает получить ответ с использованием DNSSEC (выставленный бит DO).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Корневой DNS-сервер отвечает, что за зону РФ. ответственным является DNS-сервер a.dns.ripn.net. Одновременно он возвращает подписанный с помощью закрытого KSK корневой зоны набор открытых ключей подписи корневой зоны (набор ключей состоит из открытого KSK и открытого ZSK) и подписанный с помощью закрытого ZSK корневой зоны </a:t>
            </a:r>
            <a:r>
              <a:rPr lang="ru-RU" dirty="0" err="1" smtClean="0"/>
              <a:t>хэш</a:t>
            </a:r>
            <a:r>
              <a:rPr lang="ru-RU" dirty="0" smtClean="0"/>
              <a:t> открытого KSK для зоны РФ.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 smtClean="0"/>
              <a:t>Резолвер</a:t>
            </a:r>
            <a:r>
              <a:rPr lang="ru-RU" dirty="0" smtClean="0"/>
              <a:t> сравнивает полученный от корневого DNS-сервера открытый KSK корневой зоны с содержащимся в своей памяти открытым KSK корневой зоны. Затем </a:t>
            </a:r>
            <a:r>
              <a:rPr lang="ru-RU" dirty="0" err="1" smtClean="0"/>
              <a:t>резолвер</a:t>
            </a:r>
            <a:r>
              <a:rPr lang="ru-RU" dirty="0" smtClean="0"/>
              <a:t> проверяет содержащуюся в RRSIG электронную подпись набора ключей корневой зоны. Если подпись верная, </a:t>
            </a:r>
            <a:r>
              <a:rPr lang="ru-RU" dirty="0" err="1" smtClean="0"/>
              <a:t>резолвер</a:t>
            </a:r>
            <a:r>
              <a:rPr lang="ru-RU" dirty="0" smtClean="0"/>
              <a:t> начинает доверять ZSK корневой зоны и проверяет с его помощью подпись DS-записи для нижестоящей зоны – РФ. (DS-запись представляет собой </a:t>
            </a:r>
            <a:r>
              <a:rPr lang="ru-RU" dirty="0" err="1" smtClean="0"/>
              <a:t>хэш</a:t>
            </a:r>
            <a:r>
              <a:rPr lang="ru-RU" dirty="0" smtClean="0"/>
              <a:t> KSK зоны РФ.).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Получив от корневого сервера адрес ответственного за зону РФ. DNS-сервера a.dns.ripn.net, </a:t>
            </a:r>
            <a:r>
              <a:rPr lang="ru-RU" dirty="0" err="1" smtClean="0"/>
              <a:t>резолвер</a:t>
            </a:r>
            <a:r>
              <a:rPr lang="ru-RU" dirty="0" smtClean="0"/>
              <a:t> выполняет к последнему аналогичный запрос – каков IP-адрес сайта </a:t>
            </a:r>
            <a:r>
              <a:rPr lang="ru-RU" b="1" dirty="0" err="1" smtClean="0"/>
              <a:t>подпись.рф</a:t>
            </a:r>
            <a:r>
              <a:rPr lang="ru-RU" dirty="0" smtClean="0"/>
              <a:t> – и указывает, что использует DNSSEC.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Ответственный за зону РФ. DNS-сервер отвечает, что информация о зоне ПОДПИСЬ.РФ. содержится на DNS-сервере cainet.ru; возвращает подписанный с помощью закрытого KSK зоны РФ. набор открытых ключей подписи зоны РФ. и подписанный с помощью закрытого ZSK зоны РФ. </a:t>
            </a:r>
            <a:r>
              <a:rPr lang="ru-RU" dirty="0" err="1" smtClean="0"/>
              <a:t>хэш</a:t>
            </a:r>
            <a:r>
              <a:rPr lang="ru-RU" dirty="0" smtClean="0"/>
              <a:t> открытого KSK зоны ПОДПИСЬ.РФ.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 smtClean="0"/>
              <a:t>Резолвер</a:t>
            </a:r>
            <a:r>
              <a:rPr lang="ru-RU" dirty="0" smtClean="0"/>
              <a:t> сравнивает полученную от корневого DNS-сервера DS-запись (</a:t>
            </a:r>
            <a:r>
              <a:rPr lang="ru-RU" dirty="0" err="1" smtClean="0"/>
              <a:t>хэш</a:t>
            </a:r>
            <a:r>
              <a:rPr lang="ru-RU" dirty="0" smtClean="0"/>
              <a:t>) KSK зоны РФ. с рассчитанным самостоятельно </a:t>
            </a:r>
            <a:r>
              <a:rPr lang="ru-RU" dirty="0" err="1" smtClean="0"/>
              <a:t>хэшем</a:t>
            </a:r>
            <a:r>
              <a:rPr lang="ru-RU" dirty="0" smtClean="0"/>
              <a:t> полученного от a.dns.ripn.net открытого KSK зоны РФ. При совпадении </a:t>
            </a:r>
            <a:r>
              <a:rPr lang="ru-RU" dirty="0" err="1" smtClean="0"/>
              <a:t>хэшей</a:t>
            </a:r>
            <a:r>
              <a:rPr lang="ru-RU" dirty="0" smtClean="0"/>
              <a:t> </a:t>
            </a:r>
            <a:r>
              <a:rPr lang="ru-RU" dirty="0" err="1" smtClean="0"/>
              <a:t>резолвер</a:t>
            </a:r>
            <a:r>
              <a:rPr lang="ru-RU" dirty="0" smtClean="0"/>
              <a:t> начинает доверять открытому KSK зоны РФ. и может проверить подпись ключевого набора зоны РФ., а следовательно – доверять открытому ZSK зоны РФ. из ключевого набора и проверить подпись открытого KSK зоны ПОДПИСЬ.РФ. После всех проверок </a:t>
            </a:r>
            <a:r>
              <a:rPr lang="ru-RU" dirty="0" err="1" smtClean="0"/>
              <a:t>резолвер</a:t>
            </a:r>
            <a:r>
              <a:rPr lang="ru-RU" dirty="0" smtClean="0"/>
              <a:t> имеет DS-запись KSK зоны ПОДПИСЬ.РФ и адрес ответственного за зону ПОДПИСЬ.РФ. DNS-сервера cainet.ru.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 smtClean="0"/>
              <a:t>Резолвер</a:t>
            </a:r>
            <a:r>
              <a:rPr lang="ru-RU" dirty="0" smtClean="0"/>
              <a:t> обращается к DNS-серверу cainet.ru с запросом адреса сайта </a:t>
            </a:r>
            <a:r>
              <a:rPr lang="ru-RU" b="1" dirty="0" err="1" smtClean="0"/>
              <a:t>подпись.рф</a:t>
            </a:r>
            <a:r>
              <a:rPr lang="ru-RU" dirty="0" smtClean="0"/>
              <a:t> и указывает, что использует DNSSEC.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Сервер cainet.ru знает, что зона ПОДПИСЬ.РФ содержится на нём самом и возвращает </a:t>
            </a:r>
            <a:r>
              <a:rPr lang="ru-RU" dirty="0" err="1" smtClean="0"/>
              <a:t>резолверу</a:t>
            </a:r>
            <a:r>
              <a:rPr lang="ru-RU" dirty="0" smtClean="0"/>
              <a:t> ответ: подписанный с помощью закрытого KSK зоны ПОДПИСЬ.РФ набор открытых ключей подписи зоны ПОДПИСЬ.РФ и подписанный с помощью закрытого ZSK зоны ПОДПИСЬ.РФ адрес сайта </a:t>
            </a:r>
            <a:r>
              <a:rPr lang="ru-RU" b="1" dirty="0" err="1" smtClean="0"/>
              <a:t>подпись.рф</a:t>
            </a:r>
            <a:r>
              <a:rPr lang="ru-RU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Аналогично пункту 7 </a:t>
            </a:r>
            <a:r>
              <a:rPr lang="ru-RU" dirty="0" err="1" smtClean="0"/>
              <a:t>резолвер</a:t>
            </a:r>
            <a:r>
              <a:rPr lang="ru-RU" dirty="0" smtClean="0"/>
              <a:t> проверяет открытый KSK зоны ПОДПИСЬ.РФ, открытый ZSK зоны ПОДПИСЬ.РФ и адрес сайта </a:t>
            </a:r>
            <a:r>
              <a:rPr lang="ru-RU" b="1" dirty="0" err="1" smtClean="0"/>
              <a:t>подпись.рф</a:t>
            </a:r>
            <a:r>
              <a:rPr lang="ru-RU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При удачной проверке в пункте 10 </a:t>
            </a:r>
            <a:r>
              <a:rPr lang="ru-RU" dirty="0" err="1" smtClean="0"/>
              <a:t>резолвер</a:t>
            </a:r>
            <a:r>
              <a:rPr lang="ru-RU" dirty="0" smtClean="0"/>
              <a:t> возвращает пользователю ответ, содержащий в себе адрес сайта </a:t>
            </a:r>
            <a:r>
              <a:rPr lang="ru-RU" b="1" dirty="0" err="1" smtClean="0"/>
              <a:t>подпись.рф</a:t>
            </a:r>
            <a:r>
              <a:rPr lang="ru-RU" dirty="0" smtClean="0"/>
              <a:t> и подтверждение, что ответ верифицирован (выставленный бит AD).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0" y="1916832"/>
            <a:ext cx="3731002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2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описании </a:t>
            </a:r>
            <a:r>
              <a:rPr lang="en-US" dirty="0" smtClean="0"/>
              <a:t>RR </a:t>
            </a:r>
            <a:r>
              <a:rPr lang="ru-RU" dirty="0" smtClean="0"/>
              <a:t>используются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5" y="1828801"/>
            <a:ext cx="7886700" cy="4984575"/>
          </a:xfrm>
        </p:spPr>
        <p:txBody>
          <a:bodyPr>
            <a:normAutofit/>
          </a:bodyPr>
          <a:lstStyle/>
          <a:p>
            <a:r>
              <a:rPr lang="ru-RU" dirty="0"/>
              <a:t>. </a:t>
            </a:r>
            <a:r>
              <a:rPr lang="en-US" dirty="0"/>
              <a:t>— </a:t>
            </a:r>
            <a:r>
              <a:rPr lang="ru-RU" dirty="0" smtClean="0"/>
              <a:t>от корня</a:t>
            </a:r>
            <a:endParaRPr lang="ru-RU" dirty="0"/>
          </a:p>
          <a:p>
            <a:r>
              <a:rPr lang="ru-RU" dirty="0" smtClean="0"/>
              <a:t>@</a:t>
            </a:r>
            <a:r>
              <a:rPr lang="en-US" dirty="0" smtClean="0"/>
              <a:t> — </a:t>
            </a:r>
            <a:r>
              <a:rPr lang="ru-RU" dirty="0" smtClean="0"/>
              <a:t>Отдельно </a:t>
            </a:r>
            <a:r>
              <a:rPr lang="ru-RU" dirty="0"/>
              <a:t>стоящий символ @ обозначает текущий </a:t>
            </a:r>
            <a:r>
              <a:rPr lang="ru-RU" dirty="0" smtClean="0"/>
              <a:t>суффикс по умолчанию (имя зоны)</a:t>
            </a:r>
            <a:endParaRPr lang="ru-RU" dirty="0"/>
          </a:p>
          <a:p>
            <a:r>
              <a:rPr lang="en-US" dirty="0" smtClean="0"/>
              <a:t>\DDD</a:t>
            </a:r>
            <a:r>
              <a:rPr lang="en-US" dirty="0"/>
              <a:t> — </a:t>
            </a:r>
            <a:r>
              <a:rPr lang="ru-RU" dirty="0" smtClean="0"/>
              <a:t>восьмеричная запись </a:t>
            </a:r>
            <a:r>
              <a:rPr lang="ru-RU" smtClean="0"/>
              <a:t>произвольного символа</a:t>
            </a:r>
            <a:endParaRPr lang="en-US" dirty="0" smtClean="0"/>
          </a:p>
          <a:p>
            <a:r>
              <a:rPr lang="ru-RU" dirty="0" smtClean="0"/>
              <a:t>()</a:t>
            </a:r>
            <a:r>
              <a:rPr lang="en-US" dirty="0"/>
              <a:t> — </a:t>
            </a:r>
            <a:r>
              <a:rPr lang="ru-RU" dirty="0" smtClean="0"/>
              <a:t>скобки </a:t>
            </a:r>
            <a:r>
              <a:rPr lang="ru-RU" dirty="0"/>
              <a:t>используются для группировки данных, которые </a:t>
            </a:r>
            <a:r>
              <a:rPr lang="ru-RU" dirty="0" smtClean="0"/>
              <a:t>записываются </a:t>
            </a:r>
            <a:r>
              <a:rPr lang="ru-RU" dirty="0"/>
              <a:t>в несколько строк. По сути дела, в пределах круглых </a:t>
            </a:r>
            <a:r>
              <a:rPr lang="ru-RU" dirty="0" smtClean="0"/>
              <a:t>скобок не </a:t>
            </a:r>
            <a:r>
              <a:rPr lang="ru-RU" dirty="0"/>
              <a:t>происходит распознавание конца </a:t>
            </a:r>
            <a:r>
              <a:rPr lang="ru-RU" dirty="0" smtClean="0"/>
              <a:t>строки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417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 </a:t>
            </a:r>
            <a:r>
              <a:rPr lang="en-US" dirty="0"/>
              <a:t>TTL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en-US" dirty="0" smtClean="0"/>
              <a:t>TTL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dirty="0" err="1"/>
              <a:t>Time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Live</a:t>
            </a:r>
            <a:r>
              <a:rPr lang="ru-RU" dirty="0"/>
              <a:t>) – время в секундах, в течение которого данная запись сохраняется в </a:t>
            </a:r>
            <a:r>
              <a:rPr lang="ru-RU" dirty="0" smtClean="0"/>
              <a:t>кэше </a:t>
            </a:r>
            <a:r>
              <a:rPr lang="ru-RU" dirty="0"/>
              <a:t>(32 бит) </a:t>
            </a:r>
          </a:p>
          <a:p>
            <a:r>
              <a:rPr lang="ru-RU" dirty="0"/>
              <a:t>RFC1035: Если это поле TTL пусто, то по умолчанию принимается значение, указанное в параметре </a:t>
            </a:r>
            <a:r>
              <a:rPr lang="ru-RU" dirty="0" err="1"/>
              <a:t>minimum</a:t>
            </a:r>
            <a:r>
              <a:rPr lang="ru-RU" dirty="0"/>
              <a:t> поля данных записи SOA для данной зоны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RFC2308: Время негативного кэширования и директива управления $TTL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705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 </a:t>
            </a:r>
            <a:r>
              <a:rPr lang="en-US" dirty="0"/>
              <a:t>TYPE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en-US" dirty="0" smtClean="0"/>
              <a:t>SOA </a:t>
            </a:r>
            <a:r>
              <a:rPr lang="en-US" dirty="0"/>
              <a:t>(Start Of Authority) </a:t>
            </a:r>
          </a:p>
          <a:p>
            <a:r>
              <a:rPr lang="en-US" dirty="0"/>
              <a:t>NS (Name Server) </a:t>
            </a:r>
          </a:p>
          <a:p>
            <a:r>
              <a:rPr lang="en-US" dirty="0"/>
              <a:t>A (Address) </a:t>
            </a:r>
          </a:p>
          <a:p>
            <a:r>
              <a:rPr lang="en-US" dirty="0"/>
              <a:t>MX (Mail </a:t>
            </a:r>
            <a:r>
              <a:rPr lang="en-US" dirty="0" err="1"/>
              <a:t>eXchanger</a:t>
            </a:r>
            <a:r>
              <a:rPr lang="en-US" dirty="0"/>
              <a:t>) </a:t>
            </a:r>
          </a:p>
          <a:p>
            <a:r>
              <a:rPr lang="en-US" dirty="0"/>
              <a:t>CNAME (Canonical NAME) </a:t>
            </a:r>
          </a:p>
          <a:p>
            <a:r>
              <a:rPr lang="en-US" dirty="0"/>
              <a:t>PTR (</a:t>
            </a:r>
            <a:r>
              <a:rPr lang="en-US" dirty="0" err="1"/>
              <a:t>PoinTeR</a:t>
            </a:r>
            <a:r>
              <a:rPr lang="en-US" dirty="0"/>
              <a:t>) </a:t>
            </a:r>
          </a:p>
          <a:p>
            <a:r>
              <a:rPr lang="en-US" dirty="0"/>
              <a:t>WKS (Well Known Services) </a:t>
            </a:r>
          </a:p>
          <a:p>
            <a:r>
              <a:rPr lang="ru-RU" dirty="0"/>
              <a:t>и другие типы записей</a:t>
            </a:r>
          </a:p>
        </p:txBody>
      </p:sp>
    </p:spTree>
    <p:extLst>
      <p:ext uri="{BB962C8B-B14F-4D97-AF65-F5344CB8AC3E}">
        <p14:creationId xmlns:p14="http://schemas.microsoft.com/office/powerpoint/2010/main" val="151051382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6E2BC06-38B5-430F-AB2C-EFE20583E5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0</TotalTime>
  <Words>2473</Words>
  <Application>Microsoft Office PowerPoint</Application>
  <PresentationFormat>Экран (4:3)</PresentationFormat>
  <Paragraphs>528</Paragraphs>
  <Slides>64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64</vt:i4>
      </vt:variant>
    </vt:vector>
  </HeadingPairs>
  <TitlesOfParts>
    <vt:vector size="71" baseType="lpstr">
      <vt:lpstr>Arial</vt:lpstr>
      <vt:lpstr>Calibri</vt:lpstr>
      <vt:lpstr>Calibri Light</vt:lpstr>
      <vt:lpstr>Consolas</vt:lpstr>
      <vt:lpstr>Courier New</vt:lpstr>
      <vt:lpstr>Wingdings 2</vt:lpstr>
      <vt:lpstr>HDOfficeLightV0</vt:lpstr>
      <vt:lpstr>Имена в Интернете (Domain Name System)</vt:lpstr>
      <vt:lpstr>План</vt:lpstr>
      <vt:lpstr>Это моё! И это моё... все моё!!! </vt:lpstr>
      <vt:lpstr>Файл зоны</vt:lpstr>
      <vt:lpstr>Пример</vt:lpstr>
      <vt:lpstr>Запись имён доменов</vt:lpstr>
      <vt:lpstr>В описании RR используются</vt:lpstr>
      <vt:lpstr>Поле TTL</vt:lpstr>
      <vt:lpstr>Поле TYPE</vt:lpstr>
      <vt:lpstr>Поле CLASS </vt:lpstr>
      <vt:lpstr>Ресурсная запись SOA</vt:lpstr>
      <vt:lpstr>Ресурсная запись NS</vt:lpstr>
      <vt:lpstr>Ресурсная запись A / AAAA</vt:lpstr>
      <vt:lpstr>Ресурсная запись CNAME</vt:lpstr>
      <vt:lpstr>Ресурсная запись MX</vt:lpstr>
      <vt:lpstr>Ресурсная запись SRV</vt:lpstr>
      <vt:lpstr>Ресурсная запись PTR</vt:lpstr>
      <vt:lpstr>Round robin </vt:lpstr>
      <vt:lpstr>Формат сообщения</vt:lpstr>
      <vt:lpstr>Общий вид пакета</vt:lpstr>
      <vt:lpstr>Формат заголовка</vt:lpstr>
      <vt:lpstr>Формат раздела вопроса</vt:lpstr>
      <vt:lpstr>Формат раздела ответа</vt:lpstr>
      <vt:lpstr>Работа с пакетами DNS</vt:lpstr>
      <vt:lpstr>Поиск информации в сети DNS</vt:lpstr>
      <vt:lpstr>Алгоритм разрешения имён ресолвером и сервером DNS</vt:lpstr>
      <vt:lpstr>Насколько глубоко копаем?</vt:lpstr>
      <vt:lpstr>Где правда?</vt:lpstr>
      <vt:lpstr>Поиск в «реальной жизни»</vt:lpstr>
      <vt:lpstr>Корневые серверы — точка входа</vt:lpstr>
      <vt:lpstr>Корневые серверы — статистика</vt:lpstr>
      <vt:lpstr>Корневые серверы — использование в BIND</vt:lpstr>
      <vt:lpstr>Процедура поиска</vt:lpstr>
      <vt:lpstr>Рекурсивный поиск</vt:lpstr>
      <vt:lpstr>Нерекурсивный (итерационный) поиск</vt:lpstr>
      <vt:lpstr>Синхронизация записей</vt:lpstr>
      <vt:lpstr>Передача зоны</vt:lpstr>
      <vt:lpstr>Проблема распространения изменений </vt:lpstr>
      <vt:lpstr>Уведомления об изменениях</vt:lpstr>
      <vt:lpstr>Другие методы</vt:lpstr>
      <vt:lpstr>Динамическое обновление</vt:lpstr>
      <vt:lpstr>Регистрация доменов</vt:lpstr>
      <vt:lpstr>Элизабет Джослин «Джейк» Фейнлер</vt:lpstr>
      <vt:lpstr>Регистрация домена</vt:lpstr>
      <vt:lpstr>Регистрация доменов 2 уровня</vt:lpstr>
      <vt:lpstr>Multicast DNS</vt:lpstr>
      <vt:lpstr>Zeroconf или Zero Configuration Networking</vt:lpstr>
      <vt:lpstr>mDNS</vt:lpstr>
      <vt:lpstr>Атаки на DNS</vt:lpstr>
      <vt:lpstr>DNS spoofing или DNS cache poisoning</vt:lpstr>
      <vt:lpstr>DDOS — DNS Amplification</vt:lpstr>
      <vt:lpstr>Безопасность DNS</vt:lpstr>
      <vt:lpstr>Задачи криптографии</vt:lpstr>
      <vt:lpstr>Общий алгоритм шифрования</vt:lpstr>
      <vt:lpstr>Криптоалгоритмы</vt:lpstr>
      <vt:lpstr>Пример — Шифр Цезаря (замена со сдвигом)</vt:lpstr>
      <vt:lpstr>Проблема распределения ключей </vt:lpstr>
      <vt:lpstr>Алгоритм Diffie-Hellman, 1976 г.</vt:lpstr>
      <vt:lpstr>Асимметричная криптография</vt:lpstr>
      <vt:lpstr>Асимметричная криптография</vt:lpstr>
      <vt:lpstr>Пример работы RSA </vt:lpstr>
      <vt:lpstr>Электронная подпись</vt:lpstr>
      <vt:lpstr>Подпись зон в DNS</vt:lpstr>
      <vt:lpstr>DNSSEC — Как это работает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2016-02-22T05:59:23Z</dcterms:created>
  <dcterms:modified xsi:type="dcterms:W3CDTF">2017-03-17T05:14:10Z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