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87" r:id="rId7"/>
    <p:sldId id="261" r:id="rId8"/>
    <p:sldId id="262" r:id="rId9"/>
    <p:sldId id="285" r:id="rId10"/>
    <p:sldId id="274" r:id="rId11"/>
    <p:sldId id="267" r:id="rId12"/>
    <p:sldId id="282" r:id="rId13"/>
    <p:sldId id="275" r:id="rId14"/>
    <p:sldId id="276" r:id="rId15"/>
    <p:sldId id="280" r:id="rId16"/>
    <p:sldId id="283" r:id="rId17"/>
    <p:sldId id="281" r:id="rId18"/>
    <p:sldId id="268" r:id="rId19"/>
    <p:sldId id="265" r:id="rId20"/>
    <p:sldId id="286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98" autoAdjust="0"/>
  </p:normalViewPr>
  <p:slideViewPr>
    <p:cSldViewPr snapToGrid="0">
      <p:cViewPr varScale="1">
        <p:scale>
          <a:sx n="98" d="100"/>
          <a:sy n="98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3D194-C275-49FB-A7F8-17F8BA590777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FB3C5-7B91-45CD-B1A3-997A15DD6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20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3FB3C5-7B91-45CD-B1A3-997A15DD656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86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20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8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5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54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37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51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1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5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A9D7-A23B-4BCE-A90C-01CA2614A178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F53A9D7-A23B-4BCE-A90C-01CA2614A178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0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F53A9D7-A23B-4BCE-A90C-01CA2614A178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BB58DBB-EEF8-4711-8617-D492477BE7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7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0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WlHvty" TargetMode="External"/><Relationship Id="rId2" Type="http://schemas.openxmlformats.org/officeDocument/2006/relationships/hyperlink" Target="mailto:edu@xrm.r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staruml.io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orbel (Заголовки)"/>
              </a:rPr>
              <a:t>Design Patterns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94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rebuchet MS (Основной текст)"/>
              </a:rPr>
              <a:t>Атрибуты и методы:</a:t>
            </a:r>
          </a:p>
          <a:p>
            <a:pPr lvl="1"/>
            <a:r>
              <a:rPr lang="ru-RU" dirty="0" smtClean="0">
                <a:latin typeface="Trebuchet MS (Основной текст)"/>
              </a:rPr>
              <a:t>«+» - публичный</a:t>
            </a:r>
          </a:p>
          <a:p>
            <a:pPr lvl="1"/>
            <a:r>
              <a:rPr lang="ru-RU" dirty="0" smtClean="0">
                <a:latin typeface="Trebuchet MS (Основной текст)"/>
              </a:rPr>
              <a:t>«</a:t>
            </a:r>
            <a:r>
              <a:rPr lang="en-US" dirty="0" smtClean="0">
                <a:latin typeface="Trebuchet MS (Основной текст)"/>
              </a:rPr>
              <a:t>-</a:t>
            </a:r>
            <a:r>
              <a:rPr lang="ru-RU" dirty="0" smtClean="0">
                <a:latin typeface="Trebuchet MS (Основной текст)"/>
              </a:rPr>
              <a:t>» - приватный</a:t>
            </a:r>
            <a:endParaRPr lang="en-US" dirty="0" smtClean="0">
              <a:latin typeface="Trebuchet MS (Основной текст)"/>
            </a:endParaRPr>
          </a:p>
          <a:p>
            <a:pPr lvl="1"/>
            <a:r>
              <a:rPr lang="ru-RU" dirty="0" smtClean="0">
                <a:latin typeface="Trebuchet MS (Основной текст)"/>
              </a:rPr>
              <a:t>«</a:t>
            </a:r>
            <a:r>
              <a:rPr lang="en-US" dirty="0" smtClean="0">
                <a:latin typeface="Trebuchet MS (Основной текст)"/>
              </a:rPr>
              <a:t>#</a:t>
            </a:r>
            <a:r>
              <a:rPr lang="ru-RU" dirty="0" smtClean="0">
                <a:latin typeface="Trebuchet MS (Основной текст)"/>
              </a:rPr>
              <a:t>»</a:t>
            </a:r>
            <a:r>
              <a:rPr lang="en-US" dirty="0" smtClean="0">
                <a:latin typeface="Trebuchet MS (Основной текст)"/>
              </a:rPr>
              <a:t> - </a:t>
            </a:r>
            <a:r>
              <a:rPr lang="ru-RU" dirty="0" smtClean="0">
                <a:latin typeface="Trebuchet MS (Основной текст)"/>
              </a:rPr>
              <a:t>защищённый (</a:t>
            </a:r>
            <a:r>
              <a:rPr lang="en-US" dirty="0" smtClean="0">
                <a:latin typeface="Trebuchet MS (Основной текст)"/>
              </a:rPr>
              <a:t>protected)</a:t>
            </a:r>
            <a:endParaRPr lang="ru-RU" dirty="0">
              <a:latin typeface="Trebuchet MS (Основной текст)"/>
            </a:endParaRP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48404"/>
            <a:ext cx="4786793" cy="26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92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классов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rebuchet MS (Основной текст)"/>
              </a:rPr>
              <a:t>Обобщение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87" y="3128711"/>
            <a:ext cx="58388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7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rebuchet MS (Основной текст)"/>
              </a:rPr>
              <a:t>Реализация</a:t>
            </a:r>
          </a:p>
        </p:txBody>
      </p:sp>
      <p:sp>
        <p:nvSpPr>
          <p:cNvPr id="4" name="AutoShape 2" descr="data:image/png;base64,iVBORw0KGgoAAAANSUhEUgAAARQAAAC3CAMAAADkUVG/AAABdFBMVEX/////+sj76YP9/fj88rr9+eD89tL89cj76oaDg4P9/Pb88K389MT76on9+/H9+ur9+eT89c388bP88rj9+N3776b7646foaj9++2Cekv/9rD//+CCfFiDgHCCfmPu3HL/74L07Lrt4p+PjHuXknSfl2zZ2di7u7v77ZmQhDcAAAD77p/77Zvl5un/9qf/85r/+JjIvXyso2zXzIiEgnl8dEdxcXHOwXTz8unu4ZT/+J5wbVyQj4ZzbUji3b7Iw6dqZkxMSDC5r3egllyOhVFfWjyDfV3Z1sXg1ZfBtnTFvIXt6tiQiWDg04ano4vTyIhRUErt3Ye7t6Gmm163r4La0Z4aGhnIyMienZauraI3NzOknnvKw5l4dWLz7MaRi2lbV0LCuoz//7/g2KFNSCe4q2AxLh3dznnHunCtn1OrnEGfkTl3bj1EQCZrZD+6s43a18pfXlosKyVGRTvb1bNRUVEAAhYcHylWVladkU29u6zQzb9axr5wAAATS0lEQVR4nO2di1/a2LbH9Wpt61QcX4wR8AwgLYdgQhICBgiPBKyRBETEoiCitNX7KIJw7p2j//xdAfsYwiNIimOGH02ys/bea6/93TtA+cx0TU1NNNFEE030/OR7rbXqTz2l0fX6GXgcu15PzWirCRS9QpmZ7ylF1Uyfxt/a6BSK4eH6YecrmwdLyLtjUDbXIZR5Q1/tGAwnO62LYWfHK5++H101r0so8zUfTHjmJDST36mdhvI7jfxOKO+dOj25P7jP5/+Yv/OFTu7zvtp8KD8DdKCgOyiG9Q5582Cq1e8NBoByMuWd8U6dhO4aU9759dDMzl3d4F03zPxxchIyGGr1GlDIw0P1vbvB+9RTGl1KKHfe2vr6YiifbEGZByiGu3wyafAaAIrv3mfwJteTvlpycT2ZD+0AP+/dj911AWV9sUPrOyGY8HotZDhJ1u4McKmvh7ze+dD6Yt6Q93pPal7vPRx3hvw9QIDW6z/6WNcllE5G8h+Y/GKroVxY/Hp8a/Cn9nqAMoDJ8NIDlF811gRKN+kCyosugrl9O/dU91pdQOk+4fw9nJL5ZD8oycOuZt1Cee9qrL54cep63w9K/kC3UEyrSplSt66kKeU6TYbrjdRqMBU8iNgbdlOrkILCqqVh+bVuf/G+3jh439FXB1C8XaFY7K7DsMt+YEodWk5XXY3DU5fdcrvqOj1suOx21+phKuUyHR+uuuyRSGdfvUJZrR8Gg8FU6swUSZ3VSy6T6eDwxWFj1bUKm+VF5PZFOGV3mVzh1YbLEv6bQJkL30YOXQ3TQerQNXdgP7w1gcF0ZonczpVOIyZLMOwK2xvh47AJKoImPUKZUwomHT6ImFwRuyt42wgGTU1X2HSbsgdNUGNqpCKuA3iMGnOp08ZtpKOvLqB0YTJXgpkCrAgUwuFmM9wyRErhr4W5SBNqmnPhSCSs6KxXKCPJ8tRTGl0TKF3kXdJaeoDycgJFIc2hvNQDlOmX2mpaB1B8m1pLB//VgXdaa+lgp3in3/RUn6o+nfQNZfoGDhCcrcWmdfpHUH166RrK9M2t1RrNbRXe5G5y1vOb4pvctGx4U8xNF2+s+oYy211vrJuFirVs3SzmyrlCMViM5qLTW8Wy9WbzbLacs77p0U8XUHrMbXa6UC7fWDenN62F4vR57mx6M7fZOqI3xelCoVe32Vk9QFnpMbfK5rR101q+jFY2rbNnlcZmwRo9L1eil1ubleLW5t8Tiqx+dT376AKK1tIDlGWNmSzrAorW0gOUS42ZXG4+9ZRGl8+8q63MB089pdHlvdzQVnrYKd6NX3poo2dNX23oGsq+Y09Baf/vDWXDcWQr/7K3v7dh21+zwXV/bd+8kQbLL3AHyPZ7ddQDFGytq2zmjQ3WlthPrJnZfVFM74kk6bCJe6K4z7GOo31Hunu/NT1D2RMxLJp2YGya3bextjWzmXTs7XPyIe5x3Jq5FxRMx1DWWDGxl46ZgQiJVdfWEqzDAe8yHMti7JpoI0XybwgFXbOtYWRrO9jgDv1qt7VrbbYeTHQCBf1Bf7pBUabToEL6g0LCHUUw3FcooplpF8heDASJEuQG6VYzQidQcLfbjWHulhg24HbzBPZgwWlJYgi4kf9gsgl/aIi5W/VwQRhSgAvNtOxxyY3rBIqUoHkccZIU0yq4OUqqsnGn24mQOPGZZ75whBD4QtMBDklwTplGlUkwIoVUhQCNx5m4RFItJk6KdOoDitMpcIG4RAcQhiChwMo3DM44QQjPxAMEHyApCWFoKJOEbMZZIUHE3RRJMgjOViUniztbIvQBxYI78bgfj0tIoOqMCwEE6NAApjVHnGEFMsATYOUEKU7I8Fp2miW/MDzPEhTvZOOEs9qGgvOSE9996imNLhkKyyJSpopUcTaBSBIPdPgqDdPzw5n4kkEyOIsjGUFwssjH9uRpnkgEWCQhCEQGkUG2oWTiuE52itGJBHDciLcPODnbBZg73jYYnS0r7scz/MOWkOu/VeP4tQB2ozOeMepjpxiNmSxuVCWB5jM9qr7bdQJFvVTB0wOUhWGo/F2gvNKYyYIuoCxoq1cTKDqF8vsrjTWBotTvuoDyH9rqd/NTT2l0TaB0keV3raUDKPV/KvRvpWmw/v2tV+ypp/QztP1/j+n1v6/fah3IX0jvXv/xmG6v37326RZL6Lcp32P6fXg3te3Twb881E2nsNqPgrINQOo63Spvfe8eB2Xq9dt/bWsczF9H7x75ELy71S2Tt9tT2498CHT67ID+mHnqCP56+u3diA50uF22R/5f3T7o71P59YeRXeRH3Wt/OWkxIQ3A6lD6/bY/inT7fWWiiXppW3cfGxrIp+VbwfZvGjp7Or3Tdhr6+B3ucb8X9PGng88g7b9y/Utrh+OX9uu6ndfc5UQTTTTRc9X2z/th6Pl+MP/EL1pvtf76My59+JmfnR+e6b/l9XMX83n+aPtBk++y2+96ydezZiR1PPLb2mbJU+OtPvD9Mv/h7XjVsQHfjv+Hj3cDofy2M444fpASisYJ4QYmjDtRAWXMISmgjHd80LOAMjjxnaZSBWXMISmgPMaJmhSCPTurgdI/SZ0iaR1oQF67vlJAuRvaxfxOPpSvtYszw0cwrzWU+bwLdDJ8JN89jA6l5mqE6gcz8/DKh6aA88xwq6T5Tsl7pwx3LpjISSvJ4cl9rWaonZzcq/eghNKZEG6A5us+w/z6zrrvuF5zubyG/O1xfRgfqqAMExBAMazPeH0G322jsbPjatRdodpxvZ5XHZUSyjDjy5o/rrWuoXvXvc+XTLruarWhHKiAkhzKoQxl/aS+40ou3t6fHCwavKGaKzSMDyWUIVObGY7v5QRxi/mQqxYKGRbrLl9yGB+qoAwT0HpI3imnoaTLYGjcAyEDhFULufKqo1JCGWb8lgfvcc2QvPf6Fo9rEM7izKLvdCiwWkNZDB2c5G9hm5zWva7kvSvkhW1ycnLgVR/VyFAWkz54s/fmXQenp3ewS+AmP1R/NVCGykB3F6wHvdAlGQze/7roDYZ8oWSw7h3CgwLKcNneWnr//j2cksn3cGrfDCOtocCkFhcfrnCc1g9c7399sKiUFlBGkyoo/dKL9dWvybu7obt3Qume1O1nSg2UMYf09FBSzwFKtzRfP1GqoIw3JJMCynjHlzPwDYayahqrlDtlvOODDgdDsdjHq04oZcu41RgMpTPz3s/evM9ip5Q0T7PVV0oo4x0fpOI95VFQSnOPZjkKlJScO6+VavB7erxumQcHeNESyhnEFDG10hdGSsGHYDqzGQ7UCFBSt3OlRjiYmoukwnOWwwgM3gw3mnNwF0mpn4eWUMJbdtNWo3kbPrOnLHONYCq8NWfZapi2ys2UJaU6pE4oN0uqA0ilSqXgXDAcCZbszWAzGD4zWZrBuZTFUgqWVLtRBUVtTrFgpLx0GGluLQWXwvbIIRyR8BYYDizNiF19ajIlFLWyBw8iYbspuLTVnDtrWkxnTftSEOIpN8NLqZT6CDSEEkk1z8JbEdinZ1DeSqWaqcjZ4VazaS8tlbYiqkN6NJRmaq5kLwWXyiVLaemseRCEZ9gCu2XJflY6tGypDmCpoB2U5tLLZqnUXIosNV+GS81IZKmUipTCzZeRm5cp9cv9UgFF43xwg6UCinW8EU0/OZTpCZQuEaiBMjDDmqZSQnlU1rdRIlADRfPUff2lhDJu3QyGcr41XnVA2S5rnmRykGKDoVSsY9Vs5065GPtOOVLx+Dwik9YIUjw+R0P01SYELaFYNcG38ngohfOKwnbziBA0hHJ+Xs6tfE3QtiKnaivOVnKyQbauqE3d9mgoK7tFa2yleJObrdzM5ooXxaPZwuZlbvbiZrZSvJm13qjls6IGirqMYkdHl5XzXLRctO5GV8q7ud3d3HGxUDmKbq5EwXK+e6EyNZkCisp+lfPLlai1XCyvRKPFzUIld35UuKicFwvnF1vnhYtCoaLSkRooKj2dVy4vjgq5YqEQ3c2dr6zsxnK7l8DmMprbXQEoaue2rICiMiFc7vzSupsrrMCYuZXo8sru7sV55ehi13oEARQulneLajPLqYBiU5dR7KhQiS7vXuwunxeXjy4uC0dRGUglCtvHcRldhoLK1GRKKColb8iLcjS3UnYsw4DlcuE8t7sMawTD7y4DI7WOtIMiU7mMHuWWK45cbnm5cnRUuVjeX75wLFcqy7mKQ3VInVA4tR1lwX4dpnl3kdpBAdkuNkaOaGMkKFpoQw2UwYmzvml5iLY9pIQyus8hI9AYihYhKaA8Lu3bCFIDRePMfYOkhDJuqYAiOsarzr8QfjSPWx8HQ9mzjVfPYqcwvdJl/RxhCijjHR/0HKBgaZFr5z/DHg44pf+c2owU2+wwW1pusM99R4lBU8Yh7v15mP29NRvRkVUNbilohqmAIrBmM4ph2BqGyRc4bBTGoS0DhqLykU6wjnaVuAfXfXE/3a6TqxNrmGgm271lB3IF6lpDE7aHe7R1XpPdsXDqhCKkRUYkbMQ+inI2NM3tcZQtxqRRG2fD0vt7WJq0odAxgVEEtCA5lGO4BJZm0twaSqQx2z67hlIkBEnsURyDEkRaTvXFkhjLUdwaA/cUdE0TDMrtYw4bxe2pgFJFsSqaMJsxMkE5zA6uSrFVVGTYmI1jqxRhFjGUS1MOBlqI5hgmVqljYp8yiyxDJAiGlevNGJaumik2wZBsgoUAmWMbAU3N0ImtptFYVYxhNrOImm0soYACS8JxImlOk2YzFaMYEiJAqxgrsExMYNEExaAMSzhQiMZBsHKMJMmIHMuRaTaGmWEglHNQTAyC4UQJ1q8K68A6CDNFiSRnTpBmrEpWYTeCxYyyaSY7GEocQ1lKRBNMjKVYBuOqJEmlSZ4iOBGOtAjYxQQCMMwSBEbJrTAxDdyohBwXQWJMwkyQHGZmSMKcRgiAwolmhxkVYxR4JgnKQRIsRpljgJZ1K6CwMADDog4qIVAkgZFiNU2iLEEyCMExSIB0oCgBfAmEYKoBGJWQHHJwkgAkYXiUhQ1MEmke0EoiR4iUGUMlRHRAQQRagBHCJsm0hABtIIOqgALLSxJImgcwWNXNVB0CIvEUQrAoCxNHSdKNsYyIIhQm8KRI8HLSNpYyB1iJdWMIkaDcjDmAIQxWpWgU5uOg3KgoxYg4R7IUAkECK0RiAzSsLYdSfKgTCldlycBnWgyICANuRPYzJTJxJgGzkYCSiKBukoKaBOlOIDE3K7ppt0Oi3SLDsZQUq8YhQDfGEW4pxkIzluLdbgp6sEyi6gCXHAEHhTBENUbQksi6VUARHEKAg6m7OdJNwJkjKIlwM3waJ5wExpOMG8xMmuEpN8lJcLgpN8HA4SbibomHjnAj94QFhAo5qR3cYYwEsCkKTM403FNynjLKzfGMYqfgbreTiTvdD3L+cP5+7aqulc6OYmcjp1MFlAzudHLMQz41hXrZ1TfobN8J5ZNsdTPdPeIqxh82AlVQfoijFZrklL52l4iHYKVOx9/EtOva7Xqy/WESCig/9JEImCOJfx0VF2iyjYXqFQBOBkg5H5jQ7i+pIISrhYK3kOM8bBucxqWHJYK3cxJvVXy1fF+5tt3J8AEaLlIrJRkuCINXtguUdiIzeElCAMfph6xm0LaKE7jQznLmxL+Z26Pj7V60PD7OxNt2ZDATlVDwayGegcEFnCehgAQEPBOPg12KewJIzC9lJQGX4P0Xv0b4lltJykBzCe4yfACBtY23lyjADg5JCQX3f6R5mF08I32kszji4SW/nGwSZkziwuds5rMg+I2f2TjO0x+vWwNVM7EM7aerQgDxIE468zC+mlVx4v+pAooRjwuZuIeGF5+FAgKFj1LGbzQahS8ZSfBks2ARYGR/HP/YSholxYUvft6P81KG99BxvwdpJyXDs9LAhFMKKEajX/DwGWCRkbKeLBSycrLAVoY3HubsgTEACu1BjIjn+rrlhL5mr+NGSchCNZLIfB3fKKlILacOijFulH175LAeCrSn1d8jxWUoElggrLggeeJtxwiSheWkExkIuEp/DyrbK4ldfyjZFhQkA1uT/xFKBmchlEwWl0cHKHGP0IaSZa+rgj/ehnLN4w9hgaeB4xuN6qDw/DVshuuYh6f9fGvL0ILfL6f0u+avEGP2St4pENYVL31p+41X/V+MiB+5BihIBpawDcMTHwhloRuUKi0Ys/QX49UXOgtbIpu5qtLy9GiW9ySymWxrdAgiS1f9LS9XscyXjL+KfGxFe529Ftre+SvNoMT9ENnVtd94JRf88DJ++iRP7xoi+3R1lQFLBk6eq09I22/mSjZl/dfGVuHqur1CV/zAiJRQFhb8154F44IRdqfHuNB6QbvWSQbdum/f+YFOO6mep93U89Da2I7rKqsi5d6CCigLCwtxo7qsYn46y/eq+uHcPzNZFyhXKvq1xCOfVLbsJxVQ/jGMv8zIEf2ugPJq4ZXanHCvVLfs50QNFI1Tjw3KTKaEMm49ByiKPF2vOouv+rTopT5O1EBRm1NMG6mA8rP1HKBonRBuYARqoGiekK2/OqH81z/Grf8eDOV/kPGqA8rMb+PXICYTTTTRRPrQ/wOrAXe3Q7FRO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176" y="2638044"/>
            <a:ext cx="4109648" cy="378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rebuchet MS (Основной текст)"/>
              </a:rPr>
              <a:t>Ассоциация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39" y="3547102"/>
            <a:ext cx="9333522" cy="21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0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rebuchet MS (Основной текст)"/>
              </a:rPr>
              <a:t>Агрегация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56" y="3715781"/>
            <a:ext cx="8811088" cy="17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rebuchet MS (Основной текст)"/>
              </a:rPr>
              <a:t>Композиция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728" y="2976558"/>
            <a:ext cx="6628543" cy="34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0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rebuchet MS (Основной текст)"/>
              </a:rPr>
              <a:t>Агрегация и композиция – разновидности ассоциации</a:t>
            </a:r>
            <a:endParaRPr lang="en-US" dirty="0" smtClean="0">
              <a:latin typeface="Trebuchet MS (Основной текст)"/>
            </a:endParaRPr>
          </a:p>
          <a:p>
            <a:r>
              <a:rPr lang="ru-RU" dirty="0" smtClean="0">
                <a:latin typeface="Trebuchet MS (Основной текст)"/>
              </a:rPr>
              <a:t>Ассоциация</a:t>
            </a:r>
            <a:r>
              <a:rPr lang="en-US" dirty="0" smtClean="0">
                <a:latin typeface="Trebuchet MS (Основной текст)"/>
              </a:rPr>
              <a:t> – </a:t>
            </a:r>
            <a:r>
              <a:rPr lang="ru-RU" dirty="0" smtClean="0">
                <a:latin typeface="Trebuchet MS (Основной текст)"/>
              </a:rPr>
              <a:t>показывает </a:t>
            </a:r>
            <a:r>
              <a:rPr lang="ru-RU" dirty="0">
                <a:latin typeface="Trebuchet MS (Основной текст)"/>
              </a:rPr>
              <a:t>отношение между объектами-экземплярами </a:t>
            </a:r>
            <a:r>
              <a:rPr lang="ru-RU" dirty="0" smtClean="0">
                <a:latin typeface="Trebuchet MS (Основной текст)"/>
              </a:rPr>
              <a:t>класса</a:t>
            </a:r>
          </a:p>
          <a:p>
            <a:r>
              <a:rPr lang="ru-RU" dirty="0" smtClean="0">
                <a:latin typeface="Trebuchet MS (Основной текст)"/>
              </a:rPr>
              <a:t>Агрегация – один объект включает в себя коллекцию других объектов</a:t>
            </a:r>
          </a:p>
          <a:p>
            <a:r>
              <a:rPr lang="ru-RU" dirty="0" smtClean="0">
                <a:latin typeface="Trebuchet MS (Основной текст)"/>
              </a:rPr>
              <a:t>Композиция – зависимые объекты не могут существовать без родительского</a:t>
            </a:r>
            <a:endParaRPr lang="ru-RU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04932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классов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rebuchet MS (Основной текст)"/>
              </a:rPr>
              <a:t>Зависимость</a:t>
            </a:r>
            <a:endParaRPr lang="ru-RU" dirty="0">
              <a:latin typeface="Trebuchet MS (Основной текст)"/>
            </a:endParaRPr>
          </a:p>
          <a:p>
            <a:endParaRPr lang="ru-RU" dirty="0">
              <a:latin typeface="Trebuchet MS (Основной текст)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3498472"/>
            <a:ext cx="70294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объектов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915" y="2665411"/>
            <a:ext cx="4188170" cy="3427658"/>
          </a:xfrm>
        </p:spPr>
      </p:pic>
    </p:spTree>
    <p:extLst>
      <p:ext uri="{BB962C8B-B14F-4D97-AF65-F5344CB8AC3E}">
        <p14:creationId xmlns:p14="http://schemas.microsoft.com/office/powerpoint/2010/main" val="290262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Диаграммы взаимодействий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918" y="2532918"/>
            <a:ext cx="5624163" cy="38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0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rbel (Заголовки)"/>
              </a:rPr>
              <a:t>Общая информация</a:t>
            </a:r>
            <a:endParaRPr lang="ru-RU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rebuchet MS (Основной текст)"/>
              </a:rPr>
              <a:t>Преподаватели</a:t>
            </a:r>
          </a:p>
          <a:p>
            <a:pPr lvl="1"/>
            <a:r>
              <a:rPr lang="ru-RU" dirty="0" smtClean="0">
                <a:latin typeface="Trebuchet MS (Основной текст)"/>
              </a:rPr>
              <a:t>Севостьянов Андрей</a:t>
            </a:r>
          </a:p>
          <a:p>
            <a:pPr lvl="1"/>
            <a:r>
              <a:rPr lang="ru-RU" dirty="0" err="1" smtClean="0">
                <a:latin typeface="Trebuchet MS (Основной текст)"/>
              </a:rPr>
              <a:t>Елькин</a:t>
            </a:r>
            <a:r>
              <a:rPr lang="ru-RU" dirty="0" smtClean="0">
                <a:latin typeface="Trebuchet MS (Основной текст)"/>
              </a:rPr>
              <a:t> Евгений</a:t>
            </a:r>
          </a:p>
          <a:p>
            <a:r>
              <a:rPr lang="en-US" dirty="0" smtClean="0">
                <a:latin typeface="Trebuchet MS (Основной текст)"/>
              </a:rPr>
              <a:t>Email: </a:t>
            </a:r>
            <a:r>
              <a:rPr lang="en-US" dirty="0" smtClean="0">
                <a:latin typeface="Trebuchet MS (Основной текст)"/>
                <a:hlinkClick r:id="rId2"/>
              </a:rPr>
              <a:t>edu@xrm.ru</a:t>
            </a:r>
            <a:endParaRPr lang="en-US" dirty="0" smtClean="0">
              <a:latin typeface="Trebuchet MS (Основной текст)"/>
            </a:endParaRPr>
          </a:p>
          <a:p>
            <a:r>
              <a:rPr lang="ru-RU" dirty="0" smtClean="0">
                <a:latin typeface="Trebuchet MS (Основной текст)"/>
              </a:rPr>
              <a:t>Слайды</a:t>
            </a:r>
            <a:r>
              <a:rPr lang="ru-RU" dirty="0">
                <a:latin typeface="Trebuchet MS (Основной текст)"/>
              </a:rPr>
              <a:t> </a:t>
            </a:r>
            <a:r>
              <a:rPr lang="ru-RU" dirty="0" smtClean="0">
                <a:latin typeface="Trebuchet MS (Основной текст)"/>
              </a:rPr>
              <a:t>и баллы: </a:t>
            </a:r>
            <a:r>
              <a:rPr lang="en-US" dirty="0">
                <a:latin typeface="Trebuchet MS (Основной текст)"/>
                <a:hlinkClick r:id="rId3"/>
              </a:rPr>
              <a:t>https://</a:t>
            </a:r>
            <a:r>
              <a:rPr lang="en-US" dirty="0" smtClean="0">
                <a:latin typeface="Trebuchet MS (Основной текст)"/>
                <a:hlinkClick r:id="rId3"/>
              </a:rPr>
              <a:t>goo.gl/WlHvty</a:t>
            </a:r>
            <a:endParaRPr lang="ru-RU" dirty="0" smtClean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2975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5445" y="2784251"/>
            <a:ext cx="9613861" cy="1080938"/>
          </a:xfrm>
        </p:spPr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98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Домашнее задание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latin typeface="Trebuchet MS (Основной текст)"/>
              </a:rPr>
              <a:t>Создать </a:t>
            </a:r>
            <a:r>
              <a:rPr lang="en-US" dirty="0" smtClean="0">
                <a:latin typeface="Trebuchet MS (Основной текст)"/>
              </a:rPr>
              <a:t>UML-</a:t>
            </a:r>
            <a:r>
              <a:rPr lang="ru-RU" dirty="0" smtClean="0">
                <a:latin typeface="Trebuchet MS (Основной текст)"/>
              </a:rPr>
              <a:t>диаграмму на основании кода</a:t>
            </a:r>
          </a:p>
          <a:p>
            <a:r>
              <a:rPr lang="ru-RU" dirty="0" smtClean="0">
                <a:latin typeface="Trebuchet MS (Основной текст)"/>
              </a:rPr>
              <a:t>Файл с кодом - </a:t>
            </a:r>
            <a:r>
              <a:rPr lang="en-US" dirty="0" smtClean="0">
                <a:latin typeface="Trebuchet MS (Основной текст)"/>
              </a:rPr>
              <a:t>Example_01</a:t>
            </a:r>
            <a:r>
              <a:rPr lang="ru-RU" dirty="0" smtClean="0">
                <a:latin typeface="Trebuchet MS (Основной текст)"/>
              </a:rPr>
              <a:t>/</a:t>
            </a:r>
            <a:r>
              <a:rPr lang="en-US" dirty="0" smtClean="0">
                <a:latin typeface="Trebuchet MS (Основной текст)"/>
              </a:rPr>
              <a:t>Homework</a:t>
            </a:r>
            <a:r>
              <a:rPr lang="ru-RU" dirty="0" smtClean="0">
                <a:latin typeface="Trebuchet MS (Основной текст)"/>
              </a:rPr>
              <a:t>/</a:t>
            </a:r>
            <a:r>
              <a:rPr lang="en-US" dirty="0" smtClean="0">
                <a:latin typeface="Trebuchet MS (Основной текст)"/>
              </a:rPr>
              <a:t>Hw1.cs</a:t>
            </a:r>
          </a:p>
          <a:p>
            <a:r>
              <a:rPr lang="ru-RU" dirty="0" smtClean="0">
                <a:latin typeface="Trebuchet MS (Основной текст)"/>
              </a:rPr>
              <a:t>Можно использовать </a:t>
            </a:r>
            <a:r>
              <a:rPr lang="en-US" dirty="0" err="1" smtClean="0">
                <a:latin typeface="Trebuchet MS (Основной текст)"/>
              </a:rPr>
              <a:t>StarUML</a:t>
            </a:r>
            <a:r>
              <a:rPr lang="en-US" dirty="0">
                <a:latin typeface="Trebuchet MS (Основной текст)"/>
              </a:rPr>
              <a:t> (</a:t>
            </a:r>
            <a:r>
              <a:rPr lang="en-US" dirty="0">
                <a:latin typeface="Trebuchet MS (Основной текст)"/>
                <a:hlinkClick r:id="rId2"/>
              </a:rPr>
              <a:t>http://staruml.io</a:t>
            </a:r>
            <a:r>
              <a:rPr lang="en-US" dirty="0" smtClean="0">
                <a:latin typeface="Trebuchet MS (Основной текст)"/>
                <a:hlinkClick r:id="rId2"/>
              </a:rPr>
              <a:t>/</a:t>
            </a:r>
            <a:r>
              <a:rPr lang="en-US" dirty="0" smtClean="0">
                <a:latin typeface="Trebuchet MS (Основной текст)"/>
              </a:rPr>
              <a:t>)</a:t>
            </a:r>
          </a:p>
          <a:p>
            <a:endParaRPr lang="ru-RU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94686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5445" y="2757874"/>
            <a:ext cx="9613861" cy="1080938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06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rbel (Заголовки)"/>
              </a:rPr>
              <a:t>Программа курса</a:t>
            </a:r>
            <a:endParaRPr lang="ru-RU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sz="1800" dirty="0">
                <a:latin typeface="Trebuchet MS (Основной текст)"/>
                <a:cs typeface="Times New Roman" pitchFamily="18" charset="0"/>
              </a:rPr>
              <a:t>Введение в </a:t>
            </a:r>
            <a:r>
              <a:rPr lang="en-US" sz="1800" dirty="0">
                <a:latin typeface="Trebuchet MS (Основной текст)"/>
                <a:cs typeface="Times New Roman" pitchFamily="18" charset="0"/>
              </a:rPr>
              <a:t>UML</a:t>
            </a:r>
          </a:p>
          <a:p>
            <a:r>
              <a:rPr lang="ru-RU" sz="1800" dirty="0">
                <a:latin typeface="Trebuchet MS (Основной текст)"/>
                <a:cs typeface="Times New Roman" pitchFamily="18" charset="0"/>
              </a:rPr>
              <a:t>Порождающие </a:t>
            </a:r>
            <a:r>
              <a:rPr lang="ru-RU" sz="1800" dirty="0" smtClean="0">
                <a:latin typeface="Trebuchet MS (Основной текст)"/>
                <a:cs typeface="Times New Roman" pitchFamily="18" charset="0"/>
              </a:rPr>
              <a:t>паттерны</a:t>
            </a:r>
          </a:p>
          <a:p>
            <a:pPr lvl="1"/>
            <a:r>
              <a:rPr lang="en-US" sz="1800" dirty="0" smtClean="0">
                <a:latin typeface="Trebuchet MS (Основной текст)"/>
                <a:cs typeface="Times New Roman" pitchFamily="18" charset="0"/>
              </a:rPr>
              <a:t>Singleton</a:t>
            </a:r>
            <a:endParaRPr lang="ru-RU" sz="1800" dirty="0" smtClean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sz="1800" dirty="0" err="1" smtClean="0">
                <a:latin typeface="Trebuchet MS (Основной текст)"/>
                <a:cs typeface="Times New Roman" pitchFamily="18" charset="0"/>
              </a:rPr>
              <a:t>AbstractFactory</a:t>
            </a:r>
            <a:endParaRPr lang="ru-RU" sz="1800" dirty="0" smtClean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sz="1800" dirty="0" err="1" smtClean="0">
                <a:latin typeface="Trebuchet MS (Основной текст)"/>
                <a:cs typeface="Times New Roman" pitchFamily="18" charset="0"/>
              </a:rPr>
              <a:t>FactoryMethod</a:t>
            </a:r>
            <a:endParaRPr lang="ru-RU" sz="1800" dirty="0" smtClean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rebuchet MS (Основной текст)"/>
                <a:cs typeface="Times New Roman" pitchFamily="18" charset="0"/>
              </a:rPr>
              <a:t>Builder</a:t>
            </a:r>
            <a:endParaRPr lang="ru-RU" sz="1800" dirty="0" smtClean="0">
              <a:latin typeface="Trebuchet MS (Основной текст)"/>
              <a:cs typeface="Times New Roman" pitchFamily="18" charset="0"/>
            </a:endParaRPr>
          </a:p>
          <a:p>
            <a:r>
              <a:rPr lang="ru-RU" sz="1800" dirty="0" smtClean="0">
                <a:latin typeface="Trebuchet MS (Основной текст)"/>
                <a:cs typeface="Times New Roman" pitchFamily="18" charset="0"/>
              </a:rPr>
              <a:t>Структурные паттерны</a:t>
            </a:r>
          </a:p>
          <a:p>
            <a:pPr lvl="1"/>
            <a:r>
              <a:rPr lang="en-US" sz="1800" dirty="0" smtClean="0">
                <a:latin typeface="Trebuchet MS (Основной текст)"/>
                <a:cs typeface="Times New Roman" pitchFamily="18" charset="0"/>
              </a:rPr>
              <a:t>Adapter</a:t>
            </a:r>
            <a:endParaRPr lang="ru-RU" sz="1800" dirty="0" smtClean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rebuchet MS (Основной текст)"/>
                <a:cs typeface="Times New Roman" pitchFamily="18" charset="0"/>
              </a:rPr>
              <a:t>Facade</a:t>
            </a:r>
            <a:endParaRPr lang="ru-RU" sz="1800" dirty="0" smtClean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rebuchet MS (Основной текст)"/>
                <a:cs typeface="Times New Roman" pitchFamily="18" charset="0"/>
              </a:rPr>
              <a:t>Composite</a:t>
            </a:r>
            <a:endParaRPr lang="ru-RU" sz="1800" dirty="0" smtClean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Trebuchet MS (Основной текст)"/>
                <a:cs typeface="Times New Roman" pitchFamily="18" charset="0"/>
              </a:rPr>
              <a:t>Decorator</a:t>
            </a:r>
            <a:endParaRPr lang="ru-RU" sz="1800" dirty="0" smtClean="0">
              <a:latin typeface="Trebuchet MS (Основной текст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rbel (Заголовки)"/>
              </a:rPr>
              <a:t>Программа курса</a:t>
            </a:r>
            <a:endParaRPr lang="ru-RU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latin typeface="Trebuchet MS (Основной текст)"/>
                <a:cs typeface="Times New Roman" pitchFamily="18" charset="0"/>
              </a:rPr>
              <a:t>Паттерны </a:t>
            </a:r>
            <a:r>
              <a:rPr lang="ru-RU" dirty="0" smtClean="0">
                <a:latin typeface="Trebuchet MS (Основной текст)"/>
                <a:cs typeface="Times New Roman" pitchFamily="18" charset="0"/>
              </a:rPr>
              <a:t>поведения</a:t>
            </a:r>
          </a:p>
          <a:p>
            <a:pPr lvl="1"/>
            <a:r>
              <a:rPr lang="en-US" dirty="0" smtClean="0">
                <a:latin typeface="Trebuchet MS (Основной текст)"/>
              </a:rPr>
              <a:t>Strategy</a:t>
            </a:r>
            <a:endParaRPr lang="ru-RU" dirty="0" smtClean="0">
              <a:latin typeface="Trebuchet MS (Основной текст)"/>
            </a:endParaRPr>
          </a:p>
          <a:p>
            <a:pPr lvl="1"/>
            <a:r>
              <a:rPr lang="en-US" dirty="0">
                <a:latin typeface="Trebuchet MS (Основной текст)"/>
              </a:rPr>
              <a:t>Template </a:t>
            </a:r>
            <a:r>
              <a:rPr lang="en-US" dirty="0" smtClean="0">
                <a:latin typeface="Trebuchet MS (Основной текст)"/>
              </a:rPr>
              <a:t>Method</a:t>
            </a:r>
            <a:endParaRPr lang="ru-RU" dirty="0" smtClean="0">
              <a:latin typeface="Trebuchet MS (Основной текст)"/>
            </a:endParaRPr>
          </a:p>
          <a:p>
            <a:pPr lvl="1"/>
            <a:r>
              <a:rPr lang="en-US" dirty="0">
                <a:latin typeface="Trebuchet MS (Основной текст)"/>
              </a:rPr>
              <a:t>Chain of </a:t>
            </a:r>
            <a:r>
              <a:rPr lang="en-US" dirty="0" smtClean="0">
                <a:latin typeface="Trebuchet MS (Основной текст)"/>
              </a:rPr>
              <a:t>Responsibility</a:t>
            </a:r>
            <a:endParaRPr lang="ru-RU" dirty="0" smtClean="0">
              <a:latin typeface="Trebuchet MS (Основной текст)"/>
            </a:endParaRPr>
          </a:p>
          <a:p>
            <a:pPr lvl="1"/>
            <a:r>
              <a:rPr lang="en-US" dirty="0" smtClean="0">
                <a:latin typeface="Trebuchet MS (Основной текст)"/>
              </a:rPr>
              <a:t>Mediator</a:t>
            </a:r>
            <a:endParaRPr lang="ru-RU" dirty="0" smtClean="0">
              <a:latin typeface="Trebuchet MS (Основной текст)"/>
            </a:endParaRPr>
          </a:p>
          <a:p>
            <a:pPr lvl="1"/>
            <a:r>
              <a:rPr lang="en-US" dirty="0" smtClean="0">
                <a:latin typeface="Trebuchet MS (Основной текст)"/>
              </a:rPr>
              <a:t>Observer</a:t>
            </a:r>
            <a:endParaRPr lang="ru-RU" dirty="0" smtClean="0">
              <a:latin typeface="Trebuchet MS (Основной текст)"/>
            </a:endParaRPr>
          </a:p>
          <a:p>
            <a:pPr lvl="1"/>
            <a:r>
              <a:rPr lang="en-US" dirty="0" smtClean="0">
                <a:latin typeface="Trebuchet MS (Основной текст)"/>
              </a:rPr>
              <a:t>State</a:t>
            </a:r>
            <a:endParaRPr lang="ru-RU" dirty="0" smtClean="0">
              <a:latin typeface="Trebuchet MS (Основной текст)"/>
            </a:endParaRPr>
          </a:p>
          <a:p>
            <a:pPr lvl="1"/>
            <a:r>
              <a:rPr lang="en-US" dirty="0" smtClean="0">
                <a:latin typeface="Trebuchet MS (Основной текст)"/>
              </a:rPr>
              <a:t>Command</a:t>
            </a:r>
            <a:endParaRPr lang="ru-RU" dirty="0" smtClean="0">
              <a:latin typeface="Trebuchet MS (Основной текст)"/>
            </a:endParaRPr>
          </a:p>
          <a:p>
            <a:pPr lvl="1"/>
            <a:r>
              <a:rPr lang="en-US" dirty="0">
                <a:latin typeface="Trebuchet MS (Основной текст)"/>
              </a:rPr>
              <a:t>Visitor</a:t>
            </a:r>
            <a:endParaRPr lang="ru-RU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481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rbel (Заголовки)"/>
              </a:rPr>
              <a:t>Программа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err="1" smtClean="0">
                <a:latin typeface="Trebuchet MS (Основной текст)"/>
                <a:cs typeface="Times New Roman" pitchFamily="18" charset="0"/>
              </a:rPr>
              <a:t>Антипаттерны</a:t>
            </a:r>
            <a:endParaRPr lang="ru-RU" dirty="0" smtClean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dirty="0">
                <a:latin typeface="Trebuchet MS (Основной текст)"/>
                <a:cs typeface="Times New Roman" pitchFamily="18" charset="0"/>
              </a:rPr>
              <a:t>Copy and Paste programming</a:t>
            </a:r>
          </a:p>
          <a:p>
            <a:pPr lvl="1"/>
            <a:r>
              <a:rPr lang="en-US" dirty="0">
                <a:latin typeface="Trebuchet MS (Основной текст)"/>
                <a:cs typeface="Times New Roman" pitchFamily="18" charset="0"/>
              </a:rPr>
              <a:t>Spaghetti code</a:t>
            </a:r>
            <a:endParaRPr lang="ru-RU" dirty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dirty="0">
                <a:latin typeface="Trebuchet MS (Основной текст)"/>
                <a:cs typeface="Times New Roman" pitchFamily="18" charset="0"/>
              </a:rPr>
              <a:t>Golden hammer</a:t>
            </a:r>
            <a:endParaRPr lang="ru-RU" dirty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dirty="0">
                <a:latin typeface="Trebuchet MS (Основной текст)"/>
                <a:cs typeface="Times New Roman" pitchFamily="18" charset="0"/>
              </a:rPr>
              <a:t>Magic numbers</a:t>
            </a:r>
            <a:endParaRPr lang="ru-RU" dirty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dirty="0">
                <a:latin typeface="Trebuchet MS (Основной текст)"/>
                <a:cs typeface="Times New Roman" pitchFamily="18" charset="0"/>
              </a:rPr>
              <a:t>Hard code</a:t>
            </a:r>
            <a:endParaRPr lang="ru-RU" dirty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dirty="0">
                <a:latin typeface="Trebuchet MS (Основной текст)"/>
                <a:cs typeface="Times New Roman" pitchFamily="18" charset="0"/>
              </a:rPr>
              <a:t>Soft code</a:t>
            </a:r>
            <a:endParaRPr lang="ru-RU" dirty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dirty="0">
                <a:latin typeface="Trebuchet MS (Основной текст)"/>
                <a:cs typeface="Times New Roman" pitchFamily="18" charset="0"/>
              </a:rPr>
              <a:t>Accident complexity</a:t>
            </a:r>
            <a:endParaRPr lang="ru-RU" dirty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dirty="0">
                <a:latin typeface="Trebuchet MS (Основной текст)"/>
                <a:cs typeface="Times New Roman" pitchFamily="18" charset="0"/>
              </a:rPr>
              <a:t>Boat anchor</a:t>
            </a:r>
            <a:endParaRPr lang="ru-RU" dirty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dirty="0">
                <a:latin typeface="Trebuchet MS (Основной текст)"/>
                <a:cs typeface="Times New Roman" pitchFamily="18" charset="0"/>
              </a:rPr>
              <a:t>Reinventing the wheel</a:t>
            </a:r>
            <a:endParaRPr lang="ru-RU" dirty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en-US" dirty="0">
                <a:latin typeface="Trebuchet MS (Основной текст)"/>
                <a:cs typeface="Times New Roman" pitchFamily="18" charset="0"/>
              </a:rPr>
              <a:t>God Object</a:t>
            </a:r>
            <a:endParaRPr lang="ru-RU" dirty="0">
              <a:latin typeface="Trebuchet MS (Основной текст)"/>
              <a:cs typeface="Times New Roman" pitchFamily="18" charset="0"/>
            </a:endParaRPr>
          </a:p>
          <a:p>
            <a:pPr lvl="1"/>
            <a:r>
              <a:rPr lang="ru-RU" dirty="0">
                <a:latin typeface="Trebuchet MS (Основной текст)"/>
                <a:cs typeface="Times New Roman" pitchFamily="18" charset="0"/>
              </a:rPr>
              <a:t>Излишнее </a:t>
            </a:r>
            <a:r>
              <a:rPr lang="ru-RU" dirty="0" smtClean="0">
                <a:latin typeface="Trebuchet MS (Основной текст)"/>
                <a:cs typeface="Times New Roman" pitchFamily="18" charset="0"/>
              </a:rPr>
              <a:t>комментирование</a:t>
            </a:r>
            <a:endParaRPr lang="ru-RU" dirty="0">
              <a:latin typeface="Trebuchet MS (Основной текст)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7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5445" y="2784251"/>
            <a:ext cx="9613861" cy="1080938"/>
          </a:xfrm>
        </p:spPr>
        <p:txBody>
          <a:bodyPr/>
          <a:lstStyle/>
          <a:p>
            <a:pPr algn="ctr"/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82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rbel (Заголовки)"/>
              </a:rPr>
              <a:t>Определение </a:t>
            </a:r>
            <a:r>
              <a:rPr lang="en-US" dirty="0">
                <a:latin typeface="Corbel (Заголовки)"/>
              </a:rPr>
              <a:t>UML</a:t>
            </a:r>
            <a:endParaRPr lang="ru-RU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latin typeface="Trebuchet MS (Основной текст)"/>
              </a:rPr>
              <a:t>UML</a:t>
            </a:r>
            <a:r>
              <a:rPr lang="en-US" dirty="0" smtClean="0">
                <a:latin typeface="Trebuchet MS (Основной текст)"/>
              </a:rPr>
              <a:t> - </a:t>
            </a:r>
            <a:r>
              <a:rPr lang="ru-RU" dirty="0" err="1" smtClean="0">
                <a:latin typeface="Trebuchet MS (Основной текст)"/>
              </a:rPr>
              <a:t>Unified</a:t>
            </a:r>
            <a:r>
              <a:rPr lang="ru-RU" dirty="0" smtClean="0">
                <a:latin typeface="Trebuchet MS (Основной текст)"/>
              </a:rPr>
              <a:t> </a:t>
            </a:r>
            <a:r>
              <a:rPr lang="ru-RU" dirty="0" err="1">
                <a:latin typeface="Trebuchet MS (Основной текст)"/>
              </a:rPr>
              <a:t>Modeling</a:t>
            </a:r>
            <a:r>
              <a:rPr lang="ru-RU" dirty="0">
                <a:latin typeface="Trebuchet MS (Основной текст)"/>
              </a:rPr>
              <a:t> </a:t>
            </a:r>
            <a:r>
              <a:rPr lang="ru-RU" dirty="0" err="1" smtClean="0">
                <a:latin typeface="Trebuchet MS (Основной текст)"/>
              </a:rPr>
              <a:t>Language</a:t>
            </a:r>
            <a:r>
              <a:rPr lang="en-US" dirty="0" smtClean="0">
                <a:latin typeface="Trebuchet MS (Основной текст)"/>
              </a:rPr>
              <a:t> (</a:t>
            </a:r>
            <a:r>
              <a:rPr lang="ru-RU" dirty="0" smtClean="0">
                <a:latin typeface="Trebuchet MS (Основной текст)"/>
              </a:rPr>
              <a:t>унифицированный </a:t>
            </a:r>
            <a:r>
              <a:rPr lang="ru-RU" dirty="0">
                <a:latin typeface="Trebuchet MS (Основной текст)"/>
              </a:rPr>
              <a:t>язык моделирования</a:t>
            </a:r>
            <a:r>
              <a:rPr lang="ru-RU" dirty="0" smtClean="0">
                <a:latin typeface="Trebuchet MS (Основной текст)"/>
              </a:rPr>
              <a:t>)</a:t>
            </a:r>
            <a:endParaRPr lang="en-US" dirty="0" smtClean="0">
              <a:latin typeface="Trebuchet MS (Основной текст)"/>
            </a:endParaRPr>
          </a:p>
          <a:p>
            <a:r>
              <a:rPr lang="en-US" b="1" dirty="0">
                <a:latin typeface="Trebuchet MS (Основной текст)"/>
              </a:rPr>
              <a:t>UML</a:t>
            </a:r>
            <a:r>
              <a:rPr lang="en-US" dirty="0">
                <a:latin typeface="Trebuchet MS (Основной текст)"/>
              </a:rPr>
              <a:t> - </a:t>
            </a:r>
            <a:r>
              <a:rPr lang="ru-RU" dirty="0">
                <a:latin typeface="Trebuchet MS (Основной текст)"/>
              </a:rPr>
              <a:t>это графический язык моделирования общего назначения, предназначенный для спецификации, визуализации, проектирования и документирования всех артефактов, создаваемых при разработке программных систем.</a:t>
            </a:r>
            <a:endParaRPr lang="en-US" dirty="0">
              <a:latin typeface="Trebuchet MS (Основной текст)"/>
            </a:endParaRPr>
          </a:p>
          <a:p>
            <a:endParaRPr lang="ru-RU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3702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Corbel (Заголовки)"/>
              </a:rPr>
              <a:t>Определение </a:t>
            </a:r>
            <a:r>
              <a:rPr lang="en-US" dirty="0" smtClean="0">
                <a:latin typeface="Corbel (Заголовки)"/>
              </a:rPr>
              <a:t>UML</a:t>
            </a:r>
            <a:endParaRPr lang="ru-RU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Trebuchet MS (Основной текст)"/>
              </a:rPr>
              <a:t>Основное назначение UML</a:t>
            </a:r>
            <a:r>
              <a:rPr lang="ru-RU" dirty="0">
                <a:latin typeface="Trebuchet MS (Основной текст)"/>
              </a:rPr>
              <a:t> ‒ предоставить, с одной стороны, достаточно </a:t>
            </a:r>
            <a:r>
              <a:rPr lang="ru-RU" b="1" dirty="0">
                <a:latin typeface="Trebuchet MS (Основной текст)"/>
              </a:rPr>
              <a:t>формальное</a:t>
            </a:r>
            <a:r>
              <a:rPr lang="ru-RU" dirty="0">
                <a:latin typeface="Trebuchet MS (Основной текст)"/>
              </a:rPr>
              <a:t>, с другой стороны, достаточно </a:t>
            </a:r>
            <a:r>
              <a:rPr lang="ru-RU" b="1" dirty="0">
                <a:latin typeface="Trebuchet MS (Основной текст)"/>
              </a:rPr>
              <a:t>удобное</a:t>
            </a:r>
            <a:r>
              <a:rPr lang="ru-RU" dirty="0">
                <a:latin typeface="Trebuchet MS (Основной текст)"/>
              </a:rPr>
              <a:t>, и, с третьей стороны, достаточно </a:t>
            </a:r>
            <a:r>
              <a:rPr lang="ru-RU" b="1" dirty="0">
                <a:latin typeface="Trebuchet MS (Основной текст)"/>
              </a:rPr>
              <a:t>универсальное</a:t>
            </a:r>
            <a:r>
              <a:rPr lang="ru-RU" dirty="0">
                <a:latin typeface="Trebuchet MS (Основной текст)"/>
              </a:rPr>
              <a:t> средство, позволяющее до некоторой степени снизить риск расхождений в толковании спецификаций.</a:t>
            </a:r>
            <a:endParaRPr lang="en-US" dirty="0">
              <a:latin typeface="Trebuchet MS (Основной текст)"/>
            </a:endParaRPr>
          </a:p>
          <a:p>
            <a:endParaRPr lang="ru-RU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5578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orbel (Заголовки)"/>
              </a:rPr>
              <a:t>Диаграммы </a:t>
            </a:r>
            <a:r>
              <a:rPr lang="en-US" dirty="0">
                <a:latin typeface="Corbel (Заголовки)"/>
              </a:rPr>
              <a:t>UML</a:t>
            </a:r>
            <a:endParaRPr lang="ru-RU" dirty="0">
              <a:latin typeface="Corbel (Заголовки)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rebuchet MS (Основной текст)"/>
              </a:rPr>
              <a:t>Диаграммы классов</a:t>
            </a:r>
            <a:endParaRPr lang="en-US" dirty="0">
              <a:latin typeface="Trebuchet MS (Основной текст)"/>
            </a:endParaRPr>
          </a:p>
          <a:p>
            <a:pPr lvl="1"/>
            <a:r>
              <a:rPr lang="ru-RU" dirty="0">
                <a:latin typeface="Trebuchet MS (Основной текст)"/>
              </a:rPr>
              <a:t>На диаграммах классов отображены классы, их структура и статические отношения между ними</a:t>
            </a:r>
          </a:p>
          <a:p>
            <a:r>
              <a:rPr lang="ru-RU" dirty="0">
                <a:latin typeface="Trebuchet MS (Основной текст)"/>
              </a:rPr>
              <a:t>Диаграммы объектов</a:t>
            </a:r>
          </a:p>
          <a:p>
            <a:pPr lvl="1"/>
            <a:r>
              <a:rPr lang="ru-RU" dirty="0">
                <a:latin typeface="Trebuchet MS (Основной текст)"/>
              </a:rPr>
              <a:t>На диаграммах объектов показана структура объектов во время выполнения</a:t>
            </a:r>
          </a:p>
          <a:p>
            <a:r>
              <a:rPr lang="ru-RU" dirty="0">
                <a:latin typeface="Trebuchet MS (Основной текст)"/>
              </a:rPr>
              <a:t>Диаграммы взаимодействий</a:t>
            </a:r>
            <a:endParaRPr lang="en-US" dirty="0">
              <a:latin typeface="Trebuchet MS (Основной текст)"/>
            </a:endParaRPr>
          </a:p>
          <a:p>
            <a:pPr lvl="1"/>
            <a:r>
              <a:rPr lang="ru-RU" dirty="0">
                <a:latin typeface="Trebuchet MS (Основной текст)"/>
              </a:rPr>
              <a:t>Изображен поток запросов между </a:t>
            </a:r>
            <a:r>
              <a:rPr lang="ru-RU" dirty="0" smtClean="0">
                <a:latin typeface="Trebuchet MS (Основной текст)"/>
              </a:rPr>
              <a:t>объектами</a:t>
            </a:r>
            <a:endParaRPr lang="en-US" dirty="0">
              <a:latin typeface="Trebuchet MS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12086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557</TotalTime>
  <Words>307</Words>
  <Application>Microsoft Office PowerPoint</Application>
  <PresentationFormat>Широкоэкранный</PresentationFormat>
  <Paragraphs>86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Corbel</vt:lpstr>
      <vt:lpstr>Corbel (Заголовки)</vt:lpstr>
      <vt:lpstr>Gill Sans MT</vt:lpstr>
      <vt:lpstr>Times New Roman</vt:lpstr>
      <vt:lpstr>Trebuchet MS (Основной текст)</vt:lpstr>
      <vt:lpstr>Parcel</vt:lpstr>
      <vt:lpstr>Design Patterns</vt:lpstr>
      <vt:lpstr>Общая информация</vt:lpstr>
      <vt:lpstr>Программа курса</vt:lpstr>
      <vt:lpstr>Программа курса</vt:lpstr>
      <vt:lpstr>Программа курса</vt:lpstr>
      <vt:lpstr>Вопросы?</vt:lpstr>
      <vt:lpstr>Определение UML</vt:lpstr>
      <vt:lpstr>Определение UML</vt:lpstr>
      <vt:lpstr>Диаграммы UML</vt:lpstr>
      <vt:lpstr>Диаграммы классов</vt:lpstr>
      <vt:lpstr>Диаграммы классов</vt:lpstr>
      <vt:lpstr>Диаграммы классов</vt:lpstr>
      <vt:lpstr>Диаграммы классов</vt:lpstr>
      <vt:lpstr>Диаграммы классов</vt:lpstr>
      <vt:lpstr>Диаграммы классов</vt:lpstr>
      <vt:lpstr>Диаграммы классов</vt:lpstr>
      <vt:lpstr>Диаграммы классов</vt:lpstr>
      <vt:lpstr>Диаграммы объектов</vt:lpstr>
      <vt:lpstr>Диаграммы взаимодействий</vt:lpstr>
      <vt:lpstr>Вопросы?</vt:lpstr>
      <vt:lpstr>Домашнее задание</vt:lpstr>
      <vt:lpstr>Спасибо за внимание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DESIGN</dc:title>
  <dc:creator>Андрей Севостьянов</dc:creator>
  <cp:lastModifiedBy>Андрей Севостьянов</cp:lastModifiedBy>
  <cp:revision>86</cp:revision>
  <dcterms:created xsi:type="dcterms:W3CDTF">2016-09-25T19:23:35Z</dcterms:created>
  <dcterms:modified xsi:type="dcterms:W3CDTF">2016-10-06T07:28:28Z</dcterms:modified>
</cp:coreProperties>
</file>