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9" r:id="rId1"/>
  </p:sldMasterIdLst>
  <p:notesMasterIdLst>
    <p:notesMasterId r:id="rId14"/>
  </p:notesMasterIdLst>
  <p:sldIdLst>
    <p:sldId id="256" r:id="rId2"/>
    <p:sldId id="295" r:id="rId3"/>
    <p:sldId id="257" r:id="rId4"/>
    <p:sldId id="293" r:id="rId5"/>
    <p:sldId id="294" r:id="rId6"/>
    <p:sldId id="300" r:id="rId7"/>
    <p:sldId id="296" r:id="rId8"/>
    <p:sldId id="302" r:id="rId9"/>
    <p:sldId id="297" r:id="rId10"/>
    <p:sldId id="301" r:id="rId11"/>
    <p:sldId id="298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98" autoAdjust="0"/>
  </p:normalViewPr>
  <p:slideViewPr>
    <p:cSldViewPr snapToGrid="0">
      <p:cViewPr varScale="1">
        <p:scale>
          <a:sx n="98" d="100"/>
          <a:sy n="98" d="100"/>
        </p:scale>
        <p:origin x="10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3D194-C275-49FB-A7F8-17F8BA590777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FB3C5-7B91-45CD-B1A3-997A15DD65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204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56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ClassicBuilder</a:t>
            </a:r>
            <a:r>
              <a:rPr lang="en-US" dirty="0" smtClean="0"/>
              <a:t> Example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196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659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1) </a:t>
            </a:r>
            <a:r>
              <a:rPr lang="en-US" dirty="0" err="1" smtClean="0"/>
              <a:t>CustomStringBuilder</a:t>
            </a:r>
            <a:r>
              <a:rPr lang="en-US" dirty="0" smtClean="0"/>
              <a:t> Example</a:t>
            </a:r>
            <a:endParaRPr lang="ru-RU" dirty="0" smtClean="0"/>
          </a:p>
          <a:p>
            <a:r>
              <a:rPr lang="en-US" dirty="0" smtClean="0"/>
              <a:t>2) </a:t>
            </a:r>
            <a:r>
              <a:rPr lang="en-US" dirty="0" err="1" smtClean="0"/>
              <a:t>LanchBuilder</a:t>
            </a:r>
            <a:r>
              <a:rPr lang="en-US" baseline="0" dirty="0" smtClean="0"/>
              <a:t> Example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Builder </a:t>
            </a:r>
            <a:r>
              <a:rPr lang="ru-RU" baseline="0" dirty="0" smtClean="0"/>
              <a:t>можно передавать в разные методы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756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208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685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58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54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37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51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8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11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59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90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F53A9D7-A23B-4BCE-A90C-01CA2614A178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0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F53A9D7-A23B-4BCE-A90C-01CA2614A178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57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0" r:id="rId1"/>
    <p:sldLayoutId id="2147484311" r:id="rId2"/>
    <p:sldLayoutId id="2147484312" r:id="rId3"/>
    <p:sldLayoutId id="2147484313" r:id="rId4"/>
    <p:sldLayoutId id="2147484314" r:id="rId5"/>
    <p:sldLayoutId id="2147484315" r:id="rId6"/>
    <p:sldLayoutId id="2147484316" r:id="rId7"/>
    <p:sldLayoutId id="2147484317" r:id="rId8"/>
    <p:sldLayoutId id="2147484318" r:id="rId9"/>
    <p:sldLayoutId id="2147484319" r:id="rId10"/>
    <p:sldLayoutId id="214748432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orbel (Заголовки)"/>
              </a:rPr>
              <a:t>Design Patterns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chemeClr val="tx1"/>
                </a:solidFill>
              </a:rPr>
              <a:t>Порождающие</a:t>
            </a:r>
            <a:r>
              <a:rPr lang="ru-RU" sz="3600" dirty="0" smtClean="0"/>
              <a:t> паттерны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22294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Corbel (Заголовки)"/>
              </a:rPr>
              <a:t>Разновидности</a:t>
            </a:r>
            <a:endParaRPr lang="ru-RU" sz="3600" dirty="0">
              <a:latin typeface="Corbel (Заголовки)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Corbel" panose="020B0503020204020204" pitchFamily="34" charset="0"/>
              </a:rPr>
              <a:t>Classic Builder</a:t>
            </a:r>
            <a:endParaRPr lang="en-US" sz="2000" dirty="0">
              <a:latin typeface="Corbel" panose="020B0503020204020204" pitchFamily="34" charset="0"/>
            </a:endParaRPr>
          </a:p>
          <a:p>
            <a:r>
              <a:rPr lang="en-US" sz="2000" dirty="0" smtClean="0">
                <a:latin typeface="Corbel" panose="020B0503020204020204" pitchFamily="34" charset="0"/>
              </a:rPr>
              <a:t>Fluent Builder</a:t>
            </a:r>
            <a:endParaRPr lang="en-US" sz="2000" dirty="0" smtClean="0">
              <a:latin typeface="Corbel" panose="020B0503020204020204" pitchFamily="34" charset="0"/>
            </a:endParaRPr>
          </a:p>
          <a:p>
            <a:r>
              <a:rPr lang="en-US" sz="2000" dirty="0" smtClean="0">
                <a:latin typeface="Corbel" panose="020B0503020204020204" pitchFamily="34" charset="0"/>
              </a:rPr>
              <a:t>State Builder</a:t>
            </a:r>
            <a:endParaRPr lang="en-US" sz="20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58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69491" y="2608557"/>
            <a:ext cx="7729728" cy="1188720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Corbel (Заголовки)"/>
              </a:rPr>
              <a:t>Вопросы </a:t>
            </a:r>
            <a:endParaRPr lang="ru-RU" sz="3600" dirty="0">
              <a:latin typeface="Corbel (Заголовки)"/>
            </a:endParaRPr>
          </a:p>
        </p:txBody>
      </p:sp>
    </p:spTree>
    <p:extLst>
      <p:ext uri="{BB962C8B-B14F-4D97-AF65-F5344CB8AC3E}">
        <p14:creationId xmlns:p14="http://schemas.microsoft.com/office/powerpoint/2010/main" val="52512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задание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Необходимо реализовать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Builder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для электронных писем:</a:t>
            </a:r>
          </a:p>
          <a:p>
            <a:pPr lvl="1"/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Обязателен хотя бы один получатель</a:t>
            </a:r>
          </a:p>
          <a:p>
            <a:pPr lvl="1"/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Обязательно тело письма</a:t>
            </a:r>
          </a:p>
          <a:p>
            <a:pPr lvl="1"/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Есть возможность добавить получателей копии</a:t>
            </a:r>
          </a:p>
          <a:p>
            <a:pPr lvl="1"/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Есть возможность добавить тему 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86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Corbel (Заголовки)"/>
              </a:rPr>
              <a:t>Предыдущий материал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latin typeface="+mj-lt"/>
              </a:rPr>
              <a:t>Одиночка</a:t>
            </a:r>
            <a:r>
              <a:rPr lang="en-US" sz="2400" dirty="0" smtClean="0">
                <a:latin typeface="+mj-lt"/>
              </a:rPr>
              <a:t> </a:t>
            </a:r>
            <a:r>
              <a:rPr lang="ru-RU" sz="2400" dirty="0" smtClean="0">
                <a:latin typeface="+mj-lt"/>
              </a:rPr>
              <a:t>(</a:t>
            </a:r>
            <a:r>
              <a:rPr lang="en-US" sz="2400" dirty="0" smtClean="0">
                <a:latin typeface="+mj-lt"/>
              </a:rPr>
              <a:t>Singleton</a:t>
            </a:r>
            <a:r>
              <a:rPr lang="ru-RU" sz="2400" dirty="0" smtClean="0">
                <a:latin typeface="+mj-lt"/>
              </a:rPr>
              <a:t>)</a:t>
            </a:r>
          </a:p>
          <a:p>
            <a:r>
              <a:rPr lang="ru-RU" sz="2400" dirty="0" smtClean="0">
                <a:latin typeface="+mj-lt"/>
              </a:rPr>
              <a:t>Абстрактная фабрика</a:t>
            </a:r>
            <a:r>
              <a:rPr lang="en-US" sz="2400" dirty="0" smtClean="0">
                <a:latin typeface="+mj-lt"/>
              </a:rPr>
              <a:t> (</a:t>
            </a:r>
            <a:r>
              <a:rPr lang="en-US" sz="2400" dirty="0" err="1" smtClean="0">
                <a:latin typeface="+mj-lt"/>
              </a:rPr>
              <a:t>AbstractFactory</a:t>
            </a:r>
            <a:r>
              <a:rPr lang="en-US" sz="2400" dirty="0" smtClean="0">
                <a:latin typeface="+mj-lt"/>
              </a:rPr>
              <a:t>)</a:t>
            </a:r>
            <a:endParaRPr lang="ru-RU" sz="2400" dirty="0" smtClean="0">
              <a:latin typeface="+mj-lt"/>
            </a:endParaRPr>
          </a:p>
          <a:p>
            <a:r>
              <a:rPr lang="ru-RU" sz="2400" dirty="0" smtClean="0">
                <a:latin typeface="+mj-lt"/>
              </a:rPr>
              <a:t>Фабричный метод </a:t>
            </a:r>
            <a:r>
              <a:rPr lang="en-US" sz="2400" dirty="0" smtClean="0">
                <a:latin typeface="+mj-lt"/>
              </a:rPr>
              <a:t>(</a:t>
            </a:r>
            <a:r>
              <a:rPr lang="en-US" sz="2400" dirty="0" err="1" smtClean="0">
                <a:latin typeface="+mj-lt"/>
              </a:rPr>
              <a:t>FactoryMethod</a:t>
            </a:r>
            <a:r>
              <a:rPr lang="en-US" sz="2400" dirty="0" smtClean="0">
                <a:latin typeface="+mj-lt"/>
              </a:rPr>
              <a:t>)</a:t>
            </a:r>
            <a:endParaRPr lang="ru-RU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719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Corbel (Заголовки)"/>
              </a:rPr>
              <a:t>Сегодня</a:t>
            </a:r>
            <a:r>
              <a:rPr lang="ru-RU" sz="3600" dirty="0" smtClean="0">
                <a:latin typeface="Corbel (Заголовки)"/>
              </a:rPr>
              <a:t> </a:t>
            </a:r>
            <a:endParaRPr lang="ru-RU" sz="3600" dirty="0">
              <a:latin typeface="Corbel (Заголовки)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latin typeface="+mj-lt"/>
              </a:rPr>
              <a:t>Строитель </a:t>
            </a:r>
            <a:r>
              <a:rPr lang="en-US" sz="2400" dirty="0" smtClean="0">
                <a:latin typeface="+mj-lt"/>
              </a:rPr>
              <a:t>(Builder)</a:t>
            </a:r>
            <a:endParaRPr lang="ru-RU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751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Corbel (Заголовки)"/>
              </a:rPr>
              <a:t>Строитель (</a:t>
            </a:r>
            <a:r>
              <a:rPr lang="en-US" sz="3600" dirty="0">
                <a:latin typeface="Corbel (Заголовки)"/>
              </a:rPr>
              <a:t>BUILDER)</a:t>
            </a:r>
            <a:endParaRPr lang="ru-RU" sz="3600" dirty="0">
              <a:latin typeface="Corbel (Заголовки)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14548" y="2494205"/>
            <a:ext cx="9162904" cy="4009336"/>
          </a:xfrm>
        </p:spPr>
        <p:txBody>
          <a:bodyPr>
            <a:noAutofit/>
          </a:bodyPr>
          <a:lstStyle/>
          <a:p>
            <a:r>
              <a:rPr lang="ru-RU" sz="2200" b="1" dirty="0">
                <a:latin typeface="+mj-lt"/>
              </a:rPr>
              <a:t>Назначение:</a:t>
            </a:r>
          </a:p>
          <a:p>
            <a:pPr lvl="1"/>
            <a:r>
              <a:rPr lang="ru-RU" sz="2200" dirty="0" smtClean="0">
                <a:latin typeface="+mj-lt"/>
              </a:rPr>
              <a:t>Отделяет конструирование сложного объекта от его представления, так что в результате одного и того же процесса конструирования могут получаться разные представления.</a:t>
            </a:r>
          </a:p>
          <a:p>
            <a:r>
              <a:rPr lang="ru-RU" sz="2200" b="1" dirty="0" smtClean="0">
                <a:latin typeface="+mj-lt"/>
              </a:rPr>
              <a:t>Применимость:</a:t>
            </a:r>
          </a:p>
          <a:p>
            <a:pPr lvl="1"/>
            <a:r>
              <a:rPr lang="ru-RU" sz="2200" dirty="0" smtClean="0">
                <a:latin typeface="+mj-lt"/>
              </a:rPr>
              <a:t>Алгоритм создания сложного объекта не должен зависеть от того, из каких частей состоит объект и как они стыкуются между собой</a:t>
            </a:r>
            <a:r>
              <a:rPr lang="ru-RU" sz="2200" dirty="0">
                <a:latin typeface="+mj-lt"/>
              </a:rPr>
              <a:t>;</a:t>
            </a:r>
          </a:p>
          <a:p>
            <a:pPr lvl="1"/>
            <a:r>
              <a:rPr lang="ru-RU" sz="2200" dirty="0" smtClean="0">
                <a:latin typeface="+mj-lt"/>
              </a:rPr>
              <a:t>Процесс конструирования должен обеспечивать различные представления конструируемого объекта</a:t>
            </a:r>
            <a:br>
              <a:rPr lang="ru-RU" sz="2200" dirty="0" smtClean="0">
                <a:latin typeface="+mj-lt"/>
              </a:rPr>
            </a:br>
            <a:endParaRPr lang="ru-RU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3311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Corbel (Заголовки)"/>
              </a:rPr>
              <a:t>Строитель (</a:t>
            </a:r>
            <a:r>
              <a:rPr lang="en-US" sz="3600" dirty="0">
                <a:latin typeface="Corbel (Заголовки)"/>
              </a:rPr>
              <a:t>BUILDER)</a:t>
            </a:r>
            <a:endParaRPr lang="ru-RU" sz="3600" dirty="0">
              <a:latin typeface="Corbel (Заголовки)"/>
            </a:endParaRPr>
          </a:p>
        </p:txBody>
      </p:sp>
      <p:pic>
        <p:nvPicPr>
          <p:cNvPr id="1026" name="Picture 2" descr="builder.gif (424×179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396" y="2628008"/>
            <a:ext cx="7963207" cy="336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75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Corbel (Заголовки)"/>
              </a:rPr>
              <a:t>Участники</a:t>
            </a:r>
            <a:endParaRPr lang="ru-RU" sz="3600" dirty="0">
              <a:latin typeface="Corbel (Заголовки)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73797" y="2638044"/>
            <a:ext cx="8844406" cy="3618918"/>
          </a:xfrm>
        </p:spPr>
        <p:txBody>
          <a:bodyPr>
            <a:noAutofit/>
          </a:bodyPr>
          <a:lstStyle/>
          <a:p>
            <a:r>
              <a:rPr lang="en-US" sz="2200" b="1" dirty="0" smtClean="0">
                <a:latin typeface="Corbel" panose="020B0503020204020204" pitchFamily="34" charset="0"/>
              </a:rPr>
              <a:t>Builder</a:t>
            </a:r>
            <a:endParaRPr lang="ru-RU" sz="2200" b="1" dirty="0" smtClean="0">
              <a:latin typeface="Corbel" panose="020B0503020204020204" pitchFamily="34" charset="0"/>
            </a:endParaRPr>
          </a:p>
          <a:p>
            <a:pPr lvl="1"/>
            <a:r>
              <a:rPr lang="ru-RU" sz="2200" dirty="0" smtClean="0">
                <a:latin typeface="Corbel" panose="020B0503020204020204" pitchFamily="34" charset="0"/>
              </a:rPr>
              <a:t>задает абстрактный интерфейс для создания частей объекта </a:t>
            </a:r>
            <a:r>
              <a:rPr lang="en-US" sz="2200" dirty="0" smtClean="0">
                <a:latin typeface="Corbel" panose="020B0503020204020204" pitchFamily="34" charset="0"/>
              </a:rPr>
              <a:t>Product</a:t>
            </a:r>
            <a:endParaRPr lang="ru-RU" sz="2200" dirty="0" smtClean="0">
              <a:latin typeface="Corbel" panose="020B0503020204020204" pitchFamily="34" charset="0"/>
            </a:endParaRPr>
          </a:p>
          <a:p>
            <a:r>
              <a:rPr lang="en-US" sz="2200" b="1" dirty="0" err="1" smtClean="0">
                <a:latin typeface="Corbel" panose="020B0503020204020204" pitchFamily="34" charset="0"/>
              </a:rPr>
              <a:t>ConcreteBuilder</a:t>
            </a:r>
            <a:r>
              <a:rPr lang="ru-RU" sz="2200" b="1" dirty="0">
                <a:latin typeface="Corbel" panose="020B0503020204020204" pitchFamily="34" charset="0"/>
              </a:rPr>
              <a:t> </a:t>
            </a:r>
            <a:r>
              <a:rPr lang="ru-RU" sz="2200" b="1" dirty="0" smtClean="0">
                <a:latin typeface="Corbel" panose="020B0503020204020204" pitchFamily="34" charset="0"/>
              </a:rPr>
              <a:t>– конкретный строитель</a:t>
            </a:r>
          </a:p>
          <a:p>
            <a:pPr lvl="1"/>
            <a:r>
              <a:rPr lang="ru-RU" sz="2200" dirty="0" smtClean="0">
                <a:latin typeface="Corbel" panose="020B0503020204020204" pitchFamily="34" charset="0"/>
              </a:rPr>
              <a:t>Конструирует и собирает вместе части продукта посредством реализации интерфейса </a:t>
            </a:r>
            <a:r>
              <a:rPr lang="ru-RU" sz="2200" dirty="0" err="1" smtClean="0">
                <a:latin typeface="Corbel" panose="020B0503020204020204" pitchFamily="34" charset="0"/>
              </a:rPr>
              <a:t>Builder</a:t>
            </a:r>
            <a:r>
              <a:rPr lang="en-US" sz="2200" dirty="0">
                <a:latin typeface="Corbel" panose="020B0503020204020204" pitchFamily="34" charset="0"/>
              </a:rPr>
              <a:t>;</a:t>
            </a:r>
            <a:endParaRPr lang="ru-RU" sz="2200" dirty="0">
              <a:latin typeface="Corbel" panose="020B0503020204020204" pitchFamily="34" charset="0"/>
            </a:endParaRPr>
          </a:p>
          <a:p>
            <a:pPr lvl="1"/>
            <a:r>
              <a:rPr lang="ru-RU" sz="2200" dirty="0" smtClean="0">
                <a:latin typeface="Corbel" panose="020B0503020204020204" pitchFamily="34" charset="0"/>
              </a:rPr>
              <a:t>Определяет</a:t>
            </a:r>
            <a:r>
              <a:rPr lang="en-US" sz="2200" dirty="0" smtClean="0">
                <a:latin typeface="Corbel" panose="020B0503020204020204" pitchFamily="34" charset="0"/>
              </a:rPr>
              <a:t> </a:t>
            </a:r>
            <a:r>
              <a:rPr lang="ru-RU" sz="2200" dirty="0" smtClean="0">
                <a:latin typeface="Corbel" panose="020B0503020204020204" pitchFamily="34" charset="0"/>
              </a:rPr>
              <a:t>создаваемое</a:t>
            </a:r>
            <a:r>
              <a:rPr lang="en-US" sz="2200" dirty="0" smtClean="0">
                <a:latin typeface="Corbel" panose="020B0503020204020204" pitchFamily="34" charset="0"/>
              </a:rPr>
              <a:t> </a:t>
            </a:r>
            <a:r>
              <a:rPr lang="ru-RU" sz="2200" dirty="0" smtClean="0">
                <a:latin typeface="Corbel" panose="020B0503020204020204" pitchFamily="34" charset="0"/>
              </a:rPr>
              <a:t>представление</a:t>
            </a:r>
            <a:r>
              <a:rPr lang="en-US" sz="2200" dirty="0" smtClean="0">
                <a:latin typeface="Corbel" panose="020B0503020204020204" pitchFamily="34" charset="0"/>
              </a:rPr>
              <a:t> </a:t>
            </a:r>
            <a:r>
              <a:rPr lang="ru-RU" sz="2200" dirty="0" smtClean="0">
                <a:latin typeface="Corbel" panose="020B0503020204020204" pitchFamily="34" charset="0"/>
              </a:rPr>
              <a:t>и</a:t>
            </a:r>
            <a:r>
              <a:rPr lang="en-US" sz="2200" dirty="0" smtClean="0">
                <a:latin typeface="Corbel" panose="020B0503020204020204" pitchFamily="34" charset="0"/>
              </a:rPr>
              <a:t> </a:t>
            </a:r>
            <a:r>
              <a:rPr lang="ru-RU" sz="2200" dirty="0" smtClean="0">
                <a:latin typeface="Corbel" panose="020B0503020204020204" pitchFamily="34" charset="0"/>
              </a:rPr>
              <a:t>следит</a:t>
            </a:r>
            <a:r>
              <a:rPr lang="en-US" sz="2200" dirty="0" smtClean="0">
                <a:latin typeface="Corbel" panose="020B0503020204020204" pitchFamily="34" charset="0"/>
              </a:rPr>
              <a:t> </a:t>
            </a:r>
            <a:r>
              <a:rPr lang="ru-RU" sz="2200" dirty="0" smtClean="0">
                <a:latin typeface="Corbel" panose="020B0503020204020204" pitchFamily="34" charset="0"/>
              </a:rPr>
              <a:t>за</a:t>
            </a:r>
            <a:r>
              <a:rPr lang="en-US" sz="2200" dirty="0" smtClean="0">
                <a:latin typeface="Corbel" panose="020B0503020204020204" pitchFamily="34" charset="0"/>
              </a:rPr>
              <a:t> </a:t>
            </a:r>
            <a:r>
              <a:rPr lang="ru-RU" sz="2200" dirty="0" smtClean="0">
                <a:latin typeface="Corbel" panose="020B0503020204020204" pitchFamily="34" charset="0"/>
              </a:rPr>
              <a:t>ним</a:t>
            </a:r>
            <a:r>
              <a:rPr lang="en-US" sz="2200" dirty="0" smtClean="0">
                <a:latin typeface="Corbel" panose="020B0503020204020204" pitchFamily="34" charset="0"/>
              </a:rPr>
              <a:t>;</a:t>
            </a:r>
            <a:endParaRPr lang="ru-RU" sz="2200" dirty="0">
              <a:latin typeface="Corbel" panose="020B0503020204020204" pitchFamily="34" charset="0"/>
            </a:endParaRPr>
          </a:p>
          <a:p>
            <a:pPr lvl="1"/>
            <a:r>
              <a:rPr lang="ru-RU" sz="2200" dirty="0" smtClean="0">
                <a:latin typeface="Corbel" panose="020B0503020204020204" pitchFamily="34" charset="0"/>
              </a:rPr>
              <a:t>Предоставляет</a:t>
            </a:r>
            <a:r>
              <a:rPr lang="en-US" sz="2200" dirty="0" smtClean="0">
                <a:latin typeface="Corbel" panose="020B0503020204020204" pitchFamily="34" charset="0"/>
              </a:rPr>
              <a:t> </a:t>
            </a:r>
            <a:r>
              <a:rPr lang="ru-RU" sz="2200" dirty="0" smtClean="0">
                <a:latin typeface="Corbel" panose="020B0503020204020204" pitchFamily="34" charset="0"/>
              </a:rPr>
              <a:t>интерфейс</a:t>
            </a:r>
            <a:r>
              <a:rPr lang="en-US" sz="2200" dirty="0" smtClean="0">
                <a:latin typeface="Corbel" panose="020B0503020204020204" pitchFamily="34" charset="0"/>
              </a:rPr>
              <a:t> </a:t>
            </a:r>
            <a:r>
              <a:rPr lang="ru-RU" sz="2200" dirty="0" smtClean="0">
                <a:latin typeface="Corbel" panose="020B0503020204020204" pitchFamily="34" charset="0"/>
              </a:rPr>
              <a:t>для</a:t>
            </a:r>
            <a:r>
              <a:rPr lang="en-US" sz="2200" dirty="0" smtClean="0">
                <a:latin typeface="Corbel" panose="020B0503020204020204" pitchFamily="34" charset="0"/>
              </a:rPr>
              <a:t> </a:t>
            </a:r>
            <a:r>
              <a:rPr lang="ru-RU" sz="2200" dirty="0" smtClean="0">
                <a:latin typeface="Corbel" panose="020B0503020204020204" pitchFamily="34" charset="0"/>
              </a:rPr>
              <a:t>доступа</a:t>
            </a:r>
            <a:r>
              <a:rPr lang="en-US" sz="2200" dirty="0" smtClean="0">
                <a:latin typeface="Corbel" panose="020B0503020204020204" pitchFamily="34" charset="0"/>
              </a:rPr>
              <a:t> </a:t>
            </a:r>
            <a:r>
              <a:rPr lang="ru-RU" sz="2200" dirty="0" smtClean="0">
                <a:latin typeface="Corbel" panose="020B0503020204020204" pitchFamily="34" charset="0"/>
              </a:rPr>
              <a:t>к</a:t>
            </a:r>
            <a:r>
              <a:rPr lang="en-US" sz="2200" dirty="0" smtClean="0">
                <a:latin typeface="Corbel" panose="020B0503020204020204" pitchFamily="34" charset="0"/>
              </a:rPr>
              <a:t> </a:t>
            </a:r>
            <a:r>
              <a:rPr lang="ru-RU" sz="2200" dirty="0" smtClean="0">
                <a:latin typeface="Corbel" panose="020B0503020204020204" pitchFamily="34" charset="0"/>
              </a:rPr>
              <a:t>продукту </a:t>
            </a:r>
            <a:endParaRPr lang="en-US" sz="2200" dirty="0" smtClean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61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Corbel (Заголовки)"/>
              </a:rPr>
              <a:t>Участники</a:t>
            </a:r>
            <a:endParaRPr lang="ru-RU" sz="3600" dirty="0">
              <a:latin typeface="Corbel (Заголовки)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8588" y="2617495"/>
            <a:ext cx="9234824" cy="3742208"/>
          </a:xfrm>
        </p:spPr>
        <p:txBody>
          <a:bodyPr>
            <a:noAutofit/>
          </a:bodyPr>
          <a:lstStyle/>
          <a:p>
            <a:r>
              <a:rPr lang="en-US" sz="2200" b="1" dirty="0" smtClean="0">
                <a:latin typeface="Corbel" panose="020B0503020204020204" pitchFamily="34" charset="0"/>
              </a:rPr>
              <a:t>Director - </a:t>
            </a:r>
            <a:r>
              <a:rPr lang="ru-RU" sz="2200" b="1" dirty="0" smtClean="0">
                <a:latin typeface="Corbel" panose="020B0503020204020204" pitchFamily="34" charset="0"/>
              </a:rPr>
              <a:t>распорядитель</a:t>
            </a:r>
            <a:endParaRPr lang="ru-RU" sz="2200" dirty="0">
              <a:latin typeface="Corbel" panose="020B0503020204020204" pitchFamily="34" charset="0"/>
            </a:endParaRPr>
          </a:p>
          <a:p>
            <a:pPr lvl="1"/>
            <a:r>
              <a:rPr lang="ru-RU" sz="2200" dirty="0" smtClean="0">
                <a:latin typeface="Corbel" panose="020B0503020204020204" pitchFamily="34" charset="0"/>
              </a:rPr>
              <a:t>Конструирует</a:t>
            </a:r>
            <a:r>
              <a:rPr lang="en-US" sz="2200" dirty="0" smtClean="0">
                <a:latin typeface="Corbel" panose="020B0503020204020204" pitchFamily="34" charset="0"/>
              </a:rPr>
              <a:t> </a:t>
            </a:r>
            <a:r>
              <a:rPr lang="ru-RU" sz="2200" dirty="0" smtClean="0">
                <a:latin typeface="Corbel" panose="020B0503020204020204" pitchFamily="34" charset="0"/>
              </a:rPr>
              <a:t>объект,</a:t>
            </a:r>
            <a:r>
              <a:rPr lang="en-US" sz="2200" dirty="0" smtClean="0">
                <a:latin typeface="Corbel" panose="020B0503020204020204" pitchFamily="34" charset="0"/>
              </a:rPr>
              <a:t> </a:t>
            </a:r>
            <a:r>
              <a:rPr lang="ru-RU" sz="2200" dirty="0" smtClean="0">
                <a:latin typeface="Corbel" panose="020B0503020204020204" pitchFamily="34" charset="0"/>
              </a:rPr>
              <a:t>пользуясь</a:t>
            </a:r>
            <a:r>
              <a:rPr lang="en-US" sz="2200" dirty="0" smtClean="0">
                <a:latin typeface="Corbel" panose="020B0503020204020204" pitchFamily="34" charset="0"/>
              </a:rPr>
              <a:t> </a:t>
            </a:r>
            <a:r>
              <a:rPr lang="ru-RU" sz="2200" dirty="0" smtClean="0">
                <a:latin typeface="Corbel" panose="020B0503020204020204" pitchFamily="34" charset="0"/>
              </a:rPr>
              <a:t>интерфейсом</a:t>
            </a:r>
            <a:r>
              <a:rPr lang="en-US" sz="2200" dirty="0" smtClean="0">
                <a:latin typeface="Corbel" panose="020B0503020204020204" pitchFamily="34" charset="0"/>
              </a:rPr>
              <a:t> Builder</a:t>
            </a:r>
            <a:r>
              <a:rPr lang="en-US" sz="2200" dirty="0">
                <a:latin typeface="Corbel" panose="020B0503020204020204" pitchFamily="34" charset="0"/>
              </a:rPr>
              <a:t>;</a:t>
            </a:r>
          </a:p>
          <a:p>
            <a:r>
              <a:rPr lang="en-US" sz="2200" b="1" dirty="0" smtClean="0">
                <a:latin typeface="Corbel" panose="020B0503020204020204" pitchFamily="34" charset="0"/>
              </a:rPr>
              <a:t>Product - </a:t>
            </a:r>
            <a:r>
              <a:rPr lang="ru-RU" sz="2200" b="1" dirty="0" smtClean="0">
                <a:latin typeface="Corbel" panose="020B0503020204020204" pitchFamily="34" charset="0"/>
              </a:rPr>
              <a:t>продукт</a:t>
            </a:r>
            <a:endParaRPr lang="ru-RU" sz="2200" dirty="0">
              <a:latin typeface="Corbel" panose="020B0503020204020204" pitchFamily="34" charset="0"/>
            </a:endParaRPr>
          </a:p>
          <a:p>
            <a:pPr lvl="1"/>
            <a:r>
              <a:rPr lang="ru-RU" sz="2200" dirty="0" smtClean="0">
                <a:latin typeface="Corbel" panose="020B0503020204020204" pitchFamily="34" charset="0"/>
              </a:rPr>
              <a:t>Представляет</a:t>
            </a:r>
            <a:r>
              <a:rPr lang="en-US" sz="2200" dirty="0" smtClean="0">
                <a:latin typeface="Corbel" panose="020B0503020204020204" pitchFamily="34" charset="0"/>
              </a:rPr>
              <a:t> </a:t>
            </a:r>
            <a:r>
              <a:rPr lang="ru-RU" sz="2200" dirty="0" smtClean="0">
                <a:latin typeface="Corbel" panose="020B0503020204020204" pitchFamily="34" charset="0"/>
              </a:rPr>
              <a:t>сложный</a:t>
            </a:r>
            <a:r>
              <a:rPr lang="en-US" sz="2200" dirty="0" smtClean="0">
                <a:latin typeface="Corbel" panose="020B0503020204020204" pitchFamily="34" charset="0"/>
              </a:rPr>
              <a:t> </a:t>
            </a:r>
            <a:r>
              <a:rPr lang="ru-RU" sz="2200" dirty="0" smtClean="0">
                <a:latin typeface="Corbel" panose="020B0503020204020204" pitchFamily="34" charset="0"/>
              </a:rPr>
              <a:t>конструируемый</a:t>
            </a:r>
            <a:r>
              <a:rPr lang="en-US" sz="2200" dirty="0" smtClean="0">
                <a:latin typeface="Corbel" panose="020B0503020204020204" pitchFamily="34" charset="0"/>
              </a:rPr>
              <a:t> </a:t>
            </a:r>
            <a:r>
              <a:rPr lang="ru-RU" sz="2200" dirty="0" smtClean="0">
                <a:latin typeface="Corbel" panose="020B0503020204020204" pitchFamily="34" charset="0"/>
              </a:rPr>
              <a:t>объект</a:t>
            </a:r>
            <a:r>
              <a:rPr lang="en-US" sz="2200" dirty="0" smtClean="0">
                <a:latin typeface="Corbel" panose="020B0503020204020204" pitchFamily="34" charset="0"/>
              </a:rPr>
              <a:t> </a:t>
            </a:r>
            <a:r>
              <a:rPr lang="en-US" sz="2200" dirty="0" err="1" smtClean="0">
                <a:latin typeface="Corbel" panose="020B0503020204020204" pitchFamily="34" charset="0"/>
              </a:rPr>
              <a:t>ConcreteBuilder</a:t>
            </a:r>
            <a:r>
              <a:rPr lang="en-US" sz="2200" dirty="0" smtClean="0">
                <a:latin typeface="Corbel" panose="020B0503020204020204" pitchFamily="34" charset="0"/>
              </a:rPr>
              <a:t> </a:t>
            </a:r>
            <a:r>
              <a:rPr lang="ru-RU" sz="2200" dirty="0">
                <a:latin typeface="Corbel" panose="020B0503020204020204" pitchFamily="34" charset="0"/>
              </a:rPr>
              <a:t>с</a:t>
            </a:r>
            <a:r>
              <a:rPr lang="ru-RU" sz="2200" dirty="0" smtClean="0">
                <a:latin typeface="Corbel" panose="020B0503020204020204" pitchFamily="34" charset="0"/>
              </a:rPr>
              <a:t>троит</a:t>
            </a:r>
            <a:r>
              <a:rPr lang="en-US" sz="2200" dirty="0" smtClean="0">
                <a:latin typeface="Corbel" panose="020B0503020204020204" pitchFamily="34" charset="0"/>
              </a:rPr>
              <a:t> </a:t>
            </a:r>
            <a:r>
              <a:rPr lang="ru-RU" sz="2200" dirty="0" smtClean="0">
                <a:latin typeface="Corbel" panose="020B0503020204020204" pitchFamily="34" charset="0"/>
              </a:rPr>
              <a:t>внутреннее</a:t>
            </a:r>
            <a:r>
              <a:rPr lang="en-US" sz="2200" dirty="0" smtClean="0">
                <a:latin typeface="Corbel" panose="020B0503020204020204" pitchFamily="34" charset="0"/>
              </a:rPr>
              <a:t> </a:t>
            </a:r>
            <a:r>
              <a:rPr lang="ru-RU" sz="2200" dirty="0" smtClean="0">
                <a:latin typeface="Corbel" panose="020B0503020204020204" pitchFamily="34" charset="0"/>
              </a:rPr>
              <a:t>представление</a:t>
            </a:r>
            <a:r>
              <a:rPr lang="en-US" sz="2200" dirty="0" smtClean="0">
                <a:latin typeface="Corbel" panose="020B0503020204020204" pitchFamily="34" charset="0"/>
              </a:rPr>
              <a:t> </a:t>
            </a:r>
            <a:r>
              <a:rPr lang="ru-RU" sz="2200" dirty="0" smtClean="0">
                <a:latin typeface="Corbel" panose="020B0503020204020204" pitchFamily="34" charset="0"/>
              </a:rPr>
              <a:t>продукта</a:t>
            </a:r>
            <a:r>
              <a:rPr lang="en-US" sz="2200" dirty="0" smtClean="0">
                <a:latin typeface="Corbel" panose="020B0503020204020204" pitchFamily="34" charset="0"/>
              </a:rPr>
              <a:t> </a:t>
            </a:r>
            <a:r>
              <a:rPr lang="ru-RU" sz="2200" dirty="0" smtClean="0">
                <a:latin typeface="Corbel" panose="020B0503020204020204" pitchFamily="34" charset="0"/>
              </a:rPr>
              <a:t>и</a:t>
            </a:r>
            <a:r>
              <a:rPr lang="en-US" sz="2200" dirty="0" smtClean="0">
                <a:latin typeface="Corbel" panose="020B0503020204020204" pitchFamily="34" charset="0"/>
              </a:rPr>
              <a:t> </a:t>
            </a:r>
            <a:r>
              <a:rPr lang="ru-RU" sz="2200" dirty="0" smtClean="0">
                <a:latin typeface="Corbel" panose="020B0503020204020204" pitchFamily="34" charset="0"/>
              </a:rPr>
              <a:t>определяет</a:t>
            </a:r>
            <a:r>
              <a:rPr lang="en-US" sz="2200" dirty="0" smtClean="0">
                <a:latin typeface="Corbel" panose="020B0503020204020204" pitchFamily="34" charset="0"/>
              </a:rPr>
              <a:t> </a:t>
            </a:r>
            <a:r>
              <a:rPr lang="ru-RU" sz="2200" dirty="0" smtClean="0">
                <a:latin typeface="Corbel" panose="020B0503020204020204" pitchFamily="34" charset="0"/>
              </a:rPr>
              <a:t>процесс</a:t>
            </a:r>
            <a:r>
              <a:rPr lang="en-US" sz="2200" dirty="0" smtClean="0">
                <a:latin typeface="Corbel" panose="020B0503020204020204" pitchFamily="34" charset="0"/>
              </a:rPr>
              <a:t> </a:t>
            </a:r>
            <a:r>
              <a:rPr lang="ru-RU" sz="2200" dirty="0" smtClean="0">
                <a:latin typeface="Corbel" panose="020B0503020204020204" pitchFamily="34" charset="0"/>
              </a:rPr>
              <a:t>его</a:t>
            </a:r>
            <a:r>
              <a:rPr lang="en-US" sz="2200" dirty="0" smtClean="0">
                <a:latin typeface="Corbel" panose="020B0503020204020204" pitchFamily="34" charset="0"/>
              </a:rPr>
              <a:t> </a:t>
            </a:r>
            <a:r>
              <a:rPr lang="ru-RU" sz="2200" dirty="0" smtClean="0">
                <a:latin typeface="Corbel" panose="020B0503020204020204" pitchFamily="34" charset="0"/>
              </a:rPr>
              <a:t>сборки</a:t>
            </a:r>
            <a:r>
              <a:rPr lang="ru-RU" sz="2200" dirty="0">
                <a:latin typeface="Corbel" panose="020B0503020204020204" pitchFamily="34" charset="0"/>
              </a:rPr>
              <a:t>;</a:t>
            </a:r>
          </a:p>
          <a:p>
            <a:pPr lvl="1"/>
            <a:r>
              <a:rPr lang="ru-RU" sz="2200" dirty="0" smtClean="0">
                <a:latin typeface="Corbel" panose="020B0503020204020204" pitchFamily="34" charset="0"/>
              </a:rPr>
              <a:t>Включает</a:t>
            </a:r>
            <a:r>
              <a:rPr lang="en-US" sz="2200" dirty="0" smtClean="0">
                <a:latin typeface="Corbel" panose="020B0503020204020204" pitchFamily="34" charset="0"/>
              </a:rPr>
              <a:t> </a:t>
            </a:r>
            <a:r>
              <a:rPr lang="ru-RU" sz="2200" dirty="0" smtClean="0">
                <a:latin typeface="Corbel" panose="020B0503020204020204" pitchFamily="34" charset="0"/>
              </a:rPr>
              <a:t>классы,</a:t>
            </a:r>
            <a:r>
              <a:rPr lang="en-US" sz="2200" dirty="0" smtClean="0">
                <a:latin typeface="Corbel" panose="020B0503020204020204" pitchFamily="34" charset="0"/>
              </a:rPr>
              <a:t> </a:t>
            </a:r>
            <a:r>
              <a:rPr lang="ru-RU" sz="2200" dirty="0" smtClean="0">
                <a:latin typeface="Corbel" panose="020B0503020204020204" pitchFamily="34" charset="0"/>
              </a:rPr>
              <a:t>которые</a:t>
            </a:r>
            <a:r>
              <a:rPr lang="en-US" sz="2200" dirty="0" smtClean="0">
                <a:latin typeface="Corbel" panose="020B0503020204020204" pitchFamily="34" charset="0"/>
              </a:rPr>
              <a:t> </a:t>
            </a:r>
            <a:r>
              <a:rPr lang="ru-RU" sz="2200" dirty="0" smtClean="0">
                <a:latin typeface="Corbel" panose="020B0503020204020204" pitchFamily="34" charset="0"/>
              </a:rPr>
              <a:t>определяют</a:t>
            </a:r>
            <a:r>
              <a:rPr lang="en-US" sz="2200" dirty="0" smtClean="0">
                <a:latin typeface="Corbel" panose="020B0503020204020204" pitchFamily="34" charset="0"/>
              </a:rPr>
              <a:t> </a:t>
            </a:r>
            <a:r>
              <a:rPr lang="ru-RU" sz="2200" dirty="0" smtClean="0">
                <a:latin typeface="Corbel" panose="020B0503020204020204" pitchFamily="34" charset="0"/>
              </a:rPr>
              <a:t>составные</a:t>
            </a:r>
            <a:r>
              <a:rPr lang="en-US" sz="2200" dirty="0" smtClean="0">
                <a:latin typeface="Corbel" panose="020B0503020204020204" pitchFamily="34" charset="0"/>
              </a:rPr>
              <a:t> </a:t>
            </a:r>
            <a:r>
              <a:rPr lang="ru-RU" sz="2200" dirty="0" smtClean="0">
                <a:latin typeface="Corbel" panose="020B0503020204020204" pitchFamily="34" charset="0"/>
              </a:rPr>
              <a:t>части,</a:t>
            </a:r>
            <a:r>
              <a:rPr lang="en-US" sz="2200" dirty="0" smtClean="0">
                <a:latin typeface="Corbel" panose="020B0503020204020204" pitchFamily="34" charset="0"/>
              </a:rPr>
              <a:t> </a:t>
            </a:r>
            <a:r>
              <a:rPr lang="ru-RU" sz="2200" dirty="0" smtClean="0">
                <a:latin typeface="Corbel" panose="020B0503020204020204" pitchFamily="34" charset="0"/>
              </a:rPr>
              <a:t>в</a:t>
            </a:r>
            <a:r>
              <a:rPr lang="en-US" sz="2200" dirty="0" smtClean="0">
                <a:latin typeface="Corbel" panose="020B0503020204020204" pitchFamily="34" charset="0"/>
              </a:rPr>
              <a:t> </a:t>
            </a:r>
            <a:r>
              <a:rPr lang="ru-RU" sz="2200" dirty="0" smtClean="0">
                <a:latin typeface="Corbel" panose="020B0503020204020204" pitchFamily="34" charset="0"/>
              </a:rPr>
              <a:t>том</a:t>
            </a:r>
            <a:r>
              <a:rPr lang="en-US" sz="2200" dirty="0" smtClean="0">
                <a:latin typeface="Corbel" panose="020B0503020204020204" pitchFamily="34" charset="0"/>
              </a:rPr>
              <a:t> </a:t>
            </a:r>
            <a:r>
              <a:rPr lang="ru-RU" sz="2200" dirty="0" smtClean="0">
                <a:latin typeface="Corbel" panose="020B0503020204020204" pitchFamily="34" charset="0"/>
              </a:rPr>
              <a:t>числе</a:t>
            </a:r>
            <a:r>
              <a:rPr lang="en-US" sz="2200" dirty="0" smtClean="0">
                <a:latin typeface="Corbel" panose="020B0503020204020204" pitchFamily="34" charset="0"/>
              </a:rPr>
              <a:t> </a:t>
            </a:r>
            <a:r>
              <a:rPr lang="ru-RU" sz="2200" dirty="0" smtClean="0">
                <a:latin typeface="Corbel" panose="020B0503020204020204" pitchFamily="34" charset="0"/>
              </a:rPr>
              <a:t>интерфейсы</a:t>
            </a:r>
            <a:r>
              <a:rPr lang="en-US" sz="2200" dirty="0" smtClean="0">
                <a:latin typeface="Corbel" panose="020B0503020204020204" pitchFamily="34" charset="0"/>
              </a:rPr>
              <a:t> </a:t>
            </a:r>
            <a:r>
              <a:rPr lang="ru-RU" sz="2200" dirty="0" smtClean="0">
                <a:latin typeface="Corbel" panose="020B0503020204020204" pitchFamily="34" charset="0"/>
              </a:rPr>
              <a:t>для</a:t>
            </a:r>
            <a:r>
              <a:rPr lang="en-US" sz="2200" dirty="0" smtClean="0">
                <a:latin typeface="Corbel" panose="020B0503020204020204" pitchFamily="34" charset="0"/>
              </a:rPr>
              <a:t> </a:t>
            </a:r>
            <a:r>
              <a:rPr lang="ru-RU" sz="2200" dirty="0" smtClean="0">
                <a:latin typeface="Corbel" panose="020B0503020204020204" pitchFamily="34" charset="0"/>
              </a:rPr>
              <a:t>сборки</a:t>
            </a:r>
            <a:r>
              <a:rPr lang="en-US" sz="2200" dirty="0" smtClean="0">
                <a:latin typeface="Corbel" panose="020B0503020204020204" pitchFamily="34" charset="0"/>
              </a:rPr>
              <a:t> </a:t>
            </a:r>
            <a:r>
              <a:rPr lang="ru-RU" sz="2200" dirty="0" smtClean="0">
                <a:latin typeface="Corbel" panose="020B0503020204020204" pitchFamily="34" charset="0"/>
              </a:rPr>
              <a:t>конечного</a:t>
            </a:r>
            <a:r>
              <a:rPr lang="en-US" sz="2200" dirty="0" smtClean="0">
                <a:latin typeface="Corbel" panose="020B0503020204020204" pitchFamily="34" charset="0"/>
              </a:rPr>
              <a:t> </a:t>
            </a:r>
            <a:r>
              <a:rPr lang="ru-RU" sz="2200" dirty="0" smtClean="0">
                <a:latin typeface="Corbel" panose="020B0503020204020204" pitchFamily="34" charset="0"/>
              </a:rPr>
              <a:t>результата</a:t>
            </a:r>
            <a:r>
              <a:rPr lang="en-US" sz="2200" dirty="0" smtClean="0">
                <a:latin typeface="Corbel" panose="020B0503020204020204" pitchFamily="34" charset="0"/>
              </a:rPr>
              <a:t> </a:t>
            </a:r>
            <a:r>
              <a:rPr lang="ru-RU" sz="2200" dirty="0" smtClean="0">
                <a:latin typeface="Corbel" panose="020B0503020204020204" pitchFamily="34" charset="0"/>
              </a:rPr>
              <a:t>из</a:t>
            </a:r>
            <a:r>
              <a:rPr lang="en-US" sz="2200" dirty="0" smtClean="0">
                <a:latin typeface="Corbel" panose="020B0503020204020204" pitchFamily="34" charset="0"/>
              </a:rPr>
              <a:t> </a:t>
            </a:r>
            <a:r>
              <a:rPr lang="ru-RU" sz="2200" dirty="0" smtClean="0">
                <a:latin typeface="Corbel" panose="020B0503020204020204" pitchFamily="34" charset="0"/>
              </a:rPr>
              <a:t>частей</a:t>
            </a:r>
            <a:r>
              <a:rPr lang="ru-RU" sz="2200" dirty="0">
                <a:latin typeface="Corbel" panose="020B05030202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786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Corbel (Заголовки)"/>
              </a:rPr>
              <a:t>Строитель (</a:t>
            </a:r>
            <a:r>
              <a:rPr lang="en-US" sz="3600" dirty="0">
                <a:latin typeface="Corbel (Заголовки)"/>
              </a:rPr>
              <a:t>BUILDER)</a:t>
            </a:r>
            <a:endParaRPr lang="ru-RU" sz="3600" dirty="0">
              <a:latin typeface="Corbel (Заголовки)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796" y="2235606"/>
            <a:ext cx="6274407" cy="411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2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Corbel (Заголовки)"/>
              </a:rPr>
              <a:t>Результаты</a:t>
            </a:r>
            <a:endParaRPr lang="ru-RU" sz="3600" dirty="0">
              <a:latin typeface="Corbel (Заголовки)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61127" y="2668866"/>
            <a:ext cx="8669745" cy="3101983"/>
          </a:xfrm>
        </p:spPr>
        <p:txBody>
          <a:bodyPr>
            <a:normAutofit/>
          </a:bodyPr>
          <a:lstStyle/>
          <a:p>
            <a:r>
              <a:rPr lang="ru-RU" sz="2200" dirty="0" smtClean="0"/>
              <a:t>Позволяет изменять внутреннее представление продукта</a:t>
            </a:r>
          </a:p>
          <a:p>
            <a:r>
              <a:rPr lang="ru-RU" sz="2200" dirty="0" smtClean="0"/>
              <a:t>Изолирует код, реализующий конструирование и представление</a:t>
            </a:r>
          </a:p>
          <a:p>
            <a:r>
              <a:rPr lang="ru-RU" sz="2200" dirty="0" smtClean="0"/>
              <a:t>Дает более тонкий контроль над процессом конструирования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89302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1713</TotalTime>
  <Words>254</Words>
  <Application>Microsoft Office PowerPoint</Application>
  <PresentationFormat>Широкоэкранный</PresentationFormat>
  <Paragraphs>53</Paragraphs>
  <Slides>12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Corbel</vt:lpstr>
      <vt:lpstr>Corbel (Заголовки)</vt:lpstr>
      <vt:lpstr>Gill Sans MT</vt:lpstr>
      <vt:lpstr>Segoe UI</vt:lpstr>
      <vt:lpstr>Parcel</vt:lpstr>
      <vt:lpstr>Design Patterns</vt:lpstr>
      <vt:lpstr>Предыдущий материал</vt:lpstr>
      <vt:lpstr>Сегодня </vt:lpstr>
      <vt:lpstr>Строитель (BUILDER)</vt:lpstr>
      <vt:lpstr>Строитель (BUILDER)</vt:lpstr>
      <vt:lpstr>Участники</vt:lpstr>
      <vt:lpstr>Участники</vt:lpstr>
      <vt:lpstr>Строитель (BUILDER)</vt:lpstr>
      <vt:lpstr>Результаты</vt:lpstr>
      <vt:lpstr>Разновидности</vt:lpstr>
      <vt:lpstr>Вопросы </vt:lpstr>
      <vt:lpstr>задание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OF DESIGN</dc:title>
  <dc:creator>Андрей Севостьянов</dc:creator>
  <cp:lastModifiedBy>Андрей Севостьянов</cp:lastModifiedBy>
  <cp:revision>140</cp:revision>
  <dcterms:created xsi:type="dcterms:W3CDTF">2016-09-25T19:23:35Z</dcterms:created>
  <dcterms:modified xsi:type="dcterms:W3CDTF">2016-10-19T08:57:50Z</dcterms:modified>
</cp:coreProperties>
</file>