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9" r:id="rId1"/>
  </p:sldMasterIdLst>
  <p:notesMasterIdLst>
    <p:notesMasterId r:id="rId27"/>
  </p:notesMasterIdLst>
  <p:sldIdLst>
    <p:sldId id="256" r:id="rId2"/>
    <p:sldId id="295" r:id="rId3"/>
    <p:sldId id="257" r:id="rId4"/>
    <p:sldId id="304" r:id="rId5"/>
    <p:sldId id="305" r:id="rId6"/>
    <p:sldId id="306" r:id="rId7"/>
    <p:sldId id="307" r:id="rId8"/>
    <p:sldId id="325" r:id="rId9"/>
    <p:sldId id="321" r:id="rId10"/>
    <p:sldId id="322" r:id="rId11"/>
    <p:sldId id="298" r:id="rId12"/>
    <p:sldId id="308" r:id="rId13"/>
    <p:sldId id="323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24" r:id="rId22"/>
    <p:sldId id="316" r:id="rId23"/>
    <p:sldId id="317" r:id="rId24"/>
    <p:sldId id="318" r:id="rId25"/>
    <p:sldId id="31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98" autoAdjust="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3D194-C275-49FB-A7F8-17F8BA590777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FB3C5-7B91-45CD-B1A3-997A15DD6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20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Адаптер классов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873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38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Адаптер </a:t>
            </a:r>
            <a:r>
              <a:rPr lang="ru-RU" dirty="0" smtClean="0"/>
              <a:t>объектов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Пример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11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20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8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5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37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1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11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9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90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F53A9D7-A23B-4BCE-A90C-01CA2614A178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0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53A9D7-A23B-4BCE-A90C-01CA2614A178}" type="datetimeFigureOut">
              <a:rPr lang="ru-RU" smtClean="0"/>
              <a:t>26.10.2016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7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orbel (Заголовки)"/>
              </a:rPr>
              <a:t>Design Patterns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/>
                </a:solidFill>
              </a:rPr>
              <a:t>Структурные</a:t>
            </a:r>
            <a:r>
              <a:rPr lang="ru-RU" sz="3600" dirty="0" smtClean="0"/>
              <a:t> паттерны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229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</a:t>
            </a:r>
            <a:r>
              <a:rPr lang="en-US" dirty="0"/>
              <a:t>(Adapter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5572" y="2648319"/>
            <a:ext cx="9460855" cy="3701111"/>
          </a:xfrm>
        </p:spPr>
        <p:txBody>
          <a:bodyPr>
            <a:normAutofit/>
          </a:bodyPr>
          <a:lstStyle/>
          <a:p>
            <a:r>
              <a:rPr lang="ru-RU" sz="2000" b="1" dirty="0">
                <a:latin typeface="Corbel (Основной текст)"/>
              </a:rPr>
              <a:t>Результаты (адаптер </a:t>
            </a:r>
            <a:r>
              <a:rPr lang="ru-RU" sz="2000" b="1" dirty="0" smtClean="0">
                <a:latin typeface="Corbel (Основной текст)"/>
              </a:rPr>
              <a:t>объектов)</a:t>
            </a:r>
            <a:r>
              <a:rPr lang="en-US" sz="2000" b="1" dirty="0" smtClean="0">
                <a:latin typeface="Corbel (Основной текст)"/>
              </a:rPr>
              <a:t>:</a:t>
            </a:r>
          </a:p>
          <a:p>
            <a:pPr lvl="1"/>
            <a:r>
              <a:rPr lang="ru-RU" sz="2000" dirty="0" smtClean="0">
                <a:latin typeface="Corbel (Основной текст)"/>
              </a:rPr>
              <a:t>Позволяет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одному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адаптеру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en-US" sz="2000" b="1" dirty="0" smtClean="0">
                <a:latin typeface="Corbel (Основной текст)"/>
              </a:rPr>
              <a:t>Adapter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работать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со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многими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адаптируемыми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объектами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en-US" sz="2000" b="1" dirty="0" err="1" smtClean="0">
                <a:latin typeface="Corbel (Основной текст)"/>
              </a:rPr>
              <a:t>Adaptee</a:t>
            </a:r>
            <a:r>
              <a:rPr lang="en-US" sz="2000" dirty="0" smtClean="0">
                <a:latin typeface="Corbel (Основной текст)"/>
              </a:rPr>
              <a:t>,</a:t>
            </a:r>
            <a:r>
              <a:rPr lang="ru-RU" sz="2000" dirty="0" smtClean="0">
                <a:latin typeface="Corbel (Основной текст)"/>
              </a:rPr>
              <a:t> то есть с самим </a:t>
            </a:r>
            <a:r>
              <a:rPr lang="en-US" sz="2000" b="1" dirty="0" err="1" smtClean="0">
                <a:latin typeface="Corbel (Основной текст)"/>
              </a:rPr>
              <a:t>Adaptee</a:t>
            </a:r>
            <a:r>
              <a:rPr lang="ru-RU" sz="2000" dirty="0" smtClean="0">
                <a:latin typeface="Corbel (Основной текст)"/>
              </a:rPr>
              <a:t> и его подклассами (если таковые имеются). Адаптер может добавить новую функциональность сразу всем адаптируемым объектам</a:t>
            </a:r>
            <a:endParaRPr lang="ru-RU" sz="2000" dirty="0">
              <a:latin typeface="Corbel 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"/>
              </a:rPr>
              <a:t>Затрудняет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замещение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операций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класса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en-US" sz="2000" b="1" dirty="0" err="1" smtClean="0">
                <a:latin typeface="Corbel (Основной текст)"/>
              </a:rPr>
              <a:t>Adaptee</a:t>
            </a:r>
            <a:r>
              <a:rPr lang="en-US" sz="2000" dirty="0" smtClean="0">
                <a:latin typeface="Corbel (Основной текст)"/>
              </a:rPr>
              <a:t>. </a:t>
            </a:r>
            <a:r>
              <a:rPr lang="ru-RU" sz="2000" dirty="0" smtClean="0">
                <a:latin typeface="Corbel (Основной текст)"/>
              </a:rPr>
              <a:t>Для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этого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потребуется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породить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от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en-US" sz="2000" b="1" dirty="0" err="1" smtClean="0">
                <a:latin typeface="Corbel (Основной текст)"/>
              </a:rPr>
              <a:t>Adaptee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подкласс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и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заставить</a:t>
            </a:r>
            <a:r>
              <a:rPr lang="en-US" sz="2000" dirty="0" smtClean="0">
                <a:latin typeface="Corbel (Основной текст)"/>
              </a:rPr>
              <a:t> Adapter </a:t>
            </a:r>
            <a:r>
              <a:rPr lang="ru-RU" sz="2000" dirty="0" smtClean="0">
                <a:latin typeface="Corbel (Основной текст)"/>
              </a:rPr>
              <a:t>ссылаться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на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этот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подкласс,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а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не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на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сам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en-US" sz="2000" b="1" dirty="0" err="1" smtClean="0">
                <a:latin typeface="Corbel (Основной текст)"/>
              </a:rPr>
              <a:t>Adaptee</a:t>
            </a:r>
            <a:endParaRPr lang="ru-RU" sz="2000" b="1" dirty="0">
              <a:latin typeface="Corbel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107886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9491" y="2608557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Вопросы </a:t>
            </a:r>
            <a:endParaRPr lang="ru-RU" sz="3600" dirty="0">
              <a:latin typeface="Corbel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5251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Фасад </a:t>
            </a:r>
            <a:r>
              <a:rPr lang="en-US" dirty="0"/>
              <a:t>(Facade)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0507" y="2596948"/>
            <a:ext cx="9090985" cy="3648263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Corbel (Основной текст)(Основной текст)"/>
              </a:rPr>
              <a:t>Назначение</a:t>
            </a: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Предоставляет унифицированный интерфейс вместо набора интерфейсов некоторой подсистемы</a:t>
            </a:r>
          </a:p>
          <a:p>
            <a:r>
              <a:rPr lang="ru-RU" sz="2000" b="1" dirty="0" smtClean="0">
                <a:latin typeface="Corbel (Основной текст)(Основной текст)"/>
              </a:rPr>
              <a:t>Применимость</a:t>
            </a: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Хотите предоставить простой интерфейс к сложной подсистеме</a:t>
            </a: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Между клиентами и классами реализации абстракции существует много зависимостей</a:t>
            </a: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Вы хотите разложить подсистему на отдельные слои</a:t>
            </a:r>
            <a:endParaRPr lang="ru-RU" sz="2000" dirty="0">
              <a:latin typeface="Corbel (Основной текст)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7719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Фасад </a:t>
            </a:r>
            <a:r>
              <a:rPr lang="en-US" dirty="0"/>
              <a:t>(Facade)</a:t>
            </a:r>
            <a:endParaRPr lang="ru-RU" dirty="0"/>
          </a:p>
        </p:txBody>
      </p:sp>
      <p:pic>
        <p:nvPicPr>
          <p:cNvPr id="4098" name="Picture 2" descr="Facade1.JPG (578×27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346" y="2708005"/>
            <a:ext cx="7437307" cy="349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80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Фасад </a:t>
            </a:r>
            <a:r>
              <a:rPr lang="en-US" dirty="0"/>
              <a:t>(Facade)</a:t>
            </a:r>
            <a:endParaRPr lang="ru-RU" dirty="0"/>
          </a:p>
        </p:txBody>
      </p:sp>
      <p:pic>
        <p:nvPicPr>
          <p:cNvPr id="2050" name="Picture 2" descr="facade.gif (380×27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347" y="2348081"/>
            <a:ext cx="5997305" cy="429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2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Фасад </a:t>
            </a:r>
            <a:r>
              <a:rPr lang="en-US" dirty="0"/>
              <a:t>(Facade)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1188" y="2638044"/>
            <a:ext cx="9509624" cy="363589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orbel (Основной текст)(Основной текст)"/>
              </a:rPr>
              <a:t>Facade</a:t>
            </a:r>
            <a:r>
              <a:rPr lang="ru-RU" sz="2000" dirty="0" smtClean="0">
                <a:latin typeface="Corbel (Основной текст)(Основной текст)"/>
              </a:rPr>
              <a:t> </a:t>
            </a:r>
            <a:r>
              <a:rPr lang="en-US" sz="2000" dirty="0" smtClean="0">
                <a:latin typeface="Corbel (Основной текст)(Основной текст)"/>
              </a:rPr>
              <a:t>-</a:t>
            </a:r>
            <a:r>
              <a:rPr lang="ru-RU" sz="2000" dirty="0" smtClean="0">
                <a:latin typeface="Corbel (Основной текст)(Основной текст)"/>
              </a:rPr>
              <a:t> фасад</a:t>
            </a:r>
            <a:endParaRPr lang="ru-RU" sz="2000" dirty="0">
              <a:latin typeface="Corbel (Основной текст)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«</a:t>
            </a:r>
            <a:r>
              <a:rPr lang="ru-RU" sz="2000" dirty="0">
                <a:latin typeface="Corbel (Основной текст)(Основной текст)"/>
              </a:rPr>
              <a:t>знает</a:t>
            </a:r>
            <a:r>
              <a:rPr lang="ru-RU" sz="2000" dirty="0" smtClean="0">
                <a:latin typeface="Corbel (Основной текст)(Основной текст)"/>
              </a:rPr>
              <a:t>», каким классам под системы адресовать запрос</a:t>
            </a:r>
            <a:endParaRPr lang="ru-RU" sz="2000" dirty="0">
              <a:latin typeface="Corbel (Основной текст)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Делегирует запросы клиентов подходящим объектам внутри подсистемы</a:t>
            </a:r>
            <a:endParaRPr lang="ru-RU" sz="2000" dirty="0">
              <a:latin typeface="Corbel (Основной текст)(Основной текст)"/>
            </a:endParaRPr>
          </a:p>
          <a:p>
            <a:r>
              <a:rPr lang="ru-RU" sz="2000" dirty="0" smtClean="0">
                <a:latin typeface="Corbel (Основной текст)(Основной текст)"/>
              </a:rPr>
              <a:t>Классы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подсистемы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(</a:t>
            </a:r>
            <a:r>
              <a:rPr lang="en-US" sz="2000" dirty="0" smtClean="0">
                <a:latin typeface="Corbel (Основной текст)(Основной текст)"/>
              </a:rPr>
              <a:t>Scanner, Parser, </a:t>
            </a:r>
            <a:r>
              <a:rPr lang="en-US" sz="2000" dirty="0" err="1" smtClean="0">
                <a:latin typeface="Corbel (Основной текст)(Основной текст)"/>
              </a:rPr>
              <a:t>ProgramNode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и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т.д.)</a:t>
            </a:r>
            <a:endParaRPr lang="ru-RU" sz="2000" dirty="0">
              <a:latin typeface="Corbel (Основной текст)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Реализуют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функциональность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подсистемы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endParaRPr lang="ru-RU" sz="2000" dirty="0">
              <a:latin typeface="Corbel (Основной текст)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Выполняют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работу,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порученную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объектом</a:t>
            </a:r>
            <a:r>
              <a:rPr lang="en-US" sz="2000" dirty="0" smtClean="0">
                <a:latin typeface="Corbel (Основной текст)(Основной текст)"/>
              </a:rPr>
              <a:t> Facade</a:t>
            </a:r>
            <a:endParaRPr lang="en-US" sz="2000" dirty="0">
              <a:latin typeface="Corbel (Основной текст)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Ничего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не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«знают»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о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существовании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фасада,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то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есть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не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хранят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ссылок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на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него</a:t>
            </a:r>
            <a:endParaRPr lang="ru-RU" sz="2000" dirty="0">
              <a:latin typeface="Corbel (Основной текст)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128111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Фасад </a:t>
            </a:r>
            <a:r>
              <a:rPr lang="en-US" dirty="0"/>
              <a:t>(Facade)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8386" y="2679140"/>
            <a:ext cx="9078108" cy="3485354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Corbel (Основной текст)(Основной текст)"/>
              </a:rPr>
              <a:t>Результаты</a:t>
            </a:r>
            <a:r>
              <a:rPr lang="en-US" sz="2000" b="1" dirty="0">
                <a:latin typeface="Corbel (Основной текст)(Основной текст)"/>
              </a:rPr>
              <a:t>:</a:t>
            </a:r>
            <a:endParaRPr lang="en-US" sz="2000" b="1" dirty="0" smtClean="0">
              <a:latin typeface="Corbel (Основной текст)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Изолирует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клиентов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от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компонентов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подсистемы,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уменьшая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тем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самым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число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объектов,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с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которыми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клиентам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приходится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иметь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дело,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и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упрощая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работу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с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подсистемой</a:t>
            </a:r>
            <a:endParaRPr lang="en-US" sz="2000" dirty="0" smtClean="0">
              <a:latin typeface="Corbel (Основной текст)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Позволяет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ослабить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связанность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между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подсистемой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и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ее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клиентами</a:t>
            </a:r>
            <a:endParaRPr lang="en-US" sz="2000" dirty="0" smtClean="0">
              <a:latin typeface="Corbel (Основной текст)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Фасад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не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препятствует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приложениям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напрямую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обращаться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к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классам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подсистемы,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если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это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необходимо</a:t>
            </a:r>
            <a:endParaRPr lang="ru-RU" sz="2000" dirty="0">
              <a:latin typeface="Corbel (Основной текст)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44118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9491" y="2608557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Вопросы </a:t>
            </a:r>
            <a:endParaRPr lang="ru-RU" sz="3600" dirty="0">
              <a:latin typeface="Corbel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6975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Компоновщик </a:t>
            </a:r>
            <a:r>
              <a:rPr lang="en-US" dirty="0"/>
              <a:t>(Composite)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8582" y="2627770"/>
            <a:ext cx="9554836" cy="3721659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Corbel (Основной текст)(Основной текст)"/>
              </a:rPr>
              <a:t>Назначение</a:t>
            </a: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Компонует объекты в древовидные структуры для представления иерархий часть-целое</a:t>
            </a:r>
          </a:p>
          <a:p>
            <a:r>
              <a:rPr lang="ru-RU" sz="2000" b="1" dirty="0" smtClean="0">
                <a:latin typeface="Corbel (Основной текст)(Основной текст)"/>
              </a:rPr>
              <a:t>Применимость</a:t>
            </a:r>
          </a:p>
          <a:p>
            <a:pPr lvl="1"/>
            <a:r>
              <a:rPr lang="ru-RU" sz="2000" dirty="0">
                <a:latin typeface="Corbel (Основной текст)(Основной текст)"/>
              </a:rPr>
              <a:t>Нужно представить иерархию объектов вида часть-целое</a:t>
            </a:r>
          </a:p>
          <a:p>
            <a:pPr lvl="1"/>
            <a:r>
              <a:rPr lang="ru-RU" sz="2000" dirty="0">
                <a:latin typeface="Corbel (Основной текст)(Основной текст)"/>
              </a:rPr>
              <a:t>Хотите, чтобы клиенты единообразно трактовали составные и индивидуальные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159261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Компоновщик </a:t>
            </a:r>
            <a:r>
              <a:rPr lang="en-US" dirty="0"/>
              <a:t>(Composite)</a:t>
            </a:r>
            <a:endParaRPr lang="ru-RU" dirty="0"/>
          </a:p>
        </p:txBody>
      </p:sp>
      <p:pic>
        <p:nvPicPr>
          <p:cNvPr id="3074" name="Picture 2" descr="composite.gif (449×3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78" y="2337070"/>
            <a:ext cx="5847844" cy="423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7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Предыдущий материал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orbel (Основной текст)(Основной текст)"/>
              </a:rPr>
              <a:t>Строитель </a:t>
            </a:r>
            <a:r>
              <a:rPr lang="en-US" sz="2400" dirty="0">
                <a:latin typeface="Corbel (Основной текст)(Основной текст)"/>
              </a:rPr>
              <a:t>(Builder)</a:t>
            </a:r>
            <a:endParaRPr lang="ru-RU" sz="2400" dirty="0">
              <a:latin typeface="Corbel (Основной текст)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7171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Компоновщик </a:t>
            </a:r>
            <a:r>
              <a:rPr lang="en-US" dirty="0"/>
              <a:t>(Composite)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5832" y="2442836"/>
            <a:ext cx="10780335" cy="4204543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Corbel (Основной текст)"/>
              </a:rPr>
              <a:t>Component</a:t>
            </a:r>
            <a:r>
              <a:rPr lang="ru-RU" sz="2000" dirty="0" smtClean="0">
                <a:latin typeface="Corbel (Основной текст)"/>
              </a:rPr>
              <a:t> </a:t>
            </a:r>
            <a:r>
              <a:rPr lang="en-US" sz="2000" dirty="0" smtClean="0">
                <a:latin typeface="Corbel (Основной текст)"/>
              </a:rPr>
              <a:t>-</a:t>
            </a:r>
            <a:r>
              <a:rPr lang="ru-RU" sz="2000" dirty="0" smtClean="0">
                <a:latin typeface="Corbel (Основной текст)"/>
              </a:rPr>
              <a:t> компонент</a:t>
            </a:r>
            <a:endParaRPr lang="ru-RU" sz="2000" dirty="0">
              <a:latin typeface="Corbel 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"/>
              </a:rPr>
              <a:t>Объявляет интерфейс для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компонуемых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объектов</a:t>
            </a:r>
            <a:endParaRPr lang="ru-RU" sz="2000" dirty="0">
              <a:latin typeface="Corbel 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"/>
              </a:rPr>
              <a:t>Предоставляет подходящую реализацию операций по умолчанию, общую для всех классов</a:t>
            </a:r>
            <a:endParaRPr lang="ru-RU" sz="2000" dirty="0">
              <a:latin typeface="Corbel 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"/>
              </a:rPr>
              <a:t>Объявляет интерфейс для доступа к потомкам и управления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ими</a:t>
            </a:r>
            <a:endParaRPr lang="ru-RU" sz="2000" dirty="0">
              <a:latin typeface="Corbel 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"/>
              </a:rPr>
              <a:t>Определяет интерфейс для доступа к родителю компонента в рекурсивной структуре и при необходимости реализует его</a:t>
            </a:r>
            <a:endParaRPr lang="ru-RU" sz="2000" dirty="0">
              <a:latin typeface="Corbel (Основной текст)"/>
            </a:endParaRPr>
          </a:p>
          <a:p>
            <a:r>
              <a:rPr lang="en-US" sz="2000" b="1" dirty="0" smtClean="0">
                <a:latin typeface="Corbel (Основной текст)"/>
              </a:rPr>
              <a:t>Le</a:t>
            </a:r>
            <a:r>
              <a:rPr lang="en-US" sz="2000" b="1" dirty="0">
                <a:latin typeface="Corbel (Основной текст)"/>
              </a:rPr>
              <a:t>a</a:t>
            </a:r>
            <a:r>
              <a:rPr lang="en-US" sz="2000" b="1" dirty="0" smtClean="0">
                <a:latin typeface="Corbel (Основной текст)"/>
              </a:rPr>
              <a:t>f</a:t>
            </a:r>
            <a:r>
              <a:rPr lang="ru-RU" sz="2000" dirty="0" smtClean="0">
                <a:latin typeface="Corbel (Основной текст)"/>
              </a:rPr>
              <a:t>  - лист</a:t>
            </a:r>
            <a:endParaRPr lang="ru-RU" sz="2000" dirty="0">
              <a:latin typeface="Corbel 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"/>
              </a:rPr>
              <a:t>Представляет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листовые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узлы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композиции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и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не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имеет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потомков</a:t>
            </a:r>
            <a:endParaRPr lang="ru-RU" sz="2000" dirty="0">
              <a:latin typeface="Corbel 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"/>
              </a:rPr>
              <a:t>Определяет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поведение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примитивных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объектов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в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композиции</a:t>
            </a:r>
            <a:endParaRPr lang="ru-RU" sz="2000" dirty="0">
              <a:latin typeface="Corbel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11709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Компоновщик </a:t>
            </a:r>
            <a:r>
              <a:rPr lang="en-US" dirty="0"/>
              <a:t>(Composite)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3852" y="2607222"/>
            <a:ext cx="9752238" cy="3814127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orbel (Основной текст)"/>
              </a:rPr>
              <a:t>Composite</a:t>
            </a:r>
            <a:r>
              <a:rPr lang="en-US" sz="2000" dirty="0" smtClean="0">
                <a:latin typeface="Corbel (Основной текст)"/>
              </a:rPr>
              <a:t> – </a:t>
            </a:r>
            <a:r>
              <a:rPr lang="ru-RU" sz="2000" dirty="0" smtClean="0">
                <a:latin typeface="Corbel (Основной текст)"/>
              </a:rPr>
              <a:t>составной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объект</a:t>
            </a:r>
            <a:endParaRPr lang="ru-RU" sz="2000" dirty="0">
              <a:latin typeface="Corbel 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"/>
              </a:rPr>
              <a:t>Определяет поведение компонентов, у которых есть потомки</a:t>
            </a:r>
            <a:endParaRPr lang="ru-RU" sz="2000" dirty="0">
              <a:latin typeface="Corbel 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"/>
              </a:rPr>
              <a:t>Хранит компоненты-потомки</a:t>
            </a:r>
            <a:endParaRPr lang="ru-RU" sz="2000" dirty="0">
              <a:latin typeface="Corbel 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"/>
              </a:rPr>
              <a:t>Реализует относящиеся к управлению потомками операции в интерфейсе класса </a:t>
            </a:r>
            <a:r>
              <a:rPr lang="en-US" sz="2000" b="1" dirty="0" smtClean="0">
                <a:latin typeface="Corbel (Основной текст)"/>
              </a:rPr>
              <a:t>Component</a:t>
            </a:r>
            <a:endParaRPr lang="en-US" sz="2000" dirty="0">
              <a:latin typeface="Corbel (Основной текст)"/>
            </a:endParaRPr>
          </a:p>
          <a:p>
            <a:r>
              <a:rPr lang="en-US" sz="2000" b="1" dirty="0" smtClean="0">
                <a:latin typeface="Corbel (Основной текст)"/>
              </a:rPr>
              <a:t>Client</a:t>
            </a:r>
            <a:r>
              <a:rPr lang="en-US" sz="2000" dirty="0" smtClean="0">
                <a:latin typeface="Corbel (Основной текст)"/>
              </a:rPr>
              <a:t> - </a:t>
            </a:r>
            <a:r>
              <a:rPr lang="ru-RU" sz="2000" dirty="0" smtClean="0">
                <a:latin typeface="Corbel (Основной текст)"/>
              </a:rPr>
              <a:t>клиент</a:t>
            </a:r>
            <a:endParaRPr lang="ru-RU" sz="2000" dirty="0">
              <a:latin typeface="Corbel 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"/>
              </a:rPr>
              <a:t>Манипулирует объектами композиции через интерфейс </a:t>
            </a:r>
            <a:r>
              <a:rPr lang="en-US" sz="2000" b="1" dirty="0" smtClean="0">
                <a:latin typeface="Corbel (Основной текст)"/>
              </a:rPr>
              <a:t>Component</a:t>
            </a:r>
            <a:endParaRPr lang="ru-RU" sz="2000" b="1" dirty="0">
              <a:latin typeface="Corbel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28044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Компоновщик </a:t>
            </a:r>
            <a:r>
              <a:rPr lang="en-US" dirty="0"/>
              <a:t>(Composite)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63523" y="2648318"/>
            <a:ext cx="8864954" cy="3101983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Corbel (Основной текст)(Основной текст)"/>
              </a:rPr>
              <a:t>Результаты</a:t>
            </a: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Определяет иерархии классов</a:t>
            </a:r>
            <a:r>
              <a:rPr lang="ru-RU" sz="2000" dirty="0">
                <a:latin typeface="Corbel (Основной текст)(Основной текст)"/>
              </a:rPr>
              <a:t>, </a:t>
            </a:r>
            <a:r>
              <a:rPr lang="ru-RU" sz="2000" dirty="0" smtClean="0">
                <a:latin typeface="Corbel (Основной текст)(Основной текст)"/>
              </a:rPr>
              <a:t>состоящие из примитивных и составных объектов</a:t>
            </a: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Упрощает архитектуру клиента</a:t>
            </a: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Облегчает добавление новых видов компонентов</a:t>
            </a: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Способствует созданию общего </a:t>
            </a:r>
            <a:r>
              <a:rPr lang="ru-RU" sz="2000" dirty="0">
                <a:latin typeface="Corbel (Основной текст)(Основной текст)"/>
              </a:rPr>
              <a:t>дизайна</a:t>
            </a:r>
          </a:p>
        </p:txBody>
      </p:sp>
    </p:spTree>
    <p:extLst>
      <p:ext uri="{BB962C8B-B14F-4D97-AF65-F5344CB8AC3E}">
        <p14:creationId xmlns:p14="http://schemas.microsoft.com/office/powerpoint/2010/main" val="380394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9491" y="2608557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Вопросы </a:t>
            </a:r>
            <a:endParaRPr lang="ru-RU" sz="3600" dirty="0">
              <a:latin typeface="Corbel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2143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Домашнее задание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Example_04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Homework</a:t>
            </a:r>
            <a:endParaRPr lang="ru-RU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mtClean="0">
                <a:latin typeface="Segoe UI" panose="020B0502040204020203" pitchFamily="34" charset="0"/>
                <a:cs typeface="Segoe UI" panose="020B0502040204020203" pitchFamily="34" charset="0"/>
              </a:rPr>
              <a:t>Необходимо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придумать целевой интерфейс и реализовать адаптер(ы) для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IFirstOrm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ISecondOrm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5445" y="2757874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Спасибо за внимание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7537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Сегодня</a:t>
            </a:r>
            <a:r>
              <a:rPr lang="ru-RU" sz="3600" dirty="0" smtClean="0">
                <a:latin typeface="Corbel (Заголовки)"/>
              </a:rPr>
              <a:t> 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Corbel (Основной текст)(Основной текст)"/>
              </a:rPr>
              <a:t>Адаптер </a:t>
            </a:r>
            <a:r>
              <a:rPr lang="en-US" sz="2400" dirty="0">
                <a:latin typeface="Corbel (Основной текст)(Основной текст)"/>
              </a:rPr>
              <a:t>(Adapter)</a:t>
            </a:r>
            <a:endParaRPr lang="ru-RU" sz="2400" dirty="0">
              <a:latin typeface="Corbel (Основной текст)(Основной текст)"/>
            </a:endParaRPr>
          </a:p>
          <a:p>
            <a:r>
              <a:rPr lang="ru-RU" sz="2400" dirty="0" smtClean="0">
                <a:latin typeface="Corbel (Основной текст)(Основной текст)"/>
              </a:rPr>
              <a:t>Фасад </a:t>
            </a:r>
            <a:r>
              <a:rPr lang="en-US" sz="2400" dirty="0">
                <a:latin typeface="Corbel (Основной текст)(Основной текст)"/>
              </a:rPr>
              <a:t>(Facade)</a:t>
            </a:r>
            <a:endParaRPr lang="ru-RU" sz="2400" dirty="0">
              <a:latin typeface="Corbel (Основной текст)(Основной текст)"/>
            </a:endParaRPr>
          </a:p>
          <a:p>
            <a:r>
              <a:rPr lang="ru-RU" sz="2400" dirty="0" smtClean="0">
                <a:latin typeface="Corbel (Основной текст)(Основной текст)"/>
              </a:rPr>
              <a:t>Компоновщик </a:t>
            </a:r>
            <a:r>
              <a:rPr lang="en-US" sz="2400" dirty="0">
                <a:latin typeface="Corbel (Основной текст)(Основной текст)"/>
              </a:rPr>
              <a:t>(Composite)</a:t>
            </a:r>
            <a:endParaRPr lang="ru-RU" sz="2400" dirty="0">
              <a:latin typeface="Corbel (Основной текст)(Основной текст)"/>
            </a:endParaRPr>
          </a:p>
          <a:p>
            <a:endParaRPr lang="ru-RU" sz="2400" dirty="0" smtClean="0">
              <a:latin typeface="Corbel (Основной текст)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2975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</a:t>
            </a:r>
            <a:r>
              <a:rPr lang="en-US" dirty="0"/>
              <a:t>(Adapter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6939" y="2525027"/>
            <a:ext cx="9798122" cy="4013887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Corbel (Основной текст)(Основной текст)"/>
              </a:rPr>
              <a:t>Назначение</a:t>
            </a: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Преобразует интерфейс одного класса в интерфейс другого, который ожидают клиенты</a:t>
            </a:r>
          </a:p>
          <a:p>
            <a:r>
              <a:rPr lang="ru-RU" sz="2000" b="1" dirty="0">
                <a:latin typeface="Corbel (Основной текст)(Основной текст)"/>
              </a:rPr>
              <a:t>Применимость</a:t>
            </a:r>
          </a:p>
          <a:p>
            <a:pPr lvl="1"/>
            <a:r>
              <a:rPr lang="ru-RU" sz="2000" dirty="0">
                <a:latin typeface="Corbel (Основной текст)(Основной текст)"/>
              </a:rPr>
              <a:t>Хотите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использовать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существующий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класс,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но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его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интерфейс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не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соответствует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вашим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потребностям</a:t>
            </a:r>
            <a:endParaRPr lang="en-US" sz="2000" dirty="0">
              <a:latin typeface="Corbel (Основной текст)(Основной текст)"/>
            </a:endParaRPr>
          </a:p>
          <a:p>
            <a:pPr lvl="1"/>
            <a:r>
              <a:rPr lang="ru-RU" sz="2000" dirty="0">
                <a:latin typeface="Corbel (Основной текст)(Основной текст)"/>
              </a:rPr>
              <a:t>Собираетесь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создать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повторно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используемый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класс,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который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должен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взаимодействовать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с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заранее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неизвестными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или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несвязанными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с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ним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классами,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имеющими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>
                <a:latin typeface="Corbel (Основной текст)(Основной текст)"/>
              </a:rPr>
              <a:t>несовместимые</a:t>
            </a:r>
            <a:r>
              <a:rPr lang="en-US" sz="2000" dirty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интерфейсы</a:t>
            </a:r>
            <a:endParaRPr lang="en-US" sz="2000" dirty="0">
              <a:latin typeface="Corbel (Основной текст)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18836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</a:t>
            </a:r>
            <a:r>
              <a:rPr lang="en-US" dirty="0"/>
              <a:t>(Adapter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5122" name="Picture 2" descr="class_adapter.gif (543×19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614" y="2885535"/>
            <a:ext cx="8616771" cy="312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6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</a:t>
            </a:r>
            <a:r>
              <a:rPr lang="en-US" dirty="0"/>
              <a:t>(Adapter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0079" y="2607220"/>
            <a:ext cx="10951841" cy="3693617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Corbel (Основной текст)(Основной текст)"/>
              </a:rPr>
              <a:t>Target</a:t>
            </a:r>
            <a:r>
              <a:rPr lang="en-US" sz="2000" dirty="0" smtClean="0">
                <a:latin typeface="Corbel (Основной текст)(Основной текст)"/>
              </a:rPr>
              <a:t> – </a:t>
            </a:r>
            <a:r>
              <a:rPr lang="ru-RU" sz="2000" dirty="0" smtClean="0">
                <a:latin typeface="Corbel (Основной текст)(Основной текст)"/>
              </a:rPr>
              <a:t>целевой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интерфейс</a:t>
            </a:r>
            <a:endParaRPr lang="ru-RU" sz="2000" dirty="0">
              <a:latin typeface="Corbel (Основной текст)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Определяет зависящий от предметной области интерфейс, которым пользуется </a:t>
            </a:r>
            <a:r>
              <a:rPr lang="en-US" sz="2000" dirty="0" smtClean="0">
                <a:latin typeface="Corbel (Основной текст)(Основной текст)"/>
              </a:rPr>
              <a:t>Client</a:t>
            </a:r>
            <a:endParaRPr lang="en-US" sz="2000" dirty="0">
              <a:latin typeface="Corbel (Основной текст)(Основной текст)"/>
            </a:endParaRPr>
          </a:p>
          <a:p>
            <a:r>
              <a:rPr lang="en-US" sz="2000" b="1" dirty="0" smtClean="0">
                <a:latin typeface="Corbel (Основной текст)(Основной текст)"/>
              </a:rPr>
              <a:t>Client</a:t>
            </a:r>
            <a:r>
              <a:rPr lang="ru-RU" sz="2000" dirty="0" smtClean="0">
                <a:latin typeface="Corbel (Основной текст)(Основной текст)"/>
              </a:rPr>
              <a:t> </a:t>
            </a:r>
            <a:r>
              <a:rPr lang="en-US" sz="2000" dirty="0" smtClean="0">
                <a:latin typeface="Corbel (Основной текст)(Основной текст)"/>
              </a:rPr>
              <a:t>–</a:t>
            </a:r>
            <a:r>
              <a:rPr lang="ru-RU" sz="2000" dirty="0" smtClean="0">
                <a:latin typeface="Corbel (Основной текст)(Основной текст)"/>
              </a:rPr>
              <a:t> клиент</a:t>
            </a: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Вступает во взаимоотношения с объектами, удовлетворяющими интерфейсу </a:t>
            </a:r>
            <a:r>
              <a:rPr lang="en-US" sz="2000" dirty="0" smtClean="0">
                <a:latin typeface="Corbel (Основной текст)(Основной текст)"/>
              </a:rPr>
              <a:t>Target</a:t>
            </a:r>
            <a:endParaRPr lang="en-US" sz="2000" dirty="0">
              <a:latin typeface="Corbel (Основной текст)(Основной текст)"/>
            </a:endParaRPr>
          </a:p>
          <a:p>
            <a:r>
              <a:rPr lang="en-US" sz="2000" b="1" dirty="0" err="1" smtClean="0">
                <a:latin typeface="Corbel (Основной текст)(Основной текст)"/>
              </a:rPr>
              <a:t>Adaptee</a:t>
            </a:r>
            <a:r>
              <a:rPr lang="ru-RU" sz="2000" dirty="0" smtClean="0">
                <a:latin typeface="Corbel (Основной текст)(Основной текст)"/>
              </a:rPr>
              <a:t> </a:t>
            </a:r>
            <a:r>
              <a:rPr lang="en-US" sz="2000" dirty="0" smtClean="0">
                <a:latin typeface="Corbel (Основной текст)(Основной текст)"/>
              </a:rPr>
              <a:t>–</a:t>
            </a:r>
            <a:r>
              <a:rPr lang="ru-RU" sz="2000" dirty="0" smtClean="0">
                <a:latin typeface="Corbel (Основной текст)(Основной текст)"/>
              </a:rPr>
              <a:t> адаптируемый интерфейс</a:t>
            </a:r>
            <a:endParaRPr lang="ru-RU" sz="2000" dirty="0">
              <a:latin typeface="Corbel (Основной текст)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Определяет существующий интерфейс, который нуждается в адаптации</a:t>
            </a:r>
            <a:endParaRPr lang="ru-RU" sz="2000" dirty="0">
              <a:latin typeface="Corbel (Основной текст)(Основной текст)"/>
            </a:endParaRPr>
          </a:p>
          <a:p>
            <a:r>
              <a:rPr lang="en-US" sz="2000" b="1" dirty="0" smtClean="0">
                <a:latin typeface="Corbel (Основной текст)(Основной текст)"/>
              </a:rPr>
              <a:t>Adapter</a:t>
            </a:r>
            <a:r>
              <a:rPr lang="ru-RU" sz="2000" dirty="0" smtClean="0">
                <a:latin typeface="Corbel (Основной текст)(Основной текст)"/>
              </a:rPr>
              <a:t> </a:t>
            </a:r>
            <a:r>
              <a:rPr lang="en-US" sz="2000" dirty="0" smtClean="0">
                <a:latin typeface="Corbel (Основной текст)(Основной текст)"/>
              </a:rPr>
              <a:t>-</a:t>
            </a:r>
            <a:r>
              <a:rPr lang="ru-RU" sz="2000" dirty="0" smtClean="0">
                <a:latin typeface="Corbel (Основной текст)(Основной текст)"/>
              </a:rPr>
              <a:t> адаптер</a:t>
            </a:r>
            <a:endParaRPr lang="ru-RU" sz="2000" dirty="0">
              <a:latin typeface="Corbel (Основной текст)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Адаптирует интерфейс </a:t>
            </a:r>
            <a:r>
              <a:rPr lang="en-US" sz="2000" dirty="0" err="1" smtClean="0">
                <a:latin typeface="Corbel (Основной текст)(Основной текст)"/>
              </a:rPr>
              <a:t>Adaptee</a:t>
            </a:r>
            <a:r>
              <a:rPr lang="ru-RU" sz="2000" dirty="0" smtClean="0">
                <a:latin typeface="Corbel (Основной текст)(Основной текст)"/>
              </a:rPr>
              <a:t> к интерфейсу </a:t>
            </a:r>
            <a:r>
              <a:rPr lang="en-US" sz="2000" dirty="0" smtClean="0">
                <a:latin typeface="Corbel (Основной текст)(Основной текст)"/>
              </a:rPr>
              <a:t>Target</a:t>
            </a:r>
            <a:endParaRPr lang="ru-RU" sz="2000" dirty="0">
              <a:latin typeface="Corbel (Основной текст)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133161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</a:t>
            </a:r>
            <a:r>
              <a:rPr lang="en-US" dirty="0"/>
              <a:t>(Adapter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5572" y="2648319"/>
            <a:ext cx="9460855" cy="3701111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Corbel (Основной текст)"/>
              </a:rPr>
              <a:t>Результаты</a:t>
            </a:r>
            <a:r>
              <a:rPr lang="ru-RU" sz="2000" b="1" dirty="0">
                <a:latin typeface="Corbel (Основной текст)"/>
              </a:rPr>
              <a:t> </a:t>
            </a:r>
            <a:r>
              <a:rPr lang="ru-RU" sz="2000" b="1" dirty="0" smtClean="0">
                <a:latin typeface="Corbel (Основной текст)"/>
              </a:rPr>
              <a:t>(адаптер классов):</a:t>
            </a:r>
            <a:endParaRPr lang="en-US" sz="2000" b="1" dirty="0" smtClean="0">
              <a:latin typeface="Corbel 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"/>
              </a:rPr>
              <a:t>Адаптирует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en-US" sz="2000" b="1" dirty="0" err="1" smtClean="0">
                <a:latin typeface="Corbel (Основной текст)"/>
              </a:rPr>
              <a:t>Adaptee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к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en-US" sz="2000" b="1" dirty="0" smtClean="0">
                <a:latin typeface="Corbel (Основной текст)"/>
              </a:rPr>
              <a:t>Target</a:t>
            </a:r>
            <a:r>
              <a:rPr lang="en-US" sz="2000" dirty="0" smtClean="0">
                <a:latin typeface="Corbel (Основной текст)"/>
              </a:rPr>
              <a:t>, </a:t>
            </a:r>
            <a:r>
              <a:rPr lang="ru-RU" sz="2000" dirty="0" smtClean="0">
                <a:latin typeface="Corbel (Основной текст)"/>
              </a:rPr>
              <a:t>перепоручая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действия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конкретному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классу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en-US" sz="2000" b="1" dirty="0" err="1" smtClean="0">
                <a:latin typeface="Corbel (Основной текст)"/>
              </a:rPr>
              <a:t>Adaptee</a:t>
            </a:r>
            <a:r>
              <a:rPr lang="en-US" sz="2000" dirty="0" smtClean="0">
                <a:latin typeface="Corbel (Основной текст)"/>
              </a:rPr>
              <a:t>. </a:t>
            </a:r>
            <a:r>
              <a:rPr lang="ru-RU" sz="2000" dirty="0" smtClean="0">
                <a:latin typeface="Corbel (Основной текст)"/>
              </a:rPr>
              <a:t>Поэтому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данный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паттерн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не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будет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работать,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если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мы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захотим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одновременно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адаптировать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класс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и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его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подклассы</a:t>
            </a:r>
            <a:endParaRPr lang="ru-RU" sz="2000" dirty="0">
              <a:latin typeface="Corbel 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"/>
              </a:rPr>
              <a:t>Позволяет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адаптеру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en-US" sz="2000" b="1" dirty="0" smtClean="0">
                <a:latin typeface="Corbel (Основной текст)"/>
              </a:rPr>
              <a:t>Adapter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заместить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некоторые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операции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адаптируемого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класса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en-US" sz="2000" b="1" dirty="0" err="1" smtClean="0">
                <a:latin typeface="Corbel (Основной текст)"/>
              </a:rPr>
              <a:t>Adaptee</a:t>
            </a:r>
            <a:r>
              <a:rPr lang="en-US" sz="2000" dirty="0" smtClean="0">
                <a:latin typeface="Corbel (Основной текст)"/>
              </a:rPr>
              <a:t>, </a:t>
            </a:r>
            <a:r>
              <a:rPr lang="ru-RU" sz="2000" dirty="0" smtClean="0">
                <a:latin typeface="Corbel (Основной текст)"/>
              </a:rPr>
              <a:t>так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как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en-US" sz="2000" b="1" dirty="0" smtClean="0">
                <a:latin typeface="Corbel (Основной текст)"/>
              </a:rPr>
              <a:t>Adapter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есть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не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что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иное,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как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подкласс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en-US" sz="2000" b="1" dirty="0" err="1" smtClean="0">
                <a:latin typeface="Corbel (Основной текст)"/>
              </a:rPr>
              <a:t>Adaptee</a:t>
            </a:r>
            <a:endParaRPr lang="en-US" sz="2000" b="1" dirty="0">
              <a:latin typeface="Corbel (Основной текст)"/>
            </a:endParaRPr>
          </a:p>
          <a:p>
            <a:pPr lvl="1"/>
            <a:r>
              <a:rPr lang="ru-RU" sz="2000" dirty="0" smtClean="0">
                <a:latin typeface="Corbel (Основной текст)"/>
              </a:rPr>
              <a:t>Вводит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только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один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новый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объект.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Чтобы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добраться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до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адаптируемого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класса,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не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нужно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никакого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дополнительного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обращения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по</a:t>
            </a:r>
            <a:r>
              <a:rPr lang="en-US" sz="2000" dirty="0" smtClean="0">
                <a:latin typeface="Corbel (Основной текст)"/>
              </a:rPr>
              <a:t> </a:t>
            </a:r>
            <a:r>
              <a:rPr lang="ru-RU" sz="2000" dirty="0" smtClean="0">
                <a:latin typeface="Corbel (Основной текст)"/>
              </a:rPr>
              <a:t>указателю</a:t>
            </a:r>
            <a:endParaRPr lang="ru-RU" sz="2000" dirty="0">
              <a:latin typeface="Corbel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55472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</a:t>
            </a:r>
            <a:r>
              <a:rPr lang="en-US" dirty="0"/>
              <a:t>(Adapter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9204" y="2566125"/>
            <a:ext cx="9955659" cy="3762756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Corbel (Основной текст)(Основной текст)"/>
              </a:rPr>
              <a:t>Применимость (адаптер объектов)</a:t>
            </a:r>
          </a:p>
          <a:p>
            <a:pPr lvl="1"/>
            <a:r>
              <a:rPr lang="ru-RU" sz="2000" dirty="0" smtClean="0">
                <a:latin typeface="Corbel (Основной текст)(Основной текст)"/>
              </a:rPr>
              <a:t>Нужно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использовать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несколько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существующих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подклассов,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но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не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практично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адаптировать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их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интерфейсы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путем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порождения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новых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подклассов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от</a:t>
            </a:r>
            <a:r>
              <a:rPr lang="en-US" sz="2000" dirty="0" smtClean="0">
                <a:latin typeface="Corbel (Основной текст)(Основной текст)"/>
              </a:rPr>
              <a:t> </a:t>
            </a:r>
            <a:r>
              <a:rPr lang="ru-RU" sz="2000" dirty="0" smtClean="0">
                <a:latin typeface="Corbel (Основной текст)(Основной текст)"/>
              </a:rPr>
              <a:t>каждого</a:t>
            </a:r>
            <a:endParaRPr lang="ru-RU" sz="2000" i="1" dirty="0">
              <a:latin typeface="Corbel (Основной текст)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35792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</a:t>
            </a:r>
            <a:r>
              <a:rPr lang="en-US" dirty="0"/>
              <a:t>(Adapter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1030" name="Picture 6" descr="object_adapter.gif (524×19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242" y="2895263"/>
            <a:ext cx="8263515" cy="310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5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2638</TotalTime>
  <Words>653</Words>
  <Application>Microsoft Office PowerPoint</Application>
  <PresentationFormat>Широкоэкранный</PresentationFormat>
  <Paragraphs>101</Paragraphs>
  <Slides>25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4" baseType="lpstr">
      <vt:lpstr>Arial</vt:lpstr>
      <vt:lpstr>Calibri</vt:lpstr>
      <vt:lpstr>Corbel</vt:lpstr>
      <vt:lpstr>Corbel (Заголовки)</vt:lpstr>
      <vt:lpstr>Corbel (Основной текст)</vt:lpstr>
      <vt:lpstr>Corbel (Основной текст)(Основной текст)</vt:lpstr>
      <vt:lpstr>Gill Sans MT</vt:lpstr>
      <vt:lpstr>Segoe UI</vt:lpstr>
      <vt:lpstr>Parcel</vt:lpstr>
      <vt:lpstr>Design Patterns</vt:lpstr>
      <vt:lpstr>Предыдущий материал</vt:lpstr>
      <vt:lpstr>Сегодня </vt:lpstr>
      <vt:lpstr>Адаптер (Adapter)</vt:lpstr>
      <vt:lpstr>Адаптер (Adapter)</vt:lpstr>
      <vt:lpstr>Адаптер (Adapter)</vt:lpstr>
      <vt:lpstr>Адаптер (Adapter)</vt:lpstr>
      <vt:lpstr>Адаптер (Adapter)</vt:lpstr>
      <vt:lpstr>Адаптер (Adapter)</vt:lpstr>
      <vt:lpstr>Адаптер (Adapter)</vt:lpstr>
      <vt:lpstr>Вопросы </vt:lpstr>
      <vt:lpstr>Фасад (Facade)</vt:lpstr>
      <vt:lpstr>Фасад (Facade)</vt:lpstr>
      <vt:lpstr>Фасад (Facade)</vt:lpstr>
      <vt:lpstr>Фасад (Facade)</vt:lpstr>
      <vt:lpstr>Фасад (Facade)</vt:lpstr>
      <vt:lpstr>Вопросы </vt:lpstr>
      <vt:lpstr>Компоновщик (Composite)</vt:lpstr>
      <vt:lpstr>Компоновщик (Composite)</vt:lpstr>
      <vt:lpstr>Компоновщик (Composite)</vt:lpstr>
      <vt:lpstr>Компоновщик (Composite)</vt:lpstr>
      <vt:lpstr>Компоновщик (Composite)</vt:lpstr>
      <vt:lpstr>Вопросы </vt:lpstr>
      <vt:lpstr>Домашнее задание</vt:lpstr>
      <vt:lpstr>Спасибо за внимание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DESIGN</dc:title>
  <dc:creator>Андрей Севостьянов</dc:creator>
  <cp:lastModifiedBy>Андрей Севостьянов</cp:lastModifiedBy>
  <cp:revision>212</cp:revision>
  <dcterms:created xsi:type="dcterms:W3CDTF">2016-09-25T19:23:35Z</dcterms:created>
  <dcterms:modified xsi:type="dcterms:W3CDTF">2016-10-26T08:40:11Z</dcterms:modified>
</cp:coreProperties>
</file>