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09" r:id="rId1"/>
  </p:sldMasterIdLst>
  <p:notesMasterIdLst>
    <p:notesMasterId r:id="rId32"/>
  </p:notesMasterIdLst>
  <p:sldIdLst>
    <p:sldId id="256" r:id="rId2"/>
    <p:sldId id="257" r:id="rId3"/>
    <p:sldId id="292" r:id="rId4"/>
    <p:sldId id="306" r:id="rId5"/>
    <p:sldId id="324" r:id="rId6"/>
    <p:sldId id="311" r:id="rId7"/>
    <p:sldId id="312" r:id="rId8"/>
    <p:sldId id="313" r:id="rId9"/>
    <p:sldId id="325" r:id="rId10"/>
    <p:sldId id="326" r:id="rId11"/>
    <p:sldId id="314" r:id="rId12"/>
    <p:sldId id="310" r:id="rId13"/>
    <p:sldId id="275" r:id="rId14"/>
    <p:sldId id="303" r:id="rId15"/>
    <p:sldId id="321" r:id="rId16"/>
    <p:sldId id="304" r:id="rId17"/>
    <p:sldId id="322" r:id="rId18"/>
    <p:sldId id="305" r:id="rId19"/>
    <p:sldId id="323" r:id="rId20"/>
    <p:sldId id="328" r:id="rId21"/>
    <p:sldId id="327" r:id="rId22"/>
    <p:sldId id="309" r:id="rId23"/>
    <p:sldId id="315" r:id="rId24"/>
    <p:sldId id="317" r:id="rId25"/>
    <p:sldId id="318" r:id="rId26"/>
    <p:sldId id="319" r:id="rId27"/>
    <p:sldId id="329" r:id="rId28"/>
    <p:sldId id="320" r:id="rId29"/>
    <p:sldId id="271" r:id="rId30"/>
    <p:sldId id="272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698" autoAdjust="0"/>
  </p:normalViewPr>
  <p:slideViewPr>
    <p:cSldViewPr snapToGrid="0">
      <p:cViewPr varScale="1">
        <p:scale>
          <a:sx n="93" d="100"/>
          <a:sy n="93" d="100"/>
        </p:scale>
        <p:origin x="12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3D194-C275-49FB-A7F8-17F8BA590777}" type="datetimeFigureOut">
              <a:rPr lang="ru-RU" smtClean="0"/>
              <a:t>16.11.2016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FB3C5-7B91-45CD-B1A3-997A15DD65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0204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FB3C5-7B91-45CD-B1A3-997A15DD656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12650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FB3C5-7B91-45CD-B1A3-997A15DD656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35449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FB3C5-7B91-45CD-B1A3-997A15DD656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78350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FB3C5-7B91-45CD-B1A3-997A15DD6565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54085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FB3C5-7B91-45CD-B1A3-997A15DD6565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56485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FB3C5-7B91-45CD-B1A3-997A15DD6565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16423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FB3C5-7B91-45CD-B1A3-997A15DD6565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30967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FB3C5-7B91-45CD-B1A3-997A15DD6565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20102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FB3C5-7B91-45CD-B1A3-997A15DD6565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97265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FB3C5-7B91-45CD-B1A3-997A15DD6565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80632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FB3C5-7B91-45CD-B1A3-997A15DD6565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974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FB3C5-7B91-45CD-B1A3-997A15DD656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63192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FB3C5-7B91-45CD-B1A3-997A15DD6565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0461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FB3C5-7B91-45CD-B1A3-997A15DD656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049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FB3C5-7B91-45CD-B1A3-997A15DD656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6768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FB3C5-7B91-45CD-B1A3-997A15DD656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5432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FB3C5-7B91-45CD-B1A3-997A15DD656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865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FB3C5-7B91-45CD-B1A3-997A15DD656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97276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FB3C5-7B91-45CD-B1A3-997A15DD656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97783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FB3C5-7B91-45CD-B1A3-997A15DD656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158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A9D7-A23B-4BCE-A90C-01CA2614A178}" type="datetimeFigureOut">
              <a:rPr lang="ru-RU" smtClean="0"/>
              <a:t>16.11.2016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8DBB-EEF8-4711-8617-D492477BE7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62082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A9D7-A23B-4BCE-A90C-01CA2614A178}" type="datetimeFigureOut">
              <a:rPr lang="ru-RU" smtClean="0"/>
              <a:t>16.11.2016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8DBB-EEF8-4711-8617-D492477BE7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1685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A9D7-A23B-4BCE-A90C-01CA2614A178}" type="datetimeFigureOut">
              <a:rPr lang="ru-RU" smtClean="0"/>
              <a:t>16.11.2016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8DBB-EEF8-4711-8617-D492477BE7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7581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A9D7-A23B-4BCE-A90C-01CA2614A178}" type="datetimeFigureOut">
              <a:rPr lang="ru-RU" smtClean="0"/>
              <a:t>16.11.2016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8DBB-EEF8-4711-8617-D492477BE7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6544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A9D7-A23B-4BCE-A90C-01CA2614A178}" type="datetimeFigureOut">
              <a:rPr lang="ru-RU" smtClean="0"/>
              <a:t>16.11.2016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8DBB-EEF8-4711-8617-D492477BE7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37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A9D7-A23B-4BCE-A90C-01CA2614A178}" type="datetimeFigureOut">
              <a:rPr lang="ru-RU" smtClean="0"/>
              <a:t>16.11.2016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8DBB-EEF8-4711-8617-D492477BE7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516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A9D7-A23B-4BCE-A90C-01CA2614A178}" type="datetimeFigureOut">
              <a:rPr lang="ru-RU" smtClean="0"/>
              <a:t>16.11.2016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8DBB-EEF8-4711-8617-D492477BE787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181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A9D7-A23B-4BCE-A90C-01CA2614A178}" type="datetimeFigureOut">
              <a:rPr lang="ru-RU" smtClean="0"/>
              <a:t>16.11.2016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8DBB-EEF8-4711-8617-D492477BE7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5111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A9D7-A23B-4BCE-A90C-01CA2614A178}" type="datetimeFigureOut">
              <a:rPr lang="ru-RU" smtClean="0"/>
              <a:t>16.11.2016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8DBB-EEF8-4711-8617-D492477BE7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4591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A9D7-A23B-4BCE-A90C-01CA2614A178}" type="datetimeFigureOut">
              <a:rPr lang="ru-RU" smtClean="0"/>
              <a:t>16.11.2016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8DBB-EEF8-4711-8617-D492477BE7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590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F53A9D7-A23B-4BCE-A90C-01CA2614A178}" type="datetimeFigureOut">
              <a:rPr lang="ru-RU" smtClean="0"/>
              <a:t>16.11.2016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8DBB-EEF8-4711-8617-D492477BE7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808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F53A9D7-A23B-4BCE-A90C-01CA2614A178}" type="datetimeFigureOut">
              <a:rPr lang="ru-RU" smtClean="0"/>
              <a:t>16.11.2016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7BB58DBB-EEF8-4711-8617-D492477BE7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579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0" r:id="rId1"/>
    <p:sldLayoutId id="2147484311" r:id="rId2"/>
    <p:sldLayoutId id="2147484312" r:id="rId3"/>
    <p:sldLayoutId id="2147484313" r:id="rId4"/>
    <p:sldLayoutId id="2147484314" r:id="rId5"/>
    <p:sldLayoutId id="2147484315" r:id="rId6"/>
    <p:sldLayoutId id="2147484316" r:id="rId7"/>
    <p:sldLayoutId id="2147484317" r:id="rId8"/>
    <p:sldLayoutId id="2147484318" r:id="rId9"/>
    <p:sldLayoutId id="2147484319" r:id="rId10"/>
    <p:sldLayoutId id="214748432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Corbel (Заголовки)"/>
              </a:rPr>
              <a:t>Design Patterns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solidFill>
                  <a:schemeClr val="tx1"/>
                </a:solidFill>
              </a:rPr>
              <a:t>Паттерны поведения. Часть </a:t>
            </a:r>
            <a:r>
              <a:rPr lang="ru-RU" sz="3600" dirty="0" smtClean="0">
                <a:solidFill>
                  <a:schemeClr val="tx1"/>
                </a:solidFill>
              </a:rPr>
              <a:t>2.</a:t>
            </a:r>
            <a:endParaRPr lang="ru-RU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94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6"/>
    </mc:Choice>
    <mc:Fallback xmlns="">
      <p:transition spd="slow" advTm="1406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18240" y="1068601"/>
            <a:ext cx="8755519" cy="1188720"/>
          </a:xfrm>
        </p:spPr>
        <p:txBody>
          <a:bodyPr>
            <a:normAutofit fontScale="90000"/>
          </a:bodyPr>
          <a:lstStyle/>
          <a:p>
            <a:r>
              <a:rPr lang="ru-RU" sz="3600" dirty="0" smtClean="0">
                <a:latin typeface="Trebuchet MS (Основной текст)"/>
              </a:rPr>
              <a:t>Наблюдатель</a:t>
            </a:r>
            <a:r>
              <a:rPr lang="en-US" sz="3600" dirty="0" smtClean="0">
                <a:latin typeface="Trebuchet MS (Основной текст)"/>
              </a:rPr>
              <a:t/>
            </a:r>
            <a:br>
              <a:rPr lang="en-US" sz="3600" dirty="0" smtClean="0">
                <a:latin typeface="Trebuchet MS (Основной текст)"/>
              </a:rPr>
            </a:br>
            <a:r>
              <a:rPr lang="ru-RU" sz="3600" dirty="0" smtClean="0">
                <a:latin typeface="Trebuchet MS (Основной текст)"/>
              </a:rPr>
              <a:t>(</a:t>
            </a:r>
            <a:r>
              <a:rPr lang="en-US" sz="3600" dirty="0">
                <a:latin typeface="Trebuchet MS (Основной текст)"/>
              </a:rPr>
              <a:t>Observer</a:t>
            </a:r>
            <a:r>
              <a:rPr lang="ru-RU" sz="3600" dirty="0">
                <a:latin typeface="Trebuchet MS (Основной текст)"/>
              </a:rPr>
              <a:t>)</a:t>
            </a:r>
            <a:endParaRPr lang="en-US" sz="3600" dirty="0">
              <a:latin typeface="Trebuchet MS (Основной текст)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31510" y="2575698"/>
            <a:ext cx="8928978" cy="3742208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Результаты:</a:t>
            </a:r>
          </a:p>
          <a:p>
            <a:pPr lvl="1"/>
            <a:r>
              <a:rPr lang="ru-RU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Абстрактная связанность </a:t>
            </a:r>
            <a:r>
              <a:rPr lang="ru-RU" sz="22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субъекта и </a:t>
            </a:r>
            <a:r>
              <a:rPr lang="ru-RU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наблюдателя</a:t>
            </a:r>
          </a:p>
          <a:p>
            <a:pPr lvl="1"/>
            <a:r>
              <a:rPr lang="ru-RU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Поддержка широковещательных коммуникаций</a:t>
            </a:r>
          </a:p>
        </p:txBody>
      </p:sp>
    </p:spTree>
    <p:extLst>
      <p:ext uri="{BB962C8B-B14F-4D97-AF65-F5344CB8AC3E}">
        <p14:creationId xmlns:p14="http://schemas.microsoft.com/office/powerpoint/2010/main" val="255061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18240" y="1068601"/>
            <a:ext cx="8755519" cy="1188720"/>
          </a:xfrm>
        </p:spPr>
        <p:txBody>
          <a:bodyPr>
            <a:normAutofit fontScale="90000"/>
          </a:bodyPr>
          <a:lstStyle/>
          <a:p>
            <a:r>
              <a:rPr lang="ru-RU" sz="3600" dirty="0" smtClean="0">
                <a:latin typeface="Trebuchet MS (Основной текст)"/>
              </a:rPr>
              <a:t>Наблюдатель</a:t>
            </a:r>
            <a:r>
              <a:rPr lang="en-US" sz="3600" dirty="0" smtClean="0">
                <a:latin typeface="Trebuchet MS (Основной текст)"/>
              </a:rPr>
              <a:t/>
            </a:r>
            <a:br>
              <a:rPr lang="en-US" sz="3600" dirty="0" smtClean="0">
                <a:latin typeface="Trebuchet MS (Основной текст)"/>
              </a:rPr>
            </a:br>
            <a:r>
              <a:rPr lang="ru-RU" sz="3600" dirty="0" smtClean="0">
                <a:latin typeface="Trebuchet MS (Основной текст)"/>
              </a:rPr>
              <a:t>(</a:t>
            </a:r>
            <a:r>
              <a:rPr lang="en-US" sz="3600" dirty="0">
                <a:latin typeface="Trebuchet MS (Основной текст)"/>
              </a:rPr>
              <a:t>Observer</a:t>
            </a:r>
            <a:r>
              <a:rPr lang="ru-RU" sz="3600" dirty="0">
                <a:latin typeface="Trebuchet MS (Основной текст)"/>
              </a:rPr>
              <a:t>)</a:t>
            </a:r>
            <a:endParaRPr lang="en-US" sz="3600" dirty="0">
              <a:latin typeface="Trebuchet MS (Основной текст)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31510" y="2575698"/>
            <a:ext cx="8928978" cy="3742208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Проблемы:</a:t>
            </a:r>
            <a:endParaRPr lang="en-US" sz="2400" dirty="0" smtClean="0">
              <a:solidFill>
                <a:schemeClr val="tx2"/>
              </a:solidFill>
              <a:latin typeface="Trebuchet MS (Основной текст)"/>
              <a:cs typeface="Times New Roman" pitchFamily="18" charset="0"/>
            </a:endParaRPr>
          </a:p>
          <a:p>
            <a:pPr lvl="1"/>
            <a:r>
              <a:rPr lang="ru-RU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Неожиданные обновления</a:t>
            </a:r>
            <a:endParaRPr lang="ru-RU" sz="2200" dirty="0">
              <a:solidFill>
                <a:schemeClr val="tx2"/>
              </a:solidFill>
              <a:latin typeface="Trebuchet MS (Основной текст)"/>
              <a:cs typeface="Times New Roman" pitchFamily="18" charset="0"/>
            </a:endParaRPr>
          </a:p>
          <a:p>
            <a:pPr lvl="1"/>
            <a:r>
              <a:rPr lang="ru-RU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Большое количество связей в случае, когда у одного субъекта может быть несколько наблюдателей</a:t>
            </a:r>
          </a:p>
          <a:p>
            <a:pPr lvl="1"/>
            <a:r>
              <a:rPr lang="ru-RU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Висячие ссылки на удалённые объекты</a:t>
            </a:r>
          </a:p>
          <a:p>
            <a:pPr lvl="1"/>
            <a:r>
              <a:rPr lang="ru-RU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Определение субъекта, инициирующего обновление (и передача данных)</a:t>
            </a:r>
          </a:p>
        </p:txBody>
      </p:sp>
    </p:spTree>
    <p:extLst>
      <p:ext uri="{BB962C8B-B14F-4D97-AF65-F5344CB8AC3E}">
        <p14:creationId xmlns:p14="http://schemas.microsoft.com/office/powerpoint/2010/main" val="197770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31136" y="2834589"/>
            <a:ext cx="7729728" cy="1188720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Corbel (Заголовки)"/>
              </a:rPr>
              <a:t>Вопросы </a:t>
            </a:r>
          </a:p>
        </p:txBody>
      </p:sp>
    </p:spTree>
    <p:extLst>
      <p:ext uri="{BB962C8B-B14F-4D97-AF65-F5344CB8AC3E}">
        <p14:creationId xmlns:p14="http://schemas.microsoft.com/office/powerpoint/2010/main" val="289814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18240" y="1068601"/>
            <a:ext cx="8755519" cy="1188720"/>
          </a:xfrm>
        </p:spPr>
        <p:txBody>
          <a:bodyPr>
            <a:normAutofit fontScale="90000"/>
          </a:bodyPr>
          <a:lstStyle/>
          <a:p>
            <a:r>
              <a:rPr lang="ru-RU" sz="3600" dirty="0">
                <a:latin typeface="Trebuchet MS (Основной текст)"/>
              </a:rPr>
              <a:t>Посредник </a:t>
            </a:r>
            <a:br>
              <a:rPr lang="ru-RU" sz="3600" dirty="0">
                <a:latin typeface="Trebuchet MS (Основной текст)"/>
              </a:rPr>
            </a:br>
            <a:r>
              <a:rPr lang="ru-RU" sz="3600" dirty="0">
                <a:latin typeface="Trebuchet MS (Основной текст)"/>
              </a:rPr>
              <a:t>(</a:t>
            </a:r>
            <a:r>
              <a:rPr lang="en-US" sz="3600" dirty="0">
                <a:latin typeface="Trebuchet MS (Основной текст)"/>
              </a:rPr>
              <a:t>Mediator</a:t>
            </a:r>
            <a:r>
              <a:rPr lang="ru-RU" sz="3600" dirty="0">
                <a:latin typeface="Trebuchet MS (Основной текст)"/>
              </a:rPr>
              <a:t>)</a:t>
            </a:r>
            <a:endParaRPr lang="en-US" sz="3600" dirty="0">
              <a:latin typeface="Trebuchet MS (Основной текст)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31510" y="2575698"/>
            <a:ext cx="9618692" cy="3742208"/>
          </a:xfrm>
        </p:spPr>
        <p:txBody>
          <a:bodyPr>
            <a:normAutofit/>
          </a:bodyPr>
          <a:lstStyle/>
          <a:p>
            <a:r>
              <a:rPr lang="ru-RU" sz="2400" b="1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Назначение</a:t>
            </a:r>
            <a:r>
              <a:rPr lang="ru-RU" sz="24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: </a:t>
            </a:r>
            <a:r>
              <a:rPr lang="ru-RU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определяет объект, инкапсулирующий способ взаимодействия множества объектов</a:t>
            </a:r>
            <a:endParaRPr lang="ru-RU" sz="2200" dirty="0">
              <a:solidFill>
                <a:schemeClr val="tx2"/>
              </a:solidFill>
              <a:latin typeface="Trebuchet MS (Основной текст)"/>
              <a:cs typeface="Times New Roman" pitchFamily="18" charset="0"/>
            </a:endParaRPr>
          </a:p>
          <a:p>
            <a:r>
              <a:rPr lang="ru-RU" sz="2400" b="1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Применимость</a:t>
            </a:r>
            <a:r>
              <a:rPr lang="ru-RU" sz="2400" b="1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:</a:t>
            </a:r>
          </a:p>
          <a:p>
            <a:pPr lvl="1"/>
            <a:r>
              <a:rPr lang="ru-RU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Имеются</a:t>
            </a:r>
            <a:r>
              <a:rPr lang="en-US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ru-RU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объекты,</a:t>
            </a:r>
            <a:r>
              <a:rPr lang="en-US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ru-RU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связи</a:t>
            </a:r>
            <a:r>
              <a:rPr lang="en-US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ru-RU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между</a:t>
            </a:r>
            <a:r>
              <a:rPr lang="en-US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ru-RU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которыми</a:t>
            </a:r>
            <a:r>
              <a:rPr lang="en-US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ru-RU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сложны</a:t>
            </a:r>
            <a:r>
              <a:rPr lang="en-US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ru-RU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и</a:t>
            </a:r>
            <a:r>
              <a:rPr lang="en-US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ru-RU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четко</a:t>
            </a:r>
            <a:r>
              <a:rPr lang="en-US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ru-RU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определены</a:t>
            </a:r>
            <a:endParaRPr lang="en-US" sz="2200" dirty="0" smtClean="0">
              <a:solidFill>
                <a:schemeClr val="tx2"/>
              </a:solidFill>
              <a:latin typeface="Trebuchet MS (Основной текст)"/>
              <a:cs typeface="Times New Roman" pitchFamily="18" charset="0"/>
            </a:endParaRPr>
          </a:p>
          <a:p>
            <a:pPr lvl="1"/>
            <a:r>
              <a:rPr lang="ru-RU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Нельзя повторно использовать объект, поскольку он обменивается информацией со многими другими объектами</a:t>
            </a:r>
            <a:endParaRPr lang="en-US" sz="2200" dirty="0" smtClean="0">
              <a:solidFill>
                <a:schemeClr val="tx2"/>
              </a:solidFill>
              <a:latin typeface="Trebuchet MS (Основной текст)"/>
              <a:cs typeface="Times New Roman" pitchFamily="18" charset="0"/>
            </a:endParaRPr>
          </a:p>
          <a:p>
            <a:pPr lvl="1"/>
            <a:r>
              <a:rPr lang="ru-RU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Поведение, распределенное между несколькими классами, должно поддаваться настройке без порождения множества подклассов</a:t>
            </a:r>
            <a:endParaRPr lang="ru-RU" sz="2200" dirty="0">
              <a:solidFill>
                <a:schemeClr val="tx2"/>
              </a:solidFill>
              <a:latin typeface="Trebuchet MS (Основной текст)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624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18240" y="1068601"/>
            <a:ext cx="8755519" cy="1188720"/>
          </a:xfrm>
        </p:spPr>
        <p:txBody>
          <a:bodyPr>
            <a:normAutofit fontScale="90000"/>
          </a:bodyPr>
          <a:lstStyle/>
          <a:p>
            <a:r>
              <a:rPr lang="ru-RU" sz="3600" dirty="0">
                <a:latin typeface="Trebuchet MS (Основной текст)"/>
              </a:rPr>
              <a:t>Посредник </a:t>
            </a:r>
            <a:br>
              <a:rPr lang="ru-RU" sz="3600" dirty="0">
                <a:latin typeface="Trebuchet MS (Основной текст)"/>
              </a:rPr>
            </a:br>
            <a:r>
              <a:rPr lang="ru-RU" sz="3600" dirty="0">
                <a:latin typeface="Trebuchet MS (Основной текст)"/>
              </a:rPr>
              <a:t>(</a:t>
            </a:r>
            <a:r>
              <a:rPr lang="en-US" sz="3600" dirty="0">
                <a:latin typeface="Trebuchet MS (Основной текст)"/>
              </a:rPr>
              <a:t>Mediator</a:t>
            </a:r>
            <a:r>
              <a:rPr lang="ru-RU" sz="3600" dirty="0">
                <a:latin typeface="Trebuchet MS (Основной текст)"/>
              </a:rPr>
              <a:t>)</a:t>
            </a:r>
            <a:endParaRPr lang="en-US" sz="3600" dirty="0">
              <a:latin typeface="Trebuchet MS (Основной текст)"/>
            </a:endParaRPr>
          </a:p>
        </p:txBody>
      </p:sp>
      <p:pic>
        <p:nvPicPr>
          <p:cNvPr id="1026" name="Picture 2" descr="mediator.gif (409×212)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963" y="2656100"/>
            <a:ext cx="6966767" cy="361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213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rebuchet MS (Основной текст)"/>
              </a:rPr>
              <a:t>Посредник </a:t>
            </a:r>
            <a:br>
              <a:rPr lang="ru-RU" dirty="0">
                <a:latin typeface="Trebuchet MS (Основной текст)"/>
              </a:rPr>
            </a:br>
            <a:r>
              <a:rPr lang="ru-RU" dirty="0">
                <a:latin typeface="Trebuchet MS (Основной текст)"/>
              </a:rPr>
              <a:t>(</a:t>
            </a:r>
            <a:r>
              <a:rPr lang="en-US" dirty="0">
                <a:latin typeface="Trebuchet MS (Основной текст)"/>
              </a:rPr>
              <a:t>Mediator</a:t>
            </a:r>
            <a:r>
              <a:rPr lang="ru-RU" dirty="0">
                <a:latin typeface="Trebuchet MS (Основной текст)"/>
              </a:rPr>
              <a:t>)</a:t>
            </a:r>
            <a:endParaRPr lang="ru-RU" dirty="0"/>
          </a:p>
        </p:txBody>
      </p:sp>
      <p:pic>
        <p:nvPicPr>
          <p:cNvPr id="4098" name="Picture 2" descr="example-mediator.gif (429×244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936" y="2719137"/>
            <a:ext cx="6202127" cy="352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695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18240" y="1068601"/>
            <a:ext cx="8755519" cy="1188720"/>
          </a:xfrm>
        </p:spPr>
        <p:txBody>
          <a:bodyPr>
            <a:normAutofit fontScale="90000"/>
          </a:bodyPr>
          <a:lstStyle/>
          <a:p>
            <a:r>
              <a:rPr lang="ru-RU" sz="3600" dirty="0">
                <a:latin typeface="Trebuchet MS (Основной текст)"/>
              </a:rPr>
              <a:t>Посредник </a:t>
            </a:r>
            <a:br>
              <a:rPr lang="ru-RU" sz="3600" dirty="0">
                <a:latin typeface="Trebuchet MS (Основной текст)"/>
              </a:rPr>
            </a:br>
            <a:r>
              <a:rPr lang="ru-RU" sz="3600" dirty="0">
                <a:latin typeface="Trebuchet MS (Основной текст)"/>
              </a:rPr>
              <a:t>(</a:t>
            </a:r>
            <a:r>
              <a:rPr lang="en-US" sz="3600" dirty="0">
                <a:latin typeface="Trebuchet MS (Основной текст)"/>
              </a:rPr>
              <a:t>Mediator</a:t>
            </a:r>
            <a:r>
              <a:rPr lang="ru-RU" sz="3600" dirty="0">
                <a:latin typeface="Trebuchet MS (Основной текст)"/>
              </a:rPr>
              <a:t>)</a:t>
            </a:r>
            <a:endParaRPr lang="en-US" sz="3600" dirty="0">
              <a:latin typeface="Trebuchet MS (Основной текст)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31510" y="2575698"/>
            <a:ext cx="9341290" cy="3742208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Mediator</a:t>
            </a:r>
            <a:r>
              <a:rPr lang="en-US" sz="24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- </a:t>
            </a:r>
            <a:r>
              <a:rPr lang="ru-RU" sz="24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посредник</a:t>
            </a:r>
            <a:endParaRPr lang="ru-RU" sz="2400" dirty="0">
              <a:solidFill>
                <a:schemeClr val="tx2"/>
              </a:solidFill>
              <a:latin typeface="Trebuchet MS (Основной текст)"/>
              <a:cs typeface="Times New Roman" pitchFamily="18" charset="0"/>
            </a:endParaRPr>
          </a:p>
          <a:p>
            <a:pPr lvl="1"/>
            <a:r>
              <a:rPr lang="ru-RU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определяет</a:t>
            </a:r>
            <a:r>
              <a:rPr lang="en-US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ru-RU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интерфейс</a:t>
            </a:r>
            <a:r>
              <a:rPr lang="en-US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ru-RU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для</a:t>
            </a:r>
            <a:r>
              <a:rPr lang="en-US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ru-RU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обмена</a:t>
            </a:r>
            <a:r>
              <a:rPr lang="en-US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ru-RU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информацией</a:t>
            </a:r>
            <a:r>
              <a:rPr lang="en-US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ru-RU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с</a:t>
            </a:r>
            <a:r>
              <a:rPr lang="en-US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ru-RU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объектами</a:t>
            </a:r>
            <a:r>
              <a:rPr lang="en-US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Colleague</a:t>
            </a:r>
            <a:endParaRPr lang="en-US" sz="2200" dirty="0">
              <a:solidFill>
                <a:schemeClr val="tx2"/>
              </a:solidFill>
              <a:latin typeface="Trebuchet MS (Основной текст)"/>
              <a:cs typeface="Times New Roman" pitchFamily="18" charset="0"/>
            </a:endParaRPr>
          </a:p>
          <a:p>
            <a:r>
              <a:rPr lang="en-US" sz="2400" b="1" dirty="0" err="1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ConcreteMediator</a:t>
            </a:r>
            <a:r>
              <a:rPr lang="en-US" sz="24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– </a:t>
            </a:r>
            <a:r>
              <a:rPr lang="ru-RU" sz="24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конкретный</a:t>
            </a:r>
            <a:r>
              <a:rPr lang="en-US" sz="24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ru-RU" sz="24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посредник</a:t>
            </a:r>
            <a:r>
              <a:rPr lang="ru-RU" sz="24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:</a:t>
            </a:r>
          </a:p>
          <a:p>
            <a:pPr lvl="1"/>
            <a:r>
              <a:rPr lang="ru-RU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Реализует</a:t>
            </a:r>
            <a:r>
              <a:rPr lang="en-US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ru-RU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кооперативное</a:t>
            </a:r>
            <a:r>
              <a:rPr lang="en-US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ru-RU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поведение,</a:t>
            </a:r>
            <a:r>
              <a:rPr lang="en-US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ru-RU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координируя</a:t>
            </a:r>
            <a:r>
              <a:rPr lang="en-US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ru-RU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действия</a:t>
            </a:r>
            <a:r>
              <a:rPr lang="en-US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ru-RU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объектов</a:t>
            </a:r>
            <a:r>
              <a:rPr lang="en-US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Colleague</a:t>
            </a:r>
            <a:endParaRPr lang="en-US" sz="2200" dirty="0">
              <a:solidFill>
                <a:schemeClr val="tx2"/>
              </a:solidFill>
              <a:latin typeface="Trebuchet MS (Основной текст)"/>
              <a:cs typeface="Times New Roman" pitchFamily="18" charset="0"/>
            </a:endParaRPr>
          </a:p>
          <a:p>
            <a:pPr lvl="1"/>
            <a:r>
              <a:rPr lang="ru-RU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Владеет</a:t>
            </a:r>
            <a:r>
              <a:rPr lang="en-US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ru-RU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информацией</a:t>
            </a:r>
            <a:r>
              <a:rPr lang="en-US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ru-RU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о</a:t>
            </a:r>
            <a:r>
              <a:rPr lang="en-US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ru-RU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коллегах</a:t>
            </a:r>
            <a:r>
              <a:rPr lang="en-US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ru-RU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и</a:t>
            </a:r>
            <a:r>
              <a:rPr lang="en-US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ru-RU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подсчитывает</a:t>
            </a:r>
            <a:r>
              <a:rPr lang="en-US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ru-RU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их</a:t>
            </a:r>
            <a:endParaRPr lang="ru-RU" sz="2200" dirty="0">
              <a:solidFill>
                <a:schemeClr val="tx2"/>
              </a:solidFill>
              <a:latin typeface="Trebuchet MS (Основной текст)"/>
              <a:cs typeface="Times New Roman" pitchFamily="18" charset="0"/>
            </a:endParaRPr>
          </a:p>
          <a:p>
            <a:r>
              <a:rPr lang="ru-RU" sz="24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Классы</a:t>
            </a:r>
            <a:r>
              <a:rPr lang="en-US" sz="24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Colleague</a:t>
            </a:r>
            <a:r>
              <a:rPr lang="en-US" sz="24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- </a:t>
            </a:r>
            <a:r>
              <a:rPr lang="ru-RU" sz="24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коллеги</a:t>
            </a:r>
            <a:r>
              <a:rPr lang="ru-RU" sz="24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:</a:t>
            </a:r>
          </a:p>
          <a:p>
            <a:pPr lvl="1"/>
            <a:r>
              <a:rPr lang="ru-RU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Каждый</a:t>
            </a:r>
            <a:r>
              <a:rPr lang="en-US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ru-RU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класс</a:t>
            </a:r>
            <a:r>
              <a:rPr lang="en-US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Colleague «</a:t>
            </a:r>
            <a:r>
              <a:rPr lang="ru-RU" sz="22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знает</a:t>
            </a:r>
            <a:r>
              <a:rPr lang="ru-RU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»</a:t>
            </a:r>
            <a:r>
              <a:rPr lang="en-US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ru-RU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о</a:t>
            </a:r>
            <a:r>
              <a:rPr lang="en-US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ru-RU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своем</a:t>
            </a:r>
            <a:r>
              <a:rPr lang="en-US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ru-RU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объекте</a:t>
            </a:r>
            <a:r>
              <a:rPr lang="en-US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Mediator</a:t>
            </a:r>
            <a:endParaRPr lang="en-US" sz="2200" dirty="0">
              <a:solidFill>
                <a:schemeClr val="tx2"/>
              </a:solidFill>
              <a:latin typeface="Trebuchet MS (Основной текст)"/>
              <a:cs typeface="Times New Roman" pitchFamily="18" charset="0"/>
            </a:endParaRPr>
          </a:p>
          <a:p>
            <a:pPr lvl="1"/>
            <a:r>
              <a:rPr lang="ru-RU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Все</a:t>
            </a:r>
            <a:r>
              <a:rPr lang="en-US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ru-RU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коллеги</a:t>
            </a:r>
            <a:r>
              <a:rPr lang="en-US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ru-RU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обмениваются</a:t>
            </a:r>
            <a:r>
              <a:rPr lang="en-US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ru-RU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информацией</a:t>
            </a:r>
            <a:r>
              <a:rPr lang="en-US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ru-RU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только</a:t>
            </a:r>
            <a:r>
              <a:rPr lang="en-US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ru-RU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с</a:t>
            </a:r>
            <a:r>
              <a:rPr lang="en-US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ru-RU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посредником</a:t>
            </a:r>
            <a:endParaRPr lang="en-US" sz="2400" dirty="0" smtClean="0">
              <a:solidFill>
                <a:schemeClr val="tx2"/>
              </a:solidFill>
              <a:latin typeface="Trebuchet MS (Основной текст)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68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rebuchet MS (Основной текст)"/>
              </a:rPr>
              <a:t>Посредник </a:t>
            </a:r>
            <a:br>
              <a:rPr lang="ru-RU" dirty="0">
                <a:latin typeface="Trebuchet MS (Основной текст)"/>
              </a:rPr>
            </a:br>
            <a:r>
              <a:rPr lang="ru-RU" dirty="0">
                <a:latin typeface="Trebuchet MS (Основной текст)"/>
              </a:rPr>
              <a:t>(</a:t>
            </a:r>
            <a:r>
              <a:rPr lang="en-US" dirty="0">
                <a:latin typeface="Trebuchet MS (Основной текст)"/>
              </a:rPr>
              <a:t>Mediator</a:t>
            </a:r>
            <a:r>
              <a:rPr lang="ru-RU" dirty="0" smtClean="0">
                <a:latin typeface="Trebuchet MS (Основной текст)"/>
              </a:rPr>
              <a:t>)</a:t>
            </a:r>
            <a:endParaRPr lang="ru-RU" dirty="0"/>
          </a:p>
        </p:txBody>
      </p:sp>
      <p:pic>
        <p:nvPicPr>
          <p:cNvPr id="1026" name="Picture 2" descr="MediatorMotivation3.gif (357×250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354" y="2505626"/>
            <a:ext cx="5313291" cy="372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289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18240" y="1068601"/>
            <a:ext cx="8755519" cy="1188720"/>
          </a:xfrm>
        </p:spPr>
        <p:txBody>
          <a:bodyPr>
            <a:normAutofit fontScale="90000"/>
          </a:bodyPr>
          <a:lstStyle/>
          <a:p>
            <a:r>
              <a:rPr lang="ru-RU" sz="3600" dirty="0" smtClean="0">
                <a:latin typeface="Trebuchet MS (Основной текст)"/>
              </a:rPr>
              <a:t>Посредник</a:t>
            </a:r>
            <a:r>
              <a:rPr lang="ru-RU" sz="3600" dirty="0">
                <a:latin typeface="Trebuchet MS (Основной текст)"/>
              </a:rPr>
              <a:t/>
            </a:r>
            <a:br>
              <a:rPr lang="ru-RU" sz="3600" dirty="0">
                <a:latin typeface="Trebuchet MS (Основной текст)"/>
              </a:rPr>
            </a:br>
            <a:r>
              <a:rPr lang="ru-RU" sz="3600" dirty="0">
                <a:latin typeface="Trebuchet MS (Основной текст)"/>
              </a:rPr>
              <a:t>(</a:t>
            </a:r>
            <a:r>
              <a:rPr lang="en-US" sz="3600" dirty="0">
                <a:latin typeface="Trebuchet MS (Основной текст)"/>
              </a:rPr>
              <a:t>Mediator</a:t>
            </a:r>
            <a:r>
              <a:rPr lang="ru-RU" sz="3600" dirty="0">
                <a:latin typeface="Trebuchet MS (Основной текст)"/>
              </a:rPr>
              <a:t>)</a:t>
            </a:r>
            <a:endParaRPr lang="en-US" sz="3600" dirty="0">
              <a:latin typeface="Trebuchet MS (Основной текст)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31510" y="2575698"/>
            <a:ext cx="8928978" cy="3742208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Результаты:</a:t>
            </a:r>
          </a:p>
          <a:p>
            <a:pPr lvl="1"/>
            <a:r>
              <a:rPr lang="ru-RU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Устраняет связанность между коллегами</a:t>
            </a:r>
          </a:p>
          <a:p>
            <a:pPr lvl="1"/>
            <a:r>
              <a:rPr lang="ru-RU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Упрощает протоколы </a:t>
            </a:r>
            <a:r>
              <a:rPr lang="ru-RU" sz="22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взаимодействия </a:t>
            </a:r>
            <a:r>
              <a:rPr lang="ru-RU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объектов</a:t>
            </a:r>
          </a:p>
          <a:p>
            <a:pPr lvl="1"/>
            <a:r>
              <a:rPr lang="ru-RU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Централизует управление</a:t>
            </a:r>
            <a:endParaRPr lang="en-US" sz="2200" dirty="0" smtClean="0">
              <a:solidFill>
                <a:schemeClr val="tx2"/>
              </a:solidFill>
              <a:latin typeface="Trebuchet MS (Основной текст)"/>
              <a:cs typeface="Times New Roman" pitchFamily="18" charset="0"/>
            </a:endParaRPr>
          </a:p>
          <a:p>
            <a:pPr lvl="1"/>
            <a:r>
              <a:rPr lang="ru-RU" sz="22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Снижает число порождаемых подклассов</a:t>
            </a:r>
          </a:p>
          <a:p>
            <a:pPr lvl="1"/>
            <a:r>
              <a:rPr lang="ru-RU" sz="22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Абстрагирует способ кооперирования </a:t>
            </a:r>
            <a:r>
              <a:rPr lang="ru-RU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объектов</a:t>
            </a:r>
            <a:endParaRPr lang="en-US" sz="2200" dirty="0">
              <a:solidFill>
                <a:schemeClr val="tx2"/>
              </a:solidFill>
              <a:latin typeface="Trebuchet MS (Основной текст)"/>
              <a:cs typeface="Times New Roman" pitchFamily="18" charset="0"/>
            </a:endParaRPr>
          </a:p>
          <a:p>
            <a:pPr lvl="1"/>
            <a:endParaRPr lang="ru-RU" sz="2200" dirty="0">
              <a:solidFill>
                <a:schemeClr val="tx2"/>
              </a:solidFill>
              <a:latin typeface="Trebuchet MS (Основной текст)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398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18240" y="1068601"/>
            <a:ext cx="8755519" cy="1188720"/>
          </a:xfrm>
        </p:spPr>
        <p:txBody>
          <a:bodyPr>
            <a:normAutofit fontScale="90000"/>
          </a:bodyPr>
          <a:lstStyle/>
          <a:p>
            <a:r>
              <a:rPr lang="ru-RU" sz="3600" dirty="0" smtClean="0">
                <a:latin typeface="Trebuchet MS (Основной текст)"/>
              </a:rPr>
              <a:t>Посредник</a:t>
            </a:r>
            <a:r>
              <a:rPr lang="ru-RU" sz="3600" dirty="0">
                <a:latin typeface="Trebuchet MS (Основной текст)"/>
              </a:rPr>
              <a:t/>
            </a:r>
            <a:br>
              <a:rPr lang="ru-RU" sz="3600" dirty="0">
                <a:latin typeface="Trebuchet MS (Основной текст)"/>
              </a:rPr>
            </a:br>
            <a:r>
              <a:rPr lang="ru-RU" sz="3600" dirty="0">
                <a:latin typeface="Trebuchet MS (Основной текст)"/>
              </a:rPr>
              <a:t>(</a:t>
            </a:r>
            <a:r>
              <a:rPr lang="en-US" sz="3600" dirty="0">
                <a:latin typeface="Trebuchet MS (Основной текст)"/>
              </a:rPr>
              <a:t>Mediator</a:t>
            </a:r>
            <a:r>
              <a:rPr lang="ru-RU" sz="3600" dirty="0">
                <a:latin typeface="Trebuchet MS (Основной текст)"/>
              </a:rPr>
              <a:t>)</a:t>
            </a:r>
            <a:endParaRPr lang="en-US" sz="3600" dirty="0">
              <a:latin typeface="Trebuchet MS (Основной текст)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31510" y="2575698"/>
            <a:ext cx="8928978" cy="3742208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Явный посредник</a:t>
            </a:r>
          </a:p>
          <a:p>
            <a:endParaRPr lang="ru-RU" sz="2000" dirty="0">
              <a:solidFill>
                <a:schemeClr val="tx2"/>
              </a:solidFill>
              <a:latin typeface="Trebuchet MS (Основной текст)"/>
              <a:cs typeface="Times New Roman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499" y="3172405"/>
            <a:ext cx="6755000" cy="254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19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Corbel (Заголовки)"/>
              </a:rPr>
              <a:t>Предыдущий материал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Trebuchet MS (Основной текст)"/>
              </a:rPr>
              <a:t>Шаблонный метод (</a:t>
            </a:r>
            <a:r>
              <a:rPr lang="en-US" sz="2400" dirty="0" err="1">
                <a:latin typeface="Trebuchet MS (Основной текст)"/>
              </a:rPr>
              <a:t>TemplateMethod</a:t>
            </a:r>
            <a:r>
              <a:rPr lang="ru-RU" sz="2400" dirty="0">
                <a:latin typeface="Trebuchet MS (Основной текст)"/>
              </a:rPr>
              <a:t>)</a:t>
            </a:r>
            <a:endParaRPr lang="en-US" sz="2400" dirty="0">
              <a:latin typeface="Trebuchet MS (Основной текст)"/>
            </a:endParaRPr>
          </a:p>
          <a:p>
            <a:r>
              <a:rPr lang="ru-RU" sz="2400" dirty="0">
                <a:latin typeface="Trebuchet MS (Основной текст)"/>
              </a:rPr>
              <a:t>Стратегия (</a:t>
            </a:r>
            <a:r>
              <a:rPr lang="en-US" sz="2400" dirty="0">
                <a:latin typeface="Trebuchet MS (Основной текст)"/>
              </a:rPr>
              <a:t>Strategy</a:t>
            </a:r>
            <a:r>
              <a:rPr lang="ru-RU" sz="2400" dirty="0">
                <a:latin typeface="Trebuchet MS (Основной текст)"/>
              </a:rPr>
              <a:t>)</a:t>
            </a:r>
          </a:p>
          <a:p>
            <a:r>
              <a:rPr lang="ru-RU" sz="2400" dirty="0">
                <a:latin typeface="Trebuchet MS (Основной текст)"/>
              </a:rPr>
              <a:t>Цепочка обязанностей</a:t>
            </a:r>
            <a:r>
              <a:rPr lang="en-US" sz="2400" dirty="0">
                <a:latin typeface="Trebuchet MS (Основной текст)"/>
              </a:rPr>
              <a:t> (</a:t>
            </a:r>
            <a:r>
              <a:rPr lang="en-US" sz="2400" dirty="0" err="1">
                <a:latin typeface="Trebuchet MS (Основной текст)"/>
              </a:rPr>
              <a:t>ChainOfResponsibility</a:t>
            </a:r>
            <a:r>
              <a:rPr lang="en-US" sz="2400" dirty="0">
                <a:latin typeface="Trebuchet MS (Основной текст)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9751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18240" y="1068601"/>
            <a:ext cx="8755519" cy="1188720"/>
          </a:xfrm>
        </p:spPr>
        <p:txBody>
          <a:bodyPr>
            <a:normAutofit fontScale="90000"/>
          </a:bodyPr>
          <a:lstStyle/>
          <a:p>
            <a:r>
              <a:rPr lang="ru-RU" sz="3600" dirty="0" smtClean="0">
                <a:latin typeface="Trebuchet MS (Основной текст)"/>
              </a:rPr>
              <a:t>Посредник</a:t>
            </a:r>
            <a:r>
              <a:rPr lang="ru-RU" sz="3600" dirty="0">
                <a:latin typeface="Trebuchet MS (Основной текст)"/>
              </a:rPr>
              <a:t/>
            </a:r>
            <a:br>
              <a:rPr lang="ru-RU" sz="3600" dirty="0">
                <a:latin typeface="Trebuchet MS (Основной текст)"/>
              </a:rPr>
            </a:br>
            <a:r>
              <a:rPr lang="ru-RU" sz="3600" dirty="0">
                <a:latin typeface="Trebuchet MS (Основной текст)"/>
              </a:rPr>
              <a:t>(</a:t>
            </a:r>
            <a:r>
              <a:rPr lang="en-US" sz="3600" dirty="0">
                <a:latin typeface="Trebuchet MS (Основной текст)"/>
              </a:rPr>
              <a:t>Mediator</a:t>
            </a:r>
            <a:r>
              <a:rPr lang="ru-RU" sz="3600" dirty="0">
                <a:latin typeface="Trebuchet MS (Основной текст)"/>
              </a:rPr>
              <a:t>)</a:t>
            </a:r>
            <a:endParaRPr lang="en-US" sz="3600" dirty="0">
              <a:latin typeface="Trebuchet MS (Основной текст)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31510" y="2575698"/>
            <a:ext cx="8928978" cy="3742208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Н</a:t>
            </a:r>
            <a:r>
              <a:rPr lang="ru-RU" sz="24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еявный посредник</a:t>
            </a:r>
          </a:p>
          <a:p>
            <a:endParaRPr lang="ru-RU" sz="2000" dirty="0">
              <a:solidFill>
                <a:schemeClr val="tx2"/>
              </a:solidFill>
              <a:latin typeface="Trebuchet MS (Основной текст)"/>
              <a:cs typeface="Times New Roman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7663" y="3201221"/>
            <a:ext cx="6696672" cy="24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2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18240" y="1068601"/>
            <a:ext cx="8755519" cy="1188720"/>
          </a:xfrm>
        </p:spPr>
        <p:txBody>
          <a:bodyPr>
            <a:normAutofit fontScale="90000"/>
          </a:bodyPr>
          <a:lstStyle/>
          <a:p>
            <a:r>
              <a:rPr lang="ru-RU" sz="3600" dirty="0" smtClean="0">
                <a:latin typeface="Trebuchet MS (Основной текст)"/>
              </a:rPr>
              <a:t>Посредник</a:t>
            </a:r>
            <a:r>
              <a:rPr lang="ru-RU" sz="3600" dirty="0">
                <a:latin typeface="Trebuchet MS (Основной текст)"/>
              </a:rPr>
              <a:t/>
            </a:r>
            <a:br>
              <a:rPr lang="ru-RU" sz="3600" dirty="0">
                <a:latin typeface="Trebuchet MS (Основной текст)"/>
              </a:rPr>
            </a:br>
            <a:r>
              <a:rPr lang="ru-RU" sz="3600" dirty="0">
                <a:latin typeface="Trebuchet MS (Основной текст)"/>
              </a:rPr>
              <a:t>(</a:t>
            </a:r>
            <a:r>
              <a:rPr lang="en-US" sz="3600" dirty="0">
                <a:latin typeface="Trebuchet MS (Основной текст)"/>
              </a:rPr>
              <a:t>Mediator</a:t>
            </a:r>
            <a:r>
              <a:rPr lang="ru-RU" sz="3600" dirty="0">
                <a:latin typeface="Trebuchet MS (Основной текст)"/>
              </a:rPr>
              <a:t>)</a:t>
            </a:r>
            <a:endParaRPr lang="en-US" sz="3600" dirty="0">
              <a:latin typeface="Trebuchet MS (Основной текст)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31510" y="2575698"/>
            <a:ext cx="8928978" cy="3742208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Композиция паттернов:</a:t>
            </a:r>
          </a:p>
          <a:p>
            <a:pPr lvl="1"/>
            <a:r>
              <a:rPr lang="en-US" sz="20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Mediator &amp;</a:t>
            </a:r>
            <a:r>
              <a:rPr lang="en-US" sz="20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Facade</a:t>
            </a:r>
            <a:endParaRPr lang="ru-RU" sz="2000" dirty="0" smtClean="0">
              <a:solidFill>
                <a:schemeClr val="tx2"/>
              </a:solidFill>
              <a:latin typeface="Trebuchet MS (Основной текст)"/>
              <a:cs typeface="Times New Roman" pitchFamily="18" charset="0"/>
            </a:endParaRPr>
          </a:p>
          <a:p>
            <a:pPr lvl="1"/>
            <a:r>
              <a:rPr lang="en-US" sz="20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Mediator &amp; </a:t>
            </a:r>
            <a:r>
              <a:rPr lang="en-US" sz="20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Observer</a:t>
            </a:r>
            <a:endParaRPr lang="ru-RU" sz="2000" dirty="0">
              <a:solidFill>
                <a:schemeClr val="tx2"/>
              </a:solidFill>
              <a:latin typeface="Trebuchet MS (Основной текст)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41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31136" y="2834589"/>
            <a:ext cx="7729728" cy="1188720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Corbel (Заголовки)"/>
              </a:rPr>
              <a:t>Вопросы </a:t>
            </a:r>
          </a:p>
        </p:txBody>
      </p:sp>
    </p:spTree>
    <p:extLst>
      <p:ext uri="{BB962C8B-B14F-4D97-AF65-F5344CB8AC3E}">
        <p14:creationId xmlns:p14="http://schemas.microsoft.com/office/powerpoint/2010/main" val="218948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18240" y="1068601"/>
            <a:ext cx="8755519" cy="1188720"/>
          </a:xfrm>
        </p:spPr>
        <p:txBody>
          <a:bodyPr>
            <a:normAutofit fontScale="90000"/>
          </a:bodyPr>
          <a:lstStyle/>
          <a:p>
            <a:r>
              <a:rPr lang="ru-RU" sz="3600" dirty="0" smtClean="0">
                <a:latin typeface="Trebuchet MS (Основной текст)"/>
              </a:rPr>
              <a:t>Состояние</a:t>
            </a:r>
            <a:br>
              <a:rPr lang="ru-RU" sz="3600" dirty="0" smtClean="0">
                <a:latin typeface="Trebuchet MS (Основной текст)"/>
              </a:rPr>
            </a:br>
            <a:r>
              <a:rPr lang="en-US" sz="3600" dirty="0" smtClean="0">
                <a:latin typeface="Trebuchet MS (Основной текст)"/>
              </a:rPr>
              <a:t>(State</a:t>
            </a:r>
            <a:r>
              <a:rPr lang="en-US" sz="3600" dirty="0">
                <a:latin typeface="Trebuchet MS (Основной текст)"/>
              </a:rPr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31509" y="2575697"/>
            <a:ext cx="9269371" cy="4010037"/>
          </a:xfrm>
        </p:spPr>
        <p:txBody>
          <a:bodyPr>
            <a:normAutofit/>
          </a:bodyPr>
          <a:lstStyle/>
          <a:p>
            <a:r>
              <a:rPr lang="ru-RU" sz="2400" b="1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Назначение</a:t>
            </a:r>
            <a:r>
              <a:rPr lang="ru-RU" sz="24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: </a:t>
            </a:r>
            <a:r>
              <a:rPr lang="ru-RU" sz="24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позволяет объекту варьировать свое поведение в зависимости от внутреннего состояния</a:t>
            </a:r>
          </a:p>
          <a:p>
            <a:r>
              <a:rPr lang="ru-RU" sz="2400" b="1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Применимость:</a:t>
            </a:r>
          </a:p>
          <a:p>
            <a:pPr lvl="1"/>
            <a:r>
              <a:rPr lang="ru-RU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Когда поведение объекта зависит от его состояния и должно изменяться во время выполнения</a:t>
            </a:r>
          </a:p>
          <a:p>
            <a:pPr lvl="1"/>
            <a:r>
              <a:rPr lang="ru-RU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Когда в коде операций встречаются состоящие из многих ветвей условные операторы, в которых выбор ветви зависит от состояния</a:t>
            </a:r>
          </a:p>
        </p:txBody>
      </p:sp>
    </p:spTree>
    <p:extLst>
      <p:ext uri="{BB962C8B-B14F-4D97-AF65-F5344CB8AC3E}">
        <p14:creationId xmlns:p14="http://schemas.microsoft.com/office/powerpoint/2010/main" val="2731309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18240" y="1068601"/>
            <a:ext cx="8755519" cy="1188720"/>
          </a:xfrm>
        </p:spPr>
        <p:txBody>
          <a:bodyPr>
            <a:normAutofit fontScale="90000"/>
          </a:bodyPr>
          <a:lstStyle/>
          <a:p>
            <a:r>
              <a:rPr lang="ru-RU" sz="3600" dirty="0" smtClean="0">
                <a:latin typeface="Trebuchet MS (Основной текст)"/>
              </a:rPr>
              <a:t>Состояние</a:t>
            </a:r>
            <a:br>
              <a:rPr lang="ru-RU" sz="3600" dirty="0" smtClean="0">
                <a:latin typeface="Trebuchet MS (Основной текст)"/>
              </a:rPr>
            </a:br>
            <a:r>
              <a:rPr lang="en-US" sz="3600" dirty="0" smtClean="0">
                <a:latin typeface="Trebuchet MS (Основной текст)"/>
              </a:rPr>
              <a:t>(State</a:t>
            </a:r>
            <a:r>
              <a:rPr lang="en-US" sz="3600" dirty="0">
                <a:latin typeface="Trebuchet MS (Основной текст)"/>
              </a:rPr>
              <a:t>)</a:t>
            </a:r>
          </a:p>
        </p:txBody>
      </p:sp>
      <p:pic>
        <p:nvPicPr>
          <p:cNvPr id="3074" name="Picture 2" descr="state.gif (393×169)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223" y="2603821"/>
            <a:ext cx="7969552" cy="3427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453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18240" y="1068601"/>
            <a:ext cx="8755519" cy="1188720"/>
          </a:xfrm>
        </p:spPr>
        <p:txBody>
          <a:bodyPr>
            <a:normAutofit fontScale="90000"/>
          </a:bodyPr>
          <a:lstStyle/>
          <a:p>
            <a:r>
              <a:rPr lang="ru-RU" sz="3600" dirty="0" smtClean="0">
                <a:latin typeface="Trebuchet MS (Основной текст)"/>
              </a:rPr>
              <a:t>Состояние</a:t>
            </a:r>
            <a:br>
              <a:rPr lang="ru-RU" sz="3600" dirty="0" smtClean="0">
                <a:latin typeface="Trebuchet MS (Основной текст)"/>
              </a:rPr>
            </a:br>
            <a:r>
              <a:rPr lang="en-US" sz="3600" dirty="0" smtClean="0">
                <a:latin typeface="Trebuchet MS (Основной текст)"/>
              </a:rPr>
              <a:t>(State</a:t>
            </a:r>
            <a:r>
              <a:rPr lang="en-US" sz="3600" dirty="0">
                <a:latin typeface="Trebuchet MS (Основной текст)"/>
              </a:rPr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31509" y="2575697"/>
            <a:ext cx="9269371" cy="4010037"/>
          </a:xfrm>
        </p:spPr>
        <p:txBody>
          <a:bodyPr>
            <a:normAutofit/>
          </a:bodyPr>
          <a:lstStyle/>
          <a:p>
            <a:r>
              <a:rPr lang="en-US" sz="2200" b="1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Context</a:t>
            </a:r>
            <a:r>
              <a:rPr lang="en-US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- </a:t>
            </a:r>
            <a:r>
              <a:rPr lang="ru-RU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контекст</a:t>
            </a:r>
            <a:r>
              <a:rPr lang="ru-RU" sz="22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:</a:t>
            </a:r>
          </a:p>
          <a:p>
            <a:pPr lvl="1"/>
            <a:r>
              <a:rPr lang="ru-RU" sz="20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Определяет</a:t>
            </a:r>
            <a:r>
              <a:rPr lang="en-US" sz="20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ru-RU" sz="20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интерфейс,</a:t>
            </a:r>
            <a:r>
              <a:rPr lang="en-US" sz="20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ru-RU" sz="20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представляющий</a:t>
            </a:r>
            <a:r>
              <a:rPr lang="en-US" sz="20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ru-RU" sz="20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интерес</a:t>
            </a:r>
            <a:r>
              <a:rPr lang="en-US" sz="20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ru-RU" sz="20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для</a:t>
            </a:r>
            <a:r>
              <a:rPr lang="en-US" sz="20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ru-RU" sz="20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клиентов</a:t>
            </a:r>
            <a:endParaRPr lang="ru-RU" sz="2000" dirty="0">
              <a:solidFill>
                <a:schemeClr val="tx2"/>
              </a:solidFill>
              <a:latin typeface="Trebuchet MS (Основной текст)"/>
              <a:cs typeface="Times New Roman" pitchFamily="18" charset="0"/>
            </a:endParaRPr>
          </a:p>
          <a:p>
            <a:pPr lvl="1"/>
            <a:r>
              <a:rPr lang="ru-RU" sz="20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Хранит</a:t>
            </a:r>
            <a:r>
              <a:rPr lang="en-US" sz="20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ru-RU" sz="20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экземпляр</a:t>
            </a:r>
            <a:r>
              <a:rPr lang="en-US" sz="20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ru-RU" sz="20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подкласса</a:t>
            </a:r>
            <a:r>
              <a:rPr lang="en-US" sz="20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ConcreteState</a:t>
            </a:r>
            <a:r>
              <a:rPr lang="en-US" sz="20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, </a:t>
            </a:r>
            <a:r>
              <a:rPr lang="ru-RU" sz="20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которым</a:t>
            </a:r>
            <a:r>
              <a:rPr lang="en-US" sz="20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ru-RU" sz="20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определяется</a:t>
            </a:r>
            <a:r>
              <a:rPr lang="en-US" sz="20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ru-RU" sz="20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текущее</a:t>
            </a:r>
            <a:r>
              <a:rPr lang="en-US" sz="20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ru-RU" sz="20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состояние</a:t>
            </a:r>
            <a:endParaRPr lang="ru-RU" sz="2000" dirty="0">
              <a:solidFill>
                <a:schemeClr val="tx2"/>
              </a:solidFill>
              <a:latin typeface="Trebuchet MS (Основной текст)"/>
              <a:cs typeface="Times New Roman" pitchFamily="18" charset="0"/>
            </a:endParaRPr>
          </a:p>
          <a:p>
            <a:r>
              <a:rPr lang="en-US" sz="2200" b="1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State</a:t>
            </a:r>
            <a:r>
              <a:rPr lang="en-US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- </a:t>
            </a:r>
            <a:r>
              <a:rPr lang="ru-RU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состояние</a:t>
            </a:r>
            <a:r>
              <a:rPr lang="ru-RU" sz="22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:</a:t>
            </a:r>
          </a:p>
          <a:p>
            <a:pPr lvl="1"/>
            <a:r>
              <a:rPr lang="ru-RU" sz="20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Определяет</a:t>
            </a:r>
            <a:r>
              <a:rPr lang="en-US" sz="20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ru-RU" sz="20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интерфейс</a:t>
            </a:r>
            <a:r>
              <a:rPr lang="en-US" sz="20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ru-RU" sz="20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для</a:t>
            </a:r>
            <a:r>
              <a:rPr lang="en-US" sz="20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ru-RU" sz="20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инкапсуляции</a:t>
            </a:r>
            <a:r>
              <a:rPr lang="en-US" sz="20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ru-RU" sz="20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поведения,</a:t>
            </a:r>
            <a:r>
              <a:rPr lang="en-US" sz="20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ru-RU" sz="20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ассоциированного</a:t>
            </a:r>
            <a:r>
              <a:rPr lang="en-US" sz="20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ru-RU" sz="20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с</a:t>
            </a:r>
            <a:r>
              <a:rPr lang="en-US" sz="20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ru-RU" sz="20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конкретным</a:t>
            </a:r>
            <a:r>
              <a:rPr lang="en-US" sz="20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ru-RU" sz="20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состоянием</a:t>
            </a:r>
            <a:r>
              <a:rPr lang="en-US" sz="20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ru-RU" sz="20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контекста</a:t>
            </a:r>
            <a:r>
              <a:rPr lang="en-US" sz="20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Context</a:t>
            </a:r>
            <a:endParaRPr lang="en-US" sz="2000" dirty="0">
              <a:solidFill>
                <a:schemeClr val="tx2"/>
              </a:solidFill>
              <a:latin typeface="Trebuchet MS (Основной текст)"/>
              <a:cs typeface="Times New Roman" pitchFamily="18" charset="0"/>
            </a:endParaRPr>
          </a:p>
          <a:p>
            <a:r>
              <a:rPr lang="ru-RU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Подклассы</a:t>
            </a:r>
            <a:r>
              <a:rPr lang="en-US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ConcreteState</a:t>
            </a:r>
            <a:r>
              <a:rPr lang="en-US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– </a:t>
            </a:r>
            <a:r>
              <a:rPr lang="ru-RU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конкретное</a:t>
            </a:r>
            <a:r>
              <a:rPr lang="en-US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ru-RU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состояние</a:t>
            </a:r>
            <a:r>
              <a:rPr lang="ru-RU" sz="22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:</a:t>
            </a:r>
          </a:p>
          <a:p>
            <a:pPr lvl="1"/>
            <a:r>
              <a:rPr lang="ru-RU" sz="20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Каждый</a:t>
            </a:r>
            <a:r>
              <a:rPr lang="en-US" sz="20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ru-RU" sz="20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подкласс</a:t>
            </a:r>
            <a:r>
              <a:rPr lang="en-US" sz="20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ru-RU" sz="20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реализует</a:t>
            </a:r>
            <a:r>
              <a:rPr lang="en-US" sz="20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ru-RU" sz="20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поведение,</a:t>
            </a:r>
            <a:r>
              <a:rPr lang="en-US" sz="20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ru-RU" sz="20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ассоциированное</a:t>
            </a:r>
            <a:r>
              <a:rPr lang="en-US" sz="20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ru-RU" sz="20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с</a:t>
            </a:r>
            <a:r>
              <a:rPr lang="en-US" sz="20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ru-RU" sz="20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некоторым</a:t>
            </a:r>
            <a:r>
              <a:rPr lang="en-US" sz="20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ru-RU" sz="20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состоянием</a:t>
            </a:r>
            <a:r>
              <a:rPr lang="en-US" sz="20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ru-RU" sz="20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контекста</a:t>
            </a:r>
            <a:r>
              <a:rPr lang="en-US" sz="20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Context</a:t>
            </a:r>
            <a:endParaRPr lang="ru-RU" sz="2000" dirty="0">
              <a:solidFill>
                <a:schemeClr val="tx2"/>
              </a:solidFill>
              <a:latin typeface="Trebuchet MS (Основной текст)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788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18240" y="1068601"/>
            <a:ext cx="8755519" cy="1188720"/>
          </a:xfrm>
        </p:spPr>
        <p:txBody>
          <a:bodyPr>
            <a:normAutofit fontScale="90000"/>
          </a:bodyPr>
          <a:lstStyle/>
          <a:p>
            <a:r>
              <a:rPr lang="ru-RU" sz="3600" dirty="0" smtClean="0">
                <a:latin typeface="Trebuchet MS (Основной текст)"/>
              </a:rPr>
              <a:t>Состояние</a:t>
            </a:r>
            <a:br>
              <a:rPr lang="ru-RU" sz="3600" dirty="0" smtClean="0">
                <a:latin typeface="Trebuchet MS (Основной текст)"/>
              </a:rPr>
            </a:br>
            <a:r>
              <a:rPr lang="en-US" sz="3600" dirty="0" smtClean="0">
                <a:latin typeface="Trebuchet MS (Основной текст)"/>
              </a:rPr>
              <a:t>(State</a:t>
            </a:r>
            <a:r>
              <a:rPr lang="en-US" sz="3600" dirty="0">
                <a:latin typeface="Trebuchet MS (Основной текст)"/>
              </a:rPr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31509" y="2575697"/>
            <a:ext cx="9269371" cy="4010037"/>
          </a:xfrm>
        </p:spPr>
        <p:txBody>
          <a:bodyPr>
            <a:normAutofit/>
          </a:bodyPr>
          <a:lstStyle/>
          <a:p>
            <a:r>
              <a:rPr lang="ru-RU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Результаты:</a:t>
            </a:r>
          </a:p>
          <a:p>
            <a:pPr lvl="1"/>
            <a:r>
              <a:rPr lang="ru-RU" sz="20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Локализует зависящее от состояния </a:t>
            </a:r>
            <a:r>
              <a:rPr lang="ru-RU" sz="20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поведение и делит его </a:t>
            </a:r>
            <a:r>
              <a:rPr lang="ru-RU" sz="20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на части, соответствующие состояниям</a:t>
            </a:r>
          </a:p>
          <a:p>
            <a:pPr lvl="1"/>
            <a:r>
              <a:rPr lang="ru-RU" sz="20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Делает явными переходы между состояниями</a:t>
            </a:r>
          </a:p>
          <a:p>
            <a:pPr lvl="1"/>
            <a:r>
              <a:rPr lang="ru-RU" sz="20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Объекты состояния можно разделять</a:t>
            </a:r>
            <a:endParaRPr lang="ru-RU" sz="2000" dirty="0">
              <a:solidFill>
                <a:schemeClr val="tx2"/>
              </a:solidFill>
              <a:latin typeface="Trebuchet MS (Основной текст)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671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18240" y="1068601"/>
            <a:ext cx="8755519" cy="1188720"/>
          </a:xfrm>
        </p:spPr>
        <p:txBody>
          <a:bodyPr>
            <a:normAutofit fontScale="90000"/>
          </a:bodyPr>
          <a:lstStyle/>
          <a:p>
            <a:r>
              <a:rPr lang="ru-RU" sz="3600" dirty="0">
                <a:latin typeface="Trebuchet MS (Основной текст)"/>
              </a:rPr>
              <a:t>Состояние</a:t>
            </a:r>
            <a:br>
              <a:rPr lang="ru-RU" sz="3600" dirty="0">
                <a:latin typeface="Trebuchet MS (Основной текст)"/>
              </a:rPr>
            </a:br>
            <a:r>
              <a:rPr lang="en-US" sz="3600" dirty="0">
                <a:latin typeface="Trebuchet MS (Основной текст)"/>
              </a:rPr>
              <a:t>(State)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31510" y="2575698"/>
            <a:ext cx="8928978" cy="3742208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Композиция паттернов:</a:t>
            </a:r>
          </a:p>
          <a:p>
            <a:pPr lvl="1"/>
            <a:r>
              <a:rPr lang="en-US" sz="20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State &amp; Flyweight</a:t>
            </a:r>
            <a:endParaRPr lang="ru-RU" sz="2000" dirty="0">
              <a:solidFill>
                <a:schemeClr val="tx2"/>
              </a:solidFill>
              <a:latin typeface="Trebuchet MS (Основной текст)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85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31136" y="2834589"/>
            <a:ext cx="7729728" cy="1188720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Corbel (Заголовки)"/>
              </a:rPr>
              <a:t>Вопросы </a:t>
            </a:r>
          </a:p>
        </p:txBody>
      </p:sp>
    </p:spTree>
    <p:extLst>
      <p:ext uri="{BB962C8B-B14F-4D97-AF65-F5344CB8AC3E}">
        <p14:creationId xmlns:p14="http://schemas.microsoft.com/office/powerpoint/2010/main" val="369786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задание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31136" y="2638044"/>
            <a:ext cx="9376286" cy="3762756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Trebuchet MS (Основной текст)"/>
                <a:cs typeface="Segoe UI" panose="020B0502040204020203" pitchFamily="34" charset="0"/>
              </a:rPr>
              <a:t>Необходимо реализовать поведение для копировального автомата</a:t>
            </a:r>
            <a:r>
              <a:rPr lang="en-US" dirty="0" smtClean="0">
                <a:latin typeface="Trebuchet MS (Основной текст)"/>
                <a:cs typeface="Segoe UI" panose="020B0502040204020203" pitchFamily="34" charset="0"/>
              </a:rPr>
              <a:t> </a:t>
            </a:r>
            <a:r>
              <a:rPr lang="ru-RU" dirty="0" smtClean="0">
                <a:latin typeface="Trebuchet MS (Основной текст)"/>
                <a:cs typeface="Segoe UI" panose="020B0502040204020203" pitchFamily="34" charset="0"/>
              </a:rPr>
              <a:t>с помощью паттерна </a:t>
            </a:r>
            <a:r>
              <a:rPr lang="en-US" dirty="0" smtClean="0">
                <a:latin typeface="Trebuchet MS (Основной текст)"/>
                <a:cs typeface="Segoe UI" panose="020B0502040204020203" pitchFamily="34" charset="0"/>
              </a:rPr>
              <a:t>State</a:t>
            </a:r>
            <a:endParaRPr lang="ru-RU" dirty="0" smtClean="0">
              <a:latin typeface="Trebuchet MS (Основной текст)"/>
              <a:cs typeface="Segoe UI" panose="020B0502040204020203" pitchFamily="34" charset="0"/>
            </a:endParaRPr>
          </a:p>
          <a:p>
            <a:r>
              <a:rPr lang="ru-RU" dirty="0" smtClean="0">
                <a:latin typeface="Trebuchet MS (Основной текст)"/>
                <a:cs typeface="Segoe UI" panose="020B0502040204020203" pitchFamily="34" charset="0"/>
              </a:rPr>
              <a:t>Алгоритм работы с копировальным автоматом:</a:t>
            </a:r>
          </a:p>
          <a:p>
            <a:pPr marL="571500" lvl="1" indent="-342900">
              <a:buFont typeface="+mj-lt"/>
              <a:buAutoNum type="arabicPeriod"/>
            </a:pPr>
            <a:r>
              <a:rPr lang="ru-RU" dirty="0" smtClean="0">
                <a:latin typeface="Trebuchet MS (Основной текст)"/>
                <a:cs typeface="Segoe UI" panose="020B0502040204020203" pitchFamily="34" charset="0"/>
              </a:rPr>
              <a:t>Вносим деньги</a:t>
            </a:r>
          </a:p>
          <a:p>
            <a:pPr marL="571500" lvl="1" indent="-342900">
              <a:buFont typeface="+mj-lt"/>
              <a:buAutoNum type="arabicPeriod"/>
            </a:pPr>
            <a:r>
              <a:rPr lang="ru-RU" dirty="0" smtClean="0">
                <a:latin typeface="Trebuchet MS (Основной текст)"/>
                <a:cs typeface="Segoe UI" panose="020B0502040204020203" pitchFamily="34" charset="0"/>
              </a:rPr>
              <a:t>Выбираем устройство, которое содержит информацию (</a:t>
            </a:r>
            <a:r>
              <a:rPr lang="ru-RU" dirty="0" err="1" smtClean="0">
                <a:latin typeface="Trebuchet MS (Основной текст)"/>
                <a:cs typeface="Segoe UI" panose="020B0502040204020203" pitchFamily="34" charset="0"/>
              </a:rPr>
              <a:t>флешка</a:t>
            </a:r>
            <a:r>
              <a:rPr lang="ru-RU" dirty="0" smtClean="0">
                <a:latin typeface="Trebuchet MS (Основной текст)"/>
                <a:cs typeface="Segoe UI" panose="020B0502040204020203" pitchFamily="34" charset="0"/>
              </a:rPr>
              <a:t> или </a:t>
            </a:r>
            <a:r>
              <a:rPr lang="en-US" dirty="0" err="1" smtClean="0">
                <a:latin typeface="Trebuchet MS (Основной текст)"/>
                <a:cs typeface="Segoe UI" panose="020B0502040204020203" pitchFamily="34" charset="0"/>
              </a:rPr>
              <a:t>wi-fi</a:t>
            </a:r>
            <a:r>
              <a:rPr lang="ru-RU" dirty="0" smtClean="0">
                <a:latin typeface="Trebuchet MS (Основной текст)"/>
                <a:cs typeface="Segoe UI" panose="020B0502040204020203" pitchFamily="34" charset="0"/>
              </a:rPr>
              <a:t> устройство)</a:t>
            </a:r>
          </a:p>
          <a:p>
            <a:pPr marL="571500" lvl="1" indent="-342900">
              <a:buFont typeface="+mj-lt"/>
              <a:buAutoNum type="arabicPeriod"/>
            </a:pPr>
            <a:r>
              <a:rPr lang="ru-RU" dirty="0" smtClean="0">
                <a:latin typeface="Trebuchet MS (Основной текст)"/>
                <a:cs typeface="Segoe UI" panose="020B0502040204020203" pitchFamily="34" charset="0"/>
              </a:rPr>
              <a:t>Выбираем документ</a:t>
            </a:r>
          </a:p>
          <a:p>
            <a:pPr marL="571500" lvl="1" indent="-342900">
              <a:buFont typeface="+mj-lt"/>
              <a:buAutoNum type="arabicPeriod"/>
            </a:pPr>
            <a:r>
              <a:rPr lang="ru-RU" dirty="0" smtClean="0">
                <a:latin typeface="Trebuchet MS (Основной текст)"/>
                <a:cs typeface="Segoe UI" panose="020B0502040204020203" pitchFamily="34" charset="0"/>
              </a:rPr>
              <a:t>Печатаем документ</a:t>
            </a:r>
          </a:p>
          <a:p>
            <a:pPr marL="571500" lvl="1" indent="-342900">
              <a:buFont typeface="+mj-lt"/>
              <a:buAutoNum type="arabicPeriod"/>
            </a:pPr>
            <a:r>
              <a:rPr lang="ru-RU" dirty="0" smtClean="0">
                <a:latin typeface="Trebuchet MS (Основной текст)"/>
                <a:cs typeface="Segoe UI" panose="020B0502040204020203" pitchFamily="34" charset="0"/>
              </a:rPr>
              <a:t>Если нужно ещё распечатать документ </a:t>
            </a:r>
            <a:r>
              <a:rPr lang="ru-RU" dirty="0">
                <a:latin typeface="Trebuchet MS (Основной текст)"/>
                <a:cs typeface="Segoe UI" panose="020B0502040204020203" pitchFamily="34" charset="0"/>
              </a:rPr>
              <a:t>–</a:t>
            </a:r>
            <a:r>
              <a:rPr lang="en-US" dirty="0">
                <a:latin typeface="Trebuchet MS (Основной текст)"/>
                <a:cs typeface="Segoe UI" panose="020B0502040204020203" pitchFamily="34" charset="0"/>
              </a:rPr>
              <a:t>&gt;</a:t>
            </a:r>
            <a:r>
              <a:rPr lang="en-US" dirty="0" smtClean="0">
                <a:latin typeface="Trebuchet MS (Основной текст)"/>
                <a:cs typeface="Segoe UI" panose="020B0502040204020203" pitchFamily="34" charset="0"/>
              </a:rPr>
              <a:t> </a:t>
            </a:r>
            <a:r>
              <a:rPr lang="ru-RU" dirty="0" smtClean="0">
                <a:latin typeface="Trebuchet MS (Основной текст)"/>
                <a:cs typeface="Segoe UI" panose="020B0502040204020203" pitchFamily="34" charset="0"/>
              </a:rPr>
              <a:t>п.3</a:t>
            </a:r>
            <a:endParaRPr lang="en-US" dirty="0" smtClean="0">
              <a:latin typeface="Trebuchet MS (Основной текст)"/>
              <a:cs typeface="Segoe UI" panose="020B0502040204020203" pitchFamily="34" charset="0"/>
            </a:endParaRPr>
          </a:p>
          <a:p>
            <a:pPr marL="571500" lvl="1" indent="-342900">
              <a:buFont typeface="+mj-lt"/>
              <a:buAutoNum type="arabicPeriod"/>
            </a:pPr>
            <a:r>
              <a:rPr lang="ru-RU" dirty="0" smtClean="0">
                <a:latin typeface="Trebuchet MS (Основной текст)"/>
                <a:cs typeface="Segoe UI" panose="020B0502040204020203" pitchFamily="34" charset="0"/>
              </a:rPr>
              <a:t>Забираем сдачу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 smtClean="0">
                <a:latin typeface="Trebuchet MS (Основной текст)"/>
                <a:cs typeface="Segoe UI" panose="020B0502040204020203" pitchFamily="34" charset="0"/>
              </a:rPr>
              <a:t>Profit!</a:t>
            </a:r>
            <a:endParaRPr lang="ru-RU" dirty="0">
              <a:latin typeface="Trebuchet MS (Основной текст)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86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Corbel (Заголовки)"/>
              </a:rPr>
              <a:t>Сегодня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Trebuchet MS (Основной текст)"/>
              </a:rPr>
              <a:t>Наблюдатель (</a:t>
            </a:r>
            <a:r>
              <a:rPr lang="en-US" sz="2400" dirty="0">
                <a:latin typeface="Trebuchet MS (Основной текст)"/>
              </a:rPr>
              <a:t>Observer</a:t>
            </a:r>
            <a:r>
              <a:rPr lang="ru-RU" sz="2400" dirty="0">
                <a:latin typeface="Trebuchet MS (Основной текст)"/>
              </a:rPr>
              <a:t>)</a:t>
            </a:r>
            <a:endParaRPr lang="en-US" sz="2400" dirty="0" smtClean="0">
              <a:latin typeface="Trebuchet MS (Основной текст)"/>
            </a:endParaRPr>
          </a:p>
          <a:p>
            <a:r>
              <a:rPr lang="ru-RU" sz="2400" dirty="0" smtClean="0">
                <a:latin typeface="Trebuchet MS (Основной текст)"/>
              </a:rPr>
              <a:t>Посредник (</a:t>
            </a:r>
            <a:r>
              <a:rPr lang="en-US" sz="2400" dirty="0" smtClean="0">
                <a:latin typeface="Trebuchet MS (Основной текст)"/>
              </a:rPr>
              <a:t>Mediator</a:t>
            </a:r>
            <a:r>
              <a:rPr lang="ru-RU" sz="2400" dirty="0" smtClean="0">
                <a:latin typeface="Trebuchet MS (Основной текст)"/>
              </a:rPr>
              <a:t>)</a:t>
            </a:r>
            <a:endParaRPr lang="ru-RU" sz="2400" dirty="0">
              <a:latin typeface="Trebuchet MS (Основной текст)"/>
            </a:endParaRPr>
          </a:p>
          <a:p>
            <a:r>
              <a:rPr lang="ru-RU" sz="2400" dirty="0" smtClean="0">
                <a:latin typeface="Trebuchet MS (Основной текст)"/>
              </a:rPr>
              <a:t>Состояние</a:t>
            </a:r>
            <a:r>
              <a:rPr lang="en-US" sz="2400" dirty="0" smtClean="0">
                <a:latin typeface="Trebuchet MS (Основной текст)"/>
              </a:rPr>
              <a:t> </a:t>
            </a:r>
            <a:r>
              <a:rPr lang="en-US" sz="2400" dirty="0">
                <a:latin typeface="Trebuchet MS (Основной текст)"/>
              </a:rPr>
              <a:t>(State)</a:t>
            </a:r>
          </a:p>
        </p:txBody>
      </p:sp>
    </p:spTree>
    <p:extLst>
      <p:ext uri="{BB962C8B-B14F-4D97-AF65-F5344CB8AC3E}">
        <p14:creationId xmlns:p14="http://schemas.microsoft.com/office/powerpoint/2010/main" val="266785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25445" y="2757874"/>
            <a:ext cx="9613861" cy="1080938"/>
          </a:xfrm>
        </p:spPr>
        <p:txBody>
          <a:bodyPr>
            <a:normAutofit/>
          </a:bodyPr>
          <a:lstStyle/>
          <a:p>
            <a:pPr algn="ctr"/>
            <a:r>
              <a:rPr lang="ru-RU" sz="3600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341506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18240" y="1068601"/>
            <a:ext cx="8755519" cy="1188720"/>
          </a:xfrm>
        </p:spPr>
        <p:txBody>
          <a:bodyPr>
            <a:normAutofit fontScale="90000"/>
          </a:bodyPr>
          <a:lstStyle/>
          <a:p>
            <a:r>
              <a:rPr lang="ru-RU" sz="3600" dirty="0" smtClean="0">
                <a:latin typeface="Trebuchet MS (Основной текст)"/>
              </a:rPr>
              <a:t>Наблюдатель</a:t>
            </a:r>
            <a:r>
              <a:rPr lang="en-US" sz="3600" dirty="0" smtClean="0">
                <a:latin typeface="Trebuchet MS (Основной текст)"/>
              </a:rPr>
              <a:t/>
            </a:r>
            <a:br>
              <a:rPr lang="en-US" sz="3600" dirty="0" smtClean="0">
                <a:latin typeface="Trebuchet MS (Основной текст)"/>
              </a:rPr>
            </a:br>
            <a:r>
              <a:rPr lang="ru-RU" sz="3600" dirty="0" smtClean="0">
                <a:latin typeface="Trebuchet MS (Основной текст)"/>
              </a:rPr>
              <a:t>(</a:t>
            </a:r>
            <a:r>
              <a:rPr lang="en-US" sz="3600" dirty="0">
                <a:latin typeface="Trebuchet MS (Основной текст)"/>
              </a:rPr>
              <a:t>Observer</a:t>
            </a:r>
            <a:r>
              <a:rPr lang="ru-RU" sz="3600" dirty="0">
                <a:latin typeface="Trebuchet MS (Основной текст)"/>
              </a:rPr>
              <a:t>)</a:t>
            </a:r>
            <a:endParaRPr lang="en-US" sz="3600" dirty="0">
              <a:latin typeface="Trebuchet MS (Основной текст)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31509" y="2575697"/>
            <a:ext cx="9269371" cy="4010037"/>
          </a:xfrm>
        </p:spPr>
        <p:txBody>
          <a:bodyPr>
            <a:normAutofit/>
          </a:bodyPr>
          <a:lstStyle/>
          <a:p>
            <a:r>
              <a:rPr lang="ru-RU" sz="2400" b="1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Синонимы</a:t>
            </a:r>
            <a:r>
              <a:rPr lang="en-US" sz="2400" b="1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:</a:t>
            </a:r>
          </a:p>
          <a:p>
            <a:pPr lvl="1"/>
            <a:r>
              <a:rPr lang="ru-RU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Подчиненные </a:t>
            </a:r>
            <a:r>
              <a:rPr lang="en-US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(Dependents</a:t>
            </a:r>
            <a:r>
              <a:rPr lang="ru-RU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)</a:t>
            </a:r>
            <a:endParaRPr lang="en-US" sz="2200" dirty="0" smtClean="0">
              <a:solidFill>
                <a:schemeClr val="tx2"/>
              </a:solidFill>
              <a:latin typeface="Trebuchet MS (Основной текст)"/>
              <a:cs typeface="Times New Roman" pitchFamily="18" charset="0"/>
            </a:endParaRPr>
          </a:p>
          <a:p>
            <a:pPr lvl="1"/>
            <a:r>
              <a:rPr lang="ru-RU" sz="22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И</a:t>
            </a:r>
            <a:r>
              <a:rPr lang="ru-RU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здатель</a:t>
            </a:r>
            <a:r>
              <a:rPr lang="en-US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ru-RU" sz="22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-</a:t>
            </a:r>
            <a:r>
              <a:rPr lang="en-US" sz="22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ru-RU" sz="22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подписчик </a:t>
            </a:r>
            <a:r>
              <a:rPr lang="en-US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(Publish-Subscribe</a:t>
            </a:r>
            <a:r>
              <a:rPr lang="ru-RU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)</a:t>
            </a:r>
            <a:endParaRPr lang="en-US" sz="2200" dirty="0" smtClean="0">
              <a:solidFill>
                <a:schemeClr val="tx2"/>
              </a:solidFill>
              <a:latin typeface="Trebuchet MS (Основной текст)"/>
              <a:cs typeface="Times New Roman" pitchFamily="18" charset="0"/>
            </a:endParaRPr>
          </a:p>
          <a:p>
            <a:r>
              <a:rPr lang="ru-RU" sz="2400" b="1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Назначение</a:t>
            </a:r>
            <a:r>
              <a:rPr lang="ru-RU" sz="24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: </a:t>
            </a:r>
            <a:r>
              <a:rPr lang="ru-RU" sz="24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определяет зависимость типа «один-ко-многим» между объектами таким образом, что при изменении состояния одного объекта все зависящие от него оповещаются об этом и автоматически обновляются</a:t>
            </a:r>
            <a:endParaRPr lang="ru-RU" sz="2400" dirty="0">
              <a:solidFill>
                <a:schemeClr val="tx2"/>
              </a:solidFill>
              <a:latin typeface="Trebuchet MS (Основной текст)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5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rebuchet MS (Основной текст)"/>
              </a:rPr>
              <a:t>Наблюдатель</a:t>
            </a:r>
            <a:r>
              <a:rPr lang="en-US" dirty="0">
                <a:latin typeface="Trebuchet MS (Основной текст)"/>
              </a:rPr>
              <a:t/>
            </a:r>
            <a:br>
              <a:rPr lang="en-US" dirty="0">
                <a:latin typeface="Trebuchet MS (Основной текст)"/>
              </a:rPr>
            </a:br>
            <a:r>
              <a:rPr lang="ru-RU" dirty="0">
                <a:latin typeface="Trebuchet MS (Основной текст)"/>
              </a:rPr>
              <a:t>(</a:t>
            </a:r>
            <a:r>
              <a:rPr lang="en-US" dirty="0">
                <a:latin typeface="Trebuchet MS (Основной текст)"/>
              </a:rPr>
              <a:t>Observer</a:t>
            </a:r>
            <a:r>
              <a:rPr lang="ru-RU" dirty="0">
                <a:latin typeface="Trebuchet MS (Основной текст)"/>
              </a:rPr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b="1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Применимость:</a:t>
            </a:r>
          </a:p>
          <a:p>
            <a:pPr lvl="1"/>
            <a:r>
              <a:rPr lang="ru-RU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Когда </a:t>
            </a:r>
            <a:r>
              <a:rPr lang="ru-RU" sz="22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при модификации одного объекта требуется изменить другие и вы не знаете, сколько именно объектов нужно изменить</a:t>
            </a:r>
          </a:p>
          <a:p>
            <a:pPr lvl="1"/>
            <a:r>
              <a:rPr lang="ru-RU" sz="22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Когда один объект должен оповещать других, не делая предположений об уведомляемых объектах</a:t>
            </a:r>
          </a:p>
        </p:txBody>
      </p:sp>
    </p:spTree>
    <p:extLst>
      <p:ext uri="{BB962C8B-B14F-4D97-AF65-F5344CB8AC3E}">
        <p14:creationId xmlns:p14="http://schemas.microsoft.com/office/powerpoint/2010/main" val="143113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18240" y="1068601"/>
            <a:ext cx="8755519" cy="1188720"/>
          </a:xfrm>
        </p:spPr>
        <p:txBody>
          <a:bodyPr>
            <a:normAutofit fontScale="90000"/>
          </a:bodyPr>
          <a:lstStyle/>
          <a:p>
            <a:r>
              <a:rPr lang="ru-RU" sz="3600" dirty="0" smtClean="0">
                <a:latin typeface="Trebuchet MS (Основной текст)"/>
              </a:rPr>
              <a:t>Наблюдатель</a:t>
            </a:r>
            <a:r>
              <a:rPr lang="en-US" sz="3600" dirty="0" smtClean="0">
                <a:latin typeface="Trebuchet MS (Основной текст)"/>
              </a:rPr>
              <a:t/>
            </a:r>
            <a:br>
              <a:rPr lang="en-US" sz="3600" dirty="0" smtClean="0">
                <a:latin typeface="Trebuchet MS (Основной текст)"/>
              </a:rPr>
            </a:br>
            <a:r>
              <a:rPr lang="ru-RU" sz="3600" dirty="0" smtClean="0">
                <a:latin typeface="Trebuchet MS (Основной текст)"/>
              </a:rPr>
              <a:t>(</a:t>
            </a:r>
            <a:r>
              <a:rPr lang="en-US" sz="3600" dirty="0">
                <a:latin typeface="Trebuchet MS (Основной текст)"/>
              </a:rPr>
              <a:t>Observer</a:t>
            </a:r>
            <a:r>
              <a:rPr lang="ru-RU" sz="3600" dirty="0">
                <a:latin typeface="Trebuchet MS (Основной текст)"/>
              </a:rPr>
              <a:t>)</a:t>
            </a:r>
            <a:endParaRPr lang="en-US" sz="3600" dirty="0">
              <a:latin typeface="Trebuchet MS (Основной текст)"/>
            </a:endParaRPr>
          </a:p>
        </p:txBody>
      </p:sp>
      <p:pic>
        <p:nvPicPr>
          <p:cNvPr id="2050" name="Picture 2" descr="observer.gif (414×308)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896" y="2502454"/>
            <a:ext cx="5564205" cy="4139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648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18240" y="1068601"/>
            <a:ext cx="8755519" cy="1188720"/>
          </a:xfrm>
        </p:spPr>
        <p:txBody>
          <a:bodyPr>
            <a:normAutofit fontScale="90000"/>
          </a:bodyPr>
          <a:lstStyle/>
          <a:p>
            <a:r>
              <a:rPr lang="ru-RU" sz="3600" dirty="0" smtClean="0">
                <a:latin typeface="Trebuchet MS (Основной текст)"/>
              </a:rPr>
              <a:t>Наблюдатель</a:t>
            </a:r>
            <a:r>
              <a:rPr lang="en-US" sz="3600" dirty="0" smtClean="0">
                <a:latin typeface="Trebuchet MS (Основной текст)"/>
              </a:rPr>
              <a:t/>
            </a:r>
            <a:br>
              <a:rPr lang="en-US" sz="3600" dirty="0" smtClean="0">
                <a:latin typeface="Trebuchet MS (Основной текст)"/>
              </a:rPr>
            </a:br>
            <a:r>
              <a:rPr lang="ru-RU" sz="3600" dirty="0" smtClean="0">
                <a:latin typeface="Trebuchet MS (Основной текст)"/>
              </a:rPr>
              <a:t>(</a:t>
            </a:r>
            <a:r>
              <a:rPr lang="en-US" sz="3600" dirty="0">
                <a:latin typeface="Trebuchet MS (Основной текст)"/>
              </a:rPr>
              <a:t>Observer</a:t>
            </a:r>
            <a:r>
              <a:rPr lang="ru-RU" sz="3600" dirty="0">
                <a:latin typeface="Trebuchet MS (Основной текст)"/>
              </a:rPr>
              <a:t>)</a:t>
            </a:r>
            <a:endParaRPr lang="en-US" sz="3600" dirty="0">
              <a:latin typeface="Trebuchet MS (Основной текст)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31510" y="2575698"/>
            <a:ext cx="8928978" cy="3742208"/>
          </a:xfrm>
        </p:spPr>
        <p:txBody>
          <a:bodyPr>
            <a:normAutofit/>
          </a:bodyPr>
          <a:lstStyle/>
          <a:p>
            <a:r>
              <a:rPr lang="ru-RU" sz="2400" b="1" dirty="0" err="1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Subject</a:t>
            </a:r>
            <a:r>
              <a:rPr lang="en-US" sz="24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ru-RU" sz="24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-</a:t>
            </a:r>
            <a:r>
              <a:rPr lang="en-US" sz="24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ru-RU" sz="24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субъект</a:t>
            </a:r>
            <a:r>
              <a:rPr lang="ru-RU" sz="24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:</a:t>
            </a:r>
          </a:p>
          <a:p>
            <a:pPr lvl="1"/>
            <a:r>
              <a:rPr lang="ru-RU" sz="22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Располагает</a:t>
            </a:r>
            <a:r>
              <a:rPr lang="en-US" sz="22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ru-RU" sz="22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информацией</a:t>
            </a:r>
            <a:r>
              <a:rPr lang="en-US" sz="22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ru-RU" sz="22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о</a:t>
            </a:r>
            <a:r>
              <a:rPr lang="en-US" sz="22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ru-RU" sz="22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своих</a:t>
            </a:r>
            <a:r>
              <a:rPr lang="en-US" sz="22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ru-RU" sz="22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наблюдателях.</a:t>
            </a:r>
            <a:r>
              <a:rPr lang="en-US" sz="22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ru-RU" sz="22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За</a:t>
            </a:r>
            <a:r>
              <a:rPr lang="en-US" sz="22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ru-RU" sz="22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субъектом</a:t>
            </a:r>
            <a:r>
              <a:rPr lang="en-US" sz="22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ru-RU" sz="22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может</a:t>
            </a:r>
            <a:r>
              <a:rPr lang="en-US" sz="22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ru-RU" sz="22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«следить»</a:t>
            </a:r>
            <a:r>
              <a:rPr lang="en-US" sz="22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ru-RU" sz="22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любое</a:t>
            </a:r>
            <a:r>
              <a:rPr lang="en-US" sz="22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ru-RU" sz="22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число</a:t>
            </a:r>
            <a:r>
              <a:rPr lang="en-US" sz="22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ru-RU" sz="22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наблюдателей</a:t>
            </a:r>
          </a:p>
          <a:p>
            <a:pPr lvl="1"/>
            <a:r>
              <a:rPr lang="ru-RU" sz="22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Предоставляет</a:t>
            </a:r>
            <a:r>
              <a:rPr lang="en-US" sz="22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ru-RU" sz="22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интерфейс</a:t>
            </a:r>
            <a:r>
              <a:rPr lang="en-US" sz="22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ru-RU" sz="22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для</a:t>
            </a:r>
            <a:r>
              <a:rPr lang="en-US" sz="22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ru-RU" sz="22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присоединения</a:t>
            </a:r>
            <a:r>
              <a:rPr lang="en-US" sz="22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ru-RU" sz="22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и</a:t>
            </a:r>
            <a:r>
              <a:rPr lang="en-US" sz="22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ru-RU" sz="22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отделения</a:t>
            </a:r>
            <a:r>
              <a:rPr lang="en-US" sz="22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ru-RU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наблюдателей</a:t>
            </a:r>
            <a:endParaRPr lang="ru-RU" sz="2200" dirty="0">
              <a:solidFill>
                <a:schemeClr val="tx2"/>
              </a:solidFill>
              <a:latin typeface="Trebuchet MS (Основной текст)"/>
              <a:cs typeface="Times New Roman" pitchFamily="18" charset="0"/>
            </a:endParaRPr>
          </a:p>
          <a:p>
            <a:r>
              <a:rPr lang="ru-RU" sz="2400" b="1" dirty="0" err="1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Observer</a:t>
            </a:r>
            <a:r>
              <a:rPr lang="en-US" sz="24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ru-RU" sz="24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-</a:t>
            </a:r>
            <a:r>
              <a:rPr lang="en-US" sz="24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ru-RU" sz="24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наблюдатель</a:t>
            </a:r>
            <a:r>
              <a:rPr lang="ru-RU" sz="24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:</a:t>
            </a:r>
          </a:p>
          <a:p>
            <a:pPr lvl="1"/>
            <a:r>
              <a:rPr lang="ru-RU" sz="22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Определяет</a:t>
            </a:r>
            <a:r>
              <a:rPr lang="en-US" sz="22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ru-RU" sz="22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интерфейс</a:t>
            </a:r>
            <a:r>
              <a:rPr lang="en-US" sz="22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ru-RU" sz="22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обновления</a:t>
            </a:r>
            <a:r>
              <a:rPr lang="en-US" sz="22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ru-RU" sz="22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для</a:t>
            </a:r>
            <a:r>
              <a:rPr lang="en-US" sz="22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ru-RU" sz="22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объектов,</a:t>
            </a:r>
            <a:r>
              <a:rPr lang="en-US" sz="22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ru-RU" sz="22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которые</a:t>
            </a:r>
            <a:r>
              <a:rPr lang="en-US" sz="22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ru-RU" sz="22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должны</a:t>
            </a:r>
            <a:r>
              <a:rPr lang="en-US" sz="22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ru-RU" sz="22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быть</a:t>
            </a:r>
            <a:r>
              <a:rPr lang="en-US" sz="22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ru-RU" sz="22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уведомлены</a:t>
            </a:r>
            <a:r>
              <a:rPr lang="en-US" sz="22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ru-RU" sz="22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об</a:t>
            </a:r>
            <a:r>
              <a:rPr lang="en-US" sz="22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ru-RU" sz="22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изменении</a:t>
            </a:r>
            <a:r>
              <a:rPr lang="en-US" sz="22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ru-RU" sz="22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субъекта</a:t>
            </a:r>
          </a:p>
        </p:txBody>
      </p:sp>
    </p:spTree>
    <p:extLst>
      <p:ext uri="{BB962C8B-B14F-4D97-AF65-F5344CB8AC3E}">
        <p14:creationId xmlns:p14="http://schemas.microsoft.com/office/powerpoint/2010/main" val="4158809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18240" y="1068601"/>
            <a:ext cx="8755519" cy="1188720"/>
          </a:xfrm>
        </p:spPr>
        <p:txBody>
          <a:bodyPr>
            <a:normAutofit fontScale="90000"/>
          </a:bodyPr>
          <a:lstStyle/>
          <a:p>
            <a:r>
              <a:rPr lang="ru-RU" sz="3600" dirty="0" smtClean="0">
                <a:latin typeface="Trebuchet MS (Основной текст)"/>
              </a:rPr>
              <a:t>Наблюдатель</a:t>
            </a:r>
            <a:r>
              <a:rPr lang="en-US" sz="3600" dirty="0" smtClean="0">
                <a:latin typeface="Trebuchet MS (Основной текст)"/>
              </a:rPr>
              <a:t/>
            </a:r>
            <a:br>
              <a:rPr lang="en-US" sz="3600" dirty="0" smtClean="0">
                <a:latin typeface="Trebuchet MS (Основной текст)"/>
              </a:rPr>
            </a:br>
            <a:r>
              <a:rPr lang="ru-RU" sz="3600" dirty="0" smtClean="0">
                <a:latin typeface="Trebuchet MS (Основной текст)"/>
              </a:rPr>
              <a:t>(</a:t>
            </a:r>
            <a:r>
              <a:rPr lang="en-US" sz="3600" dirty="0">
                <a:latin typeface="Trebuchet MS (Основной текст)"/>
              </a:rPr>
              <a:t>Observer</a:t>
            </a:r>
            <a:r>
              <a:rPr lang="ru-RU" sz="3600" dirty="0">
                <a:latin typeface="Trebuchet MS (Основной текст)"/>
              </a:rPr>
              <a:t>)</a:t>
            </a:r>
            <a:endParaRPr lang="en-US" sz="3600" dirty="0">
              <a:latin typeface="Trebuchet MS (Основной текст)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31510" y="2575698"/>
            <a:ext cx="8928978" cy="3742208"/>
          </a:xfrm>
        </p:spPr>
        <p:txBody>
          <a:bodyPr>
            <a:normAutofit fontScale="85000" lnSpcReduction="20000"/>
          </a:bodyPr>
          <a:lstStyle/>
          <a:p>
            <a:r>
              <a:rPr lang="ru-RU" sz="2400" b="1" dirty="0" err="1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ConcreteSubject</a:t>
            </a:r>
            <a:r>
              <a:rPr lang="en-US" sz="24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ru-RU" sz="24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–</a:t>
            </a:r>
            <a:r>
              <a:rPr lang="en-US" sz="24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ru-RU" sz="24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конкретный</a:t>
            </a:r>
            <a:r>
              <a:rPr lang="en-US" sz="24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ru-RU" sz="24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субъект</a:t>
            </a:r>
            <a:r>
              <a:rPr lang="ru-RU" sz="24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:</a:t>
            </a:r>
          </a:p>
          <a:p>
            <a:pPr lvl="1"/>
            <a:r>
              <a:rPr lang="ru-RU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Сохраняет</a:t>
            </a:r>
            <a:r>
              <a:rPr lang="en-US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ru-RU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состояние,</a:t>
            </a:r>
            <a:r>
              <a:rPr lang="en-US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ru-RU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представляющее</a:t>
            </a:r>
            <a:r>
              <a:rPr lang="en-US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ru-RU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интерес</a:t>
            </a:r>
            <a:r>
              <a:rPr lang="en-US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ru-RU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для</a:t>
            </a:r>
            <a:r>
              <a:rPr lang="en-US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ru-RU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конкретного</a:t>
            </a:r>
            <a:r>
              <a:rPr lang="en-US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ru-RU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наблюдателя</a:t>
            </a:r>
            <a:r>
              <a:rPr lang="en-US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ru-RU" sz="2200" dirty="0" err="1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ConcreteObserver</a:t>
            </a:r>
            <a:endParaRPr lang="ru-RU" sz="2200" dirty="0">
              <a:solidFill>
                <a:schemeClr val="tx2"/>
              </a:solidFill>
              <a:latin typeface="Trebuchet MS (Основной текст)"/>
              <a:cs typeface="Times New Roman" pitchFamily="18" charset="0"/>
            </a:endParaRPr>
          </a:p>
          <a:p>
            <a:pPr lvl="1"/>
            <a:r>
              <a:rPr lang="ru-RU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Посылает</a:t>
            </a:r>
            <a:r>
              <a:rPr lang="en-US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ru-RU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информацию</a:t>
            </a:r>
            <a:r>
              <a:rPr lang="en-US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ru-RU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своим</a:t>
            </a:r>
            <a:r>
              <a:rPr lang="en-US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ru-RU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наблюдателям,</a:t>
            </a:r>
            <a:r>
              <a:rPr lang="en-US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ru-RU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когда</a:t>
            </a:r>
            <a:r>
              <a:rPr lang="en-US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ru-RU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происходит</a:t>
            </a:r>
            <a:r>
              <a:rPr lang="en-US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ru-RU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изменение</a:t>
            </a:r>
            <a:endParaRPr lang="ru-RU" sz="2200" dirty="0">
              <a:solidFill>
                <a:schemeClr val="tx2"/>
              </a:solidFill>
              <a:latin typeface="Trebuchet MS (Основной текст)"/>
              <a:cs typeface="Times New Roman" pitchFamily="18" charset="0"/>
            </a:endParaRPr>
          </a:p>
          <a:p>
            <a:r>
              <a:rPr lang="ru-RU" sz="2400" b="1" dirty="0" err="1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ConcreteObserver</a:t>
            </a:r>
            <a:r>
              <a:rPr lang="en-US" sz="24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ru-RU" sz="24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–</a:t>
            </a:r>
            <a:r>
              <a:rPr lang="en-US" sz="24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ru-RU" sz="24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конкретный</a:t>
            </a:r>
            <a:r>
              <a:rPr lang="en-US" sz="24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ru-RU" sz="24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наблюдатель</a:t>
            </a:r>
            <a:r>
              <a:rPr lang="ru-RU" sz="24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:</a:t>
            </a:r>
          </a:p>
          <a:p>
            <a:pPr lvl="1"/>
            <a:r>
              <a:rPr lang="ru-RU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Хранит</a:t>
            </a:r>
            <a:r>
              <a:rPr lang="en-US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ru-RU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ссылку</a:t>
            </a:r>
            <a:r>
              <a:rPr lang="en-US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ru-RU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на</a:t>
            </a:r>
            <a:r>
              <a:rPr lang="en-US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ru-RU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объект</a:t>
            </a:r>
            <a:r>
              <a:rPr lang="en-US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ru-RU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класса</a:t>
            </a:r>
            <a:r>
              <a:rPr lang="en-US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ru-RU" sz="2200" dirty="0" err="1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ConcreteSubject</a:t>
            </a:r>
            <a:r>
              <a:rPr lang="ru-RU" sz="22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;</a:t>
            </a:r>
          </a:p>
          <a:p>
            <a:pPr lvl="1"/>
            <a:r>
              <a:rPr lang="ru-RU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Сохраняет</a:t>
            </a:r>
            <a:r>
              <a:rPr lang="en-US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ru-RU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данные,</a:t>
            </a:r>
            <a:r>
              <a:rPr lang="en-US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ru-RU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которые</a:t>
            </a:r>
            <a:r>
              <a:rPr lang="en-US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ru-RU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должны</a:t>
            </a:r>
            <a:r>
              <a:rPr lang="en-US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ru-RU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быть</a:t>
            </a:r>
            <a:r>
              <a:rPr lang="en-US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ru-RU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согласованы</a:t>
            </a:r>
            <a:r>
              <a:rPr lang="en-US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ru-RU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с</a:t>
            </a:r>
            <a:r>
              <a:rPr lang="en-US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ru-RU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данными</a:t>
            </a:r>
            <a:r>
              <a:rPr lang="en-US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ru-RU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субъекта</a:t>
            </a:r>
            <a:endParaRPr lang="ru-RU" sz="2200" dirty="0">
              <a:solidFill>
                <a:schemeClr val="tx2"/>
              </a:solidFill>
              <a:latin typeface="Trebuchet MS (Основной текст)"/>
              <a:cs typeface="Times New Roman" pitchFamily="18" charset="0"/>
            </a:endParaRPr>
          </a:p>
          <a:p>
            <a:pPr lvl="1"/>
            <a:r>
              <a:rPr lang="ru-RU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Реализует</a:t>
            </a:r>
            <a:r>
              <a:rPr lang="en-US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ru-RU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интерфейс</a:t>
            </a:r>
            <a:r>
              <a:rPr lang="en-US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ru-RU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обновления,</a:t>
            </a:r>
            <a:r>
              <a:rPr lang="en-US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ru-RU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определенный</a:t>
            </a:r>
            <a:r>
              <a:rPr lang="en-US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ru-RU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в</a:t>
            </a:r>
            <a:r>
              <a:rPr lang="en-US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ru-RU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классе</a:t>
            </a:r>
            <a:r>
              <a:rPr lang="en-US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ru-RU" sz="2200" dirty="0" err="1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Observer</a:t>
            </a:r>
            <a:r>
              <a:rPr lang="ru-RU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,</a:t>
            </a:r>
            <a:r>
              <a:rPr lang="en-US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ru-RU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чтобы</a:t>
            </a:r>
            <a:r>
              <a:rPr lang="en-US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ru-RU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поддерживать</a:t>
            </a:r>
            <a:r>
              <a:rPr lang="en-US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ru-RU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согласованность</a:t>
            </a:r>
            <a:r>
              <a:rPr lang="en-US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ru-RU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с</a:t>
            </a:r>
            <a:r>
              <a:rPr lang="en-US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ru-RU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субъектом</a:t>
            </a:r>
            <a:endParaRPr lang="ru-RU" sz="2200" dirty="0">
              <a:solidFill>
                <a:schemeClr val="tx2"/>
              </a:solidFill>
              <a:latin typeface="Trebuchet MS (Основной текст)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939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rebuchet MS (Основной текст)"/>
              </a:rPr>
              <a:t>Наблюдатель</a:t>
            </a:r>
            <a:r>
              <a:rPr lang="en-US" dirty="0">
                <a:latin typeface="Trebuchet MS (Основной текст)"/>
              </a:rPr>
              <a:t/>
            </a:r>
            <a:br>
              <a:rPr lang="en-US" dirty="0">
                <a:latin typeface="Trebuchet MS (Основной текст)"/>
              </a:rPr>
            </a:br>
            <a:r>
              <a:rPr lang="ru-RU" dirty="0">
                <a:latin typeface="Trebuchet MS (Основной текст)"/>
              </a:rPr>
              <a:t>(</a:t>
            </a:r>
            <a:r>
              <a:rPr lang="en-US" dirty="0">
                <a:latin typeface="Trebuchet MS (Основной текст)"/>
              </a:rPr>
              <a:t>Observer</a:t>
            </a:r>
            <a:r>
              <a:rPr lang="ru-RU" dirty="0">
                <a:latin typeface="Trebuchet MS (Основной текст)"/>
              </a:rPr>
              <a:t>)</a:t>
            </a:r>
            <a:endParaRPr lang="ru-RU" dirty="0"/>
          </a:p>
        </p:txBody>
      </p:sp>
      <p:pic>
        <p:nvPicPr>
          <p:cNvPr id="2052" name="Picture 4" descr="obs_collaboration.gif (616×298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080" y="2472235"/>
            <a:ext cx="8035839" cy="3887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709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4051</TotalTime>
  <Words>614</Words>
  <Application>Microsoft Office PowerPoint</Application>
  <PresentationFormat>Широкоэкранный</PresentationFormat>
  <Paragraphs>134</Paragraphs>
  <Slides>30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9" baseType="lpstr">
      <vt:lpstr>Arial</vt:lpstr>
      <vt:lpstr>Calibri</vt:lpstr>
      <vt:lpstr>Corbel</vt:lpstr>
      <vt:lpstr>Corbel (Заголовки)</vt:lpstr>
      <vt:lpstr>Gill Sans MT</vt:lpstr>
      <vt:lpstr>Segoe UI</vt:lpstr>
      <vt:lpstr>Times New Roman</vt:lpstr>
      <vt:lpstr>Trebuchet MS (Основной текст)</vt:lpstr>
      <vt:lpstr>Parcel</vt:lpstr>
      <vt:lpstr>Design Patterns</vt:lpstr>
      <vt:lpstr>Предыдущий материал</vt:lpstr>
      <vt:lpstr>Сегодня</vt:lpstr>
      <vt:lpstr>Наблюдатель (Observer)</vt:lpstr>
      <vt:lpstr>Наблюдатель (Observer)</vt:lpstr>
      <vt:lpstr>Наблюдатель (Observer)</vt:lpstr>
      <vt:lpstr>Наблюдатель (Observer)</vt:lpstr>
      <vt:lpstr>Наблюдатель (Observer)</vt:lpstr>
      <vt:lpstr>Наблюдатель (Observer)</vt:lpstr>
      <vt:lpstr>Наблюдатель (Observer)</vt:lpstr>
      <vt:lpstr>Наблюдатель (Observer)</vt:lpstr>
      <vt:lpstr>Вопросы </vt:lpstr>
      <vt:lpstr>Посредник  (Mediator)</vt:lpstr>
      <vt:lpstr>Посредник  (Mediator)</vt:lpstr>
      <vt:lpstr>Посредник  (Mediator)</vt:lpstr>
      <vt:lpstr>Посредник  (Mediator)</vt:lpstr>
      <vt:lpstr>Посредник  (Mediator)</vt:lpstr>
      <vt:lpstr>Посредник (Mediator)</vt:lpstr>
      <vt:lpstr>Посредник (Mediator)</vt:lpstr>
      <vt:lpstr>Посредник (Mediator)</vt:lpstr>
      <vt:lpstr>Посредник (Mediator)</vt:lpstr>
      <vt:lpstr>Вопросы </vt:lpstr>
      <vt:lpstr>Состояние (State)</vt:lpstr>
      <vt:lpstr>Состояние (State)</vt:lpstr>
      <vt:lpstr>Состояние (State)</vt:lpstr>
      <vt:lpstr>Состояние (State)</vt:lpstr>
      <vt:lpstr>Состояние (State)</vt:lpstr>
      <vt:lpstr>Вопросы </vt:lpstr>
      <vt:lpstr>задание</vt:lpstr>
      <vt:lpstr>Спасибо за внимание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PATTERNS OF DESIGN</dc:title>
  <dc:creator>Андрей Севостьянов</dc:creator>
  <cp:lastModifiedBy>Андрей Севостьянов</cp:lastModifiedBy>
  <cp:revision>196</cp:revision>
  <dcterms:created xsi:type="dcterms:W3CDTF">2016-09-25T19:23:35Z</dcterms:created>
  <dcterms:modified xsi:type="dcterms:W3CDTF">2016-11-16T12:33:46Z</dcterms:modified>
</cp:coreProperties>
</file>