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9" r:id="rId1"/>
  </p:sldMasterIdLst>
  <p:notesMasterIdLst>
    <p:notesMasterId r:id="rId24"/>
  </p:notesMasterIdLst>
  <p:sldIdLst>
    <p:sldId id="256" r:id="rId2"/>
    <p:sldId id="257" r:id="rId3"/>
    <p:sldId id="292" r:id="rId4"/>
    <p:sldId id="275" r:id="rId5"/>
    <p:sldId id="303" r:id="rId6"/>
    <p:sldId id="304" r:id="rId7"/>
    <p:sldId id="295" r:id="rId8"/>
    <p:sldId id="273" r:id="rId9"/>
    <p:sldId id="281" r:id="rId10"/>
    <p:sldId id="305" r:id="rId11"/>
    <p:sldId id="306" r:id="rId12"/>
    <p:sldId id="310" r:id="rId13"/>
    <p:sldId id="299" r:id="rId14"/>
    <p:sldId id="285" r:id="rId15"/>
    <p:sldId id="286" r:id="rId16"/>
    <p:sldId id="307" r:id="rId17"/>
    <p:sldId id="308" r:id="rId18"/>
    <p:sldId id="302" r:id="rId19"/>
    <p:sldId id="309" r:id="rId20"/>
    <p:sldId id="29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98" autoAdjust="0"/>
  </p:normalViewPr>
  <p:slideViewPr>
    <p:cSldViewPr snapToGrid="0">
      <p:cViewPr varScale="1">
        <p:scale>
          <a:sx n="93" d="100"/>
          <a:sy n="93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3D194-C275-49FB-A7F8-17F8BA590777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FB3C5-7B91-45CD-B1A3-997A15DD6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20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265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345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328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607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355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098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116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58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319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5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34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738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989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862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448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67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20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68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54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37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1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11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59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90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F53A9D7-A23B-4BCE-A90C-01CA2614A178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0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53A9D7-A23B-4BCE-A90C-01CA2614A178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7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orbel (Заголовки)"/>
              </a:rPr>
              <a:t>Design Patterns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Паттерны поведения. Часть 3.</a:t>
            </a:r>
          </a:p>
        </p:txBody>
      </p:sp>
    </p:spTree>
    <p:extLst>
      <p:ext uri="{BB962C8B-B14F-4D97-AF65-F5344CB8AC3E}">
        <p14:creationId xmlns:p14="http://schemas.microsoft.com/office/powerpoint/2010/main" val="42229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6"/>
    </mc:Choice>
    <mc:Fallback xmlns="">
      <p:transition spd="slow" advTm="14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6333" y="522904"/>
            <a:ext cx="9380305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Хранитель (</a:t>
            </a:r>
            <a:r>
              <a:rPr lang="en-US" sz="3600" dirty="0">
                <a:latin typeface="Corbel (Заголовки)"/>
              </a:rPr>
              <a:t>Memento</a:t>
            </a:r>
            <a:r>
              <a:rPr lang="ru-RU" sz="3600" dirty="0">
                <a:latin typeface="Corbel (Заголовки)"/>
              </a:rPr>
              <a:t>)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72" y="1865598"/>
            <a:ext cx="9113177" cy="47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6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6333" y="522904"/>
            <a:ext cx="9380305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Участники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736332" y="1910680"/>
            <a:ext cx="9380305" cy="4666765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Originator(</a:t>
            </a:r>
            <a:r>
              <a:rPr lang="en-US" sz="2400" b="1" dirty="0" err="1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CalculatorOriginator</a:t>
            </a:r>
            <a:r>
              <a:rPr lang="en-US" sz="2400" b="1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)</a:t>
            </a:r>
            <a:r>
              <a:rPr lang="ru-RU" sz="2400" b="1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– </a:t>
            </a:r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объект, умеющий создавать хранителя, а также знающий, как восстановить свое внутренне состояние из хранителя.</a:t>
            </a:r>
          </a:p>
          <a:p>
            <a:r>
              <a:rPr lang="en-US" sz="24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Memento(</a:t>
            </a:r>
            <a:r>
              <a:rPr lang="en-US" sz="2400" b="1" dirty="0" err="1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CalculatorMemento</a:t>
            </a:r>
            <a:r>
              <a:rPr lang="en-US" sz="24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)</a:t>
            </a:r>
            <a:r>
              <a:rPr lang="ru-RU" sz="24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– </a:t>
            </a:r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сохраняет  внутренне состояние  объекта </a:t>
            </a:r>
            <a:r>
              <a:rPr lang="en-US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Originator</a:t>
            </a:r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. Объем сохраняемой информации определяется хозяином. Запрещает доступ всем другим объектам, кроме хозяина. У хранителя  есть метод для восстановления «Хозяина», который может вызывать Посредник(опекун)</a:t>
            </a:r>
            <a:endParaRPr lang="en-US" sz="24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Caretaker(</a:t>
            </a:r>
            <a:r>
              <a:rPr lang="en-US" sz="2400" b="1" dirty="0" err="1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CalculatorCaretakerExample</a:t>
            </a:r>
            <a:r>
              <a:rPr lang="en-US" sz="24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)</a:t>
            </a:r>
            <a:r>
              <a:rPr lang="ru-RU" sz="24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– </a:t>
            </a:r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объект, который знает, почему и когда хозяин должен сохранять и восстанавливать себя</a:t>
            </a:r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.</a:t>
            </a:r>
            <a:endParaRPr lang="ru-RU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6989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6333" y="522904"/>
            <a:ext cx="9380305" cy="118872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КОМПОЗИЦИЯ ПАТТЕРНОВ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736332" y="1910680"/>
            <a:ext cx="9380305" cy="466676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Memento</a:t>
            </a:r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&amp;</a:t>
            </a:r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Command</a:t>
            </a:r>
          </a:p>
          <a:p>
            <a:r>
              <a:rPr lang="en-US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Memento</a:t>
            </a:r>
            <a:r>
              <a:rPr lang="en-US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&amp; State</a:t>
            </a:r>
            <a:endParaRPr lang="ru-RU" sz="2400" dirty="0" smtClean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6333" y="522904"/>
            <a:ext cx="9380305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ИТОГО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6333" y="2093514"/>
            <a:ext cx="9298111" cy="4194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Достоинства:</a:t>
            </a:r>
            <a:endParaRPr lang="en-US" sz="2400" dirty="0" smtClean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Упрощение </a:t>
            </a:r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структуры хозяина.</a:t>
            </a:r>
          </a:p>
          <a:p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Сохранение границ инкапсуляции</a:t>
            </a:r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Недостатки: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Значительные </a:t>
            </a:r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издержки за содержание хранителя посыльным.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6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834589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Вопросы </a:t>
            </a:r>
          </a:p>
        </p:txBody>
      </p:sp>
    </p:spTree>
    <p:extLst>
      <p:ext uri="{BB962C8B-B14F-4D97-AF65-F5344CB8AC3E}">
        <p14:creationId xmlns:p14="http://schemas.microsoft.com/office/powerpoint/2010/main" val="3969540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3721" y="522904"/>
            <a:ext cx="9965933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Посетитель</a:t>
            </a:r>
            <a:r>
              <a:rPr lang="en-US" sz="3600" dirty="0">
                <a:latin typeface="Corbel (Заголовки)"/>
              </a:rPr>
              <a:t> </a:t>
            </a:r>
            <a:r>
              <a:rPr lang="ru-RU" sz="3600" dirty="0">
                <a:latin typeface="Corbel (Заголовки)"/>
              </a:rPr>
              <a:t>(</a:t>
            </a:r>
            <a:r>
              <a:rPr lang="en-US" sz="3600" dirty="0">
                <a:latin typeface="Corbel (Заголовки)"/>
              </a:rPr>
              <a:t>Visitor</a:t>
            </a:r>
            <a:r>
              <a:rPr lang="ru-RU" sz="3600" dirty="0">
                <a:latin typeface="Corbel (Заголовки)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9608" y="2003461"/>
            <a:ext cx="10569773" cy="4386948"/>
          </a:xfrm>
        </p:spPr>
        <p:txBody>
          <a:bodyPr>
            <a:normAutofit/>
          </a:bodyPr>
          <a:lstStyle/>
          <a:p>
            <a:r>
              <a:rPr lang="ru-RU" sz="22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Назначение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: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 описывает операцию, выполняемую с каждым объектом из некоторой иерархии классов. Паттерн «Посетитель» позволяет определить новую операцию, не изменяя классов этих объектов</a:t>
            </a:r>
            <a:endParaRPr lang="en-US" sz="22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r>
              <a:rPr lang="ru-RU" sz="22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Применимость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:</a:t>
            </a:r>
            <a:endParaRPr lang="ru-RU" sz="2200" b="1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ru-RU" sz="20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Использовать паттерн «Посетитель» нужно тогда, когда набор типов иерархии стабилен, а набор операций —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нет. 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Когда иерархия имеет большое кол-во операций различных для каждого наследника</a:t>
            </a:r>
          </a:p>
        </p:txBody>
      </p:sp>
    </p:spTree>
    <p:extLst>
      <p:ext uri="{BB962C8B-B14F-4D97-AF65-F5344CB8AC3E}">
        <p14:creationId xmlns:p14="http://schemas.microsoft.com/office/powerpoint/2010/main" val="143980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3721" y="522904"/>
            <a:ext cx="9965933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Посетитель</a:t>
            </a:r>
            <a:r>
              <a:rPr lang="en-US" sz="3600" dirty="0">
                <a:latin typeface="Corbel (Заголовки)"/>
              </a:rPr>
              <a:t> </a:t>
            </a:r>
            <a:r>
              <a:rPr lang="ru-RU" sz="3600" dirty="0">
                <a:latin typeface="Corbel (Заголовки)"/>
              </a:rPr>
              <a:t>(</a:t>
            </a:r>
            <a:r>
              <a:rPr lang="en-US" sz="3600" dirty="0">
                <a:latin typeface="Corbel (Заголовки)"/>
              </a:rPr>
              <a:t>Visitor</a:t>
            </a:r>
            <a:r>
              <a:rPr lang="ru-RU" sz="3600" dirty="0">
                <a:latin typeface="Corbel (Заголовки)"/>
              </a:rPr>
              <a:t>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8266" y="1941079"/>
            <a:ext cx="4861095" cy="43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3721" y="522904"/>
            <a:ext cx="9965933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УЧАСТНИКИ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3720" y="1973026"/>
            <a:ext cx="9965933" cy="4687547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Visitor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(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Visitor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)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-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определяет интерфейс посетителя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,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содержит методы 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Visit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принимающие каждого конкретного наследника 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Element</a:t>
            </a:r>
          </a:p>
          <a:p>
            <a:r>
              <a:rPr lang="en-US" sz="2200" b="1" dirty="0" err="1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ConcreteVisitor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(</a:t>
            </a:r>
            <a:r>
              <a:rPr lang="en-US" sz="2200" dirty="0" err="1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WateringVisitor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) –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реализует методы 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Visit()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для каждого конкретного наследника 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Element</a:t>
            </a:r>
          </a:p>
          <a:p>
            <a:r>
              <a:rPr lang="en-US" sz="22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Element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(</a:t>
            </a:r>
            <a:r>
              <a:rPr lang="en-US" sz="2200" dirty="0" err="1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Homeplants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) -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базовый класс иерархии, для которой нужно добавить новую операцию; Обязательно содержит абстрактный метод 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Accept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(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Visitor </a:t>
            </a:r>
            <a:r>
              <a:rPr lang="en-US" sz="2200" dirty="0" err="1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visitor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)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;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У каждого наследники одинаковая реализация метода 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Accept,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в которой вызывается </a:t>
            </a:r>
            <a:r>
              <a:rPr lang="en-US" sz="2200" dirty="0" err="1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visitor.Visit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(this).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endParaRPr lang="en-US" sz="22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Client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-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использует посетитель для обработки иерархии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10514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3721" y="522904"/>
            <a:ext cx="9965933" cy="118872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Особенности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9608" y="2003461"/>
            <a:ext cx="10569773" cy="4386948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Двойная диспетчеризация</a:t>
            </a:r>
          </a:p>
          <a:p>
            <a:pPr lvl="1"/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Вызываемая операция зависит от </a:t>
            </a:r>
            <a:r>
              <a:rPr lang="ru-RU" sz="22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типов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двух получателей (типа 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visitor 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 типа посещаемого </a:t>
            </a:r>
            <a:r>
              <a:rPr lang="en-US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element</a:t>
            </a:r>
            <a:r>
              <a:rPr lang="ru-RU" sz="22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)</a:t>
            </a:r>
            <a:endParaRPr lang="ru-RU" sz="2200" b="1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r>
              <a:rPr lang="ru-RU" sz="24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Интерфейс </a:t>
            </a:r>
            <a:r>
              <a:rPr lang="ru-RU" sz="2400" b="1" dirty="0" err="1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vs</a:t>
            </a:r>
            <a:r>
              <a:rPr lang="ru-RU" sz="2400" b="1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абстрактный класс посетителя</a:t>
            </a:r>
          </a:p>
          <a:p>
            <a:r>
              <a:rPr lang="ru-RU" sz="24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Функциональная </a:t>
            </a:r>
            <a:r>
              <a:rPr lang="en-US" sz="2400" b="1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vs </a:t>
            </a:r>
            <a:r>
              <a:rPr lang="ru-RU" sz="24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Объектная </a:t>
            </a:r>
            <a:r>
              <a:rPr lang="ru-RU" sz="2400" b="1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версия</a:t>
            </a:r>
          </a:p>
        </p:txBody>
      </p:sp>
    </p:spTree>
    <p:extLst>
      <p:ext uri="{BB962C8B-B14F-4D97-AF65-F5344CB8AC3E}">
        <p14:creationId xmlns:p14="http://schemas.microsoft.com/office/powerpoint/2010/main" val="3520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3721" y="522904"/>
            <a:ext cx="9965933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ИТОГО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9608" y="2003461"/>
            <a:ext cx="10569773" cy="4386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Достоинства:</a:t>
            </a:r>
          </a:p>
          <a:p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Можно легко добавлять новые операции для стабильной иерархии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Объединяет </a:t>
            </a:r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родственные операции и отсекает те, которые не имеют к ним </a:t>
            </a:r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отношения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Удобное тестирование</a:t>
            </a:r>
            <a:endParaRPr lang="ru-RU" sz="24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400" b="1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Недостатки</a:t>
            </a:r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:</a:t>
            </a:r>
          </a:p>
          <a:p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Добавление новых классов </a:t>
            </a:r>
            <a:r>
              <a:rPr lang="en-US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Element </a:t>
            </a:r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затруднено</a:t>
            </a:r>
          </a:p>
          <a:p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Нарушение инкапсуляции</a:t>
            </a:r>
          </a:p>
        </p:txBody>
      </p:sp>
    </p:spTree>
    <p:extLst>
      <p:ext uri="{BB962C8B-B14F-4D97-AF65-F5344CB8AC3E}">
        <p14:creationId xmlns:p14="http://schemas.microsoft.com/office/powerpoint/2010/main" val="303910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Предыдущий материал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rebuchet MS (Основной текст)"/>
              </a:rPr>
              <a:t>Наблюдатель (</a:t>
            </a:r>
            <a:r>
              <a:rPr lang="en-US" sz="2400" dirty="0">
                <a:latin typeface="Trebuchet MS (Основной текст)"/>
              </a:rPr>
              <a:t>Observer</a:t>
            </a:r>
            <a:r>
              <a:rPr lang="ru-RU" sz="2400" dirty="0">
                <a:latin typeface="Trebuchet MS (Основной текст)"/>
              </a:rPr>
              <a:t>)</a:t>
            </a:r>
            <a:endParaRPr lang="en-US" sz="2400" dirty="0">
              <a:latin typeface="Trebuchet MS (Основной текст)"/>
            </a:endParaRPr>
          </a:p>
          <a:p>
            <a:r>
              <a:rPr lang="ru-RU" sz="2400" dirty="0">
                <a:latin typeface="Trebuchet MS (Основной текст)"/>
              </a:rPr>
              <a:t>Посредник (</a:t>
            </a:r>
            <a:r>
              <a:rPr lang="en-US" sz="2400" dirty="0">
                <a:latin typeface="Trebuchet MS (Основной текст)"/>
              </a:rPr>
              <a:t>Mediator</a:t>
            </a:r>
            <a:r>
              <a:rPr lang="ru-RU" sz="2400" dirty="0">
                <a:latin typeface="Trebuchet MS (Основной текст)"/>
              </a:rPr>
              <a:t>)</a:t>
            </a:r>
          </a:p>
          <a:p>
            <a:r>
              <a:rPr lang="ru-RU" sz="2400" dirty="0">
                <a:latin typeface="Trebuchet MS (Основной текст)"/>
              </a:rPr>
              <a:t>Состояние</a:t>
            </a:r>
            <a:r>
              <a:rPr lang="en-US" sz="2400" dirty="0">
                <a:latin typeface="Trebuchet MS (Основной текст)"/>
              </a:rPr>
              <a:t> (State)</a:t>
            </a:r>
          </a:p>
        </p:txBody>
      </p:sp>
    </p:spTree>
    <p:extLst>
      <p:ext uri="{BB962C8B-B14F-4D97-AF65-F5344CB8AC3E}">
        <p14:creationId xmlns:p14="http://schemas.microsoft.com/office/powerpoint/2010/main" val="2297512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834589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Вопросы </a:t>
            </a:r>
          </a:p>
        </p:txBody>
      </p:sp>
    </p:spTree>
    <p:extLst>
      <p:ext uri="{BB962C8B-B14F-4D97-AF65-F5344CB8AC3E}">
        <p14:creationId xmlns:p14="http://schemas.microsoft.com/office/powerpoint/2010/main" val="25042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Необходимо реализовать простейшую иерархию фигур,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Прямоугольник, треугольник и любую фигуру на ваш выбор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. Для данной иерархии реализовать паттерн посетитель с операциями: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Draw(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x,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y)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GetArea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Anything(…) –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опять же ваша на выбор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5445" y="2757874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4150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Сегодня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rebuchet MS (Основной текст)"/>
              </a:rPr>
              <a:t>Команда</a:t>
            </a:r>
            <a:r>
              <a:rPr lang="en-US" sz="2400" dirty="0" smtClean="0">
                <a:latin typeface="Trebuchet MS (Основной текст)"/>
              </a:rPr>
              <a:t> </a:t>
            </a:r>
            <a:r>
              <a:rPr lang="ru-RU" sz="2400" dirty="0" smtClean="0">
                <a:latin typeface="Trebuchet MS (Основной текст)"/>
              </a:rPr>
              <a:t>(</a:t>
            </a:r>
            <a:r>
              <a:rPr lang="en-US" sz="2400" dirty="0">
                <a:latin typeface="Trebuchet MS (Основной текст)"/>
              </a:rPr>
              <a:t>Command</a:t>
            </a:r>
            <a:r>
              <a:rPr lang="ru-RU" sz="2400" dirty="0">
                <a:latin typeface="Trebuchet MS (Основной текст)"/>
              </a:rPr>
              <a:t>)</a:t>
            </a:r>
            <a:endParaRPr lang="en-US" sz="2400" dirty="0">
              <a:latin typeface="Trebuchet MS (Основной текст)"/>
            </a:endParaRPr>
          </a:p>
          <a:p>
            <a:r>
              <a:rPr lang="ru-RU" sz="2400" dirty="0">
                <a:latin typeface="Trebuchet MS (Основной текст)"/>
              </a:rPr>
              <a:t>Хранитель (</a:t>
            </a:r>
            <a:r>
              <a:rPr lang="en-US" sz="2400" dirty="0">
                <a:latin typeface="Trebuchet MS (Основной текст)"/>
              </a:rPr>
              <a:t>Memento</a:t>
            </a:r>
            <a:r>
              <a:rPr lang="ru-RU" sz="2400" dirty="0">
                <a:latin typeface="Trebuchet MS (Основной текст)"/>
              </a:rPr>
              <a:t>)</a:t>
            </a:r>
          </a:p>
          <a:p>
            <a:r>
              <a:rPr lang="ru-RU" sz="2400" dirty="0" smtClean="0">
                <a:latin typeface="Trebuchet MS (Основной текст)"/>
              </a:rPr>
              <a:t>Посетитель</a:t>
            </a:r>
            <a:r>
              <a:rPr lang="en-US" sz="2400" dirty="0" smtClean="0">
                <a:latin typeface="Trebuchet MS (Основной текст)"/>
              </a:rPr>
              <a:t> (</a:t>
            </a:r>
            <a:r>
              <a:rPr lang="en-US" sz="2400" dirty="0">
                <a:latin typeface="Trebuchet MS (Основной текст)"/>
              </a:rPr>
              <a:t>Visitor)</a:t>
            </a:r>
          </a:p>
        </p:txBody>
      </p:sp>
    </p:spTree>
    <p:extLst>
      <p:ext uri="{BB962C8B-B14F-4D97-AF65-F5344CB8AC3E}">
        <p14:creationId xmlns:p14="http://schemas.microsoft.com/office/powerpoint/2010/main" val="266785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240" y="1068601"/>
            <a:ext cx="8755519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Команда (</a:t>
            </a:r>
            <a:r>
              <a:rPr lang="en-US" sz="3600" dirty="0">
                <a:latin typeface="Corbel (Заголовки)"/>
              </a:rPr>
              <a:t>Command</a:t>
            </a:r>
            <a:r>
              <a:rPr lang="ru-RU" sz="3600" dirty="0">
                <a:latin typeface="Corbel (Заголовки)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10" y="2575698"/>
            <a:ext cx="8928978" cy="37422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Назначение</a:t>
            </a:r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: инкапсулирует запрос как объект, позволяя тем самым задавать параметры клиентов для обработки соответствующих запросов, ставить запросы в очередь или протоколировать их, а также поддерживать отмену операций</a:t>
            </a:r>
            <a:endParaRPr lang="en-US" sz="24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2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Применимость:</a:t>
            </a:r>
            <a:endParaRPr lang="ru-RU" sz="2400" b="1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Система управляется событиями. При появлении такого события (запроса) необходимо выполнить определенную последовательность действий</a:t>
            </a:r>
          </a:p>
          <a:p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Необходимо параметризировать объекты выполняемым действием, ставить запросы в очередь или поддерживать операции отмены (</a:t>
            </a:r>
            <a:r>
              <a:rPr lang="ru-RU" sz="2400" dirty="0" err="1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undo</a:t>
            </a:r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) и повтора (</a:t>
            </a:r>
            <a:r>
              <a:rPr lang="ru-RU" sz="2400" dirty="0" err="1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redo</a:t>
            </a:r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) действий</a:t>
            </a:r>
          </a:p>
          <a:p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Нужен объектно-ориентированный аналог функции обратного вызова в процедурном программировании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33646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240" y="1068601"/>
            <a:ext cx="8755519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Команда (</a:t>
            </a:r>
            <a:r>
              <a:rPr lang="en-US" sz="3600" dirty="0">
                <a:latin typeface="Corbel (Заголовки)"/>
              </a:rPr>
              <a:t>Command</a:t>
            </a:r>
            <a:r>
              <a:rPr lang="ru-RU" sz="3600" dirty="0">
                <a:latin typeface="Corbel (Заголовки)"/>
              </a:rPr>
              <a:t>)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8240" y="2430607"/>
            <a:ext cx="8792992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0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240" y="1068601"/>
            <a:ext cx="8755519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Участники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8241" y="2504210"/>
            <a:ext cx="8755518" cy="391737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Rec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e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iver</a:t>
            </a:r>
            <a:r>
              <a:rPr lang="en-US" sz="2000" dirty="0" smtClean="0">
                <a:latin typeface="Trebuchet MS (Основной текст)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Calculator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)- </a:t>
            </a:r>
            <a:r>
              <a:rPr lang="ru-RU" sz="20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Располагает информацией о способах выполнения операций, необходимых для удовлетворения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запроса.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Invoker</a:t>
            </a:r>
            <a:r>
              <a:rPr lang="en-US" sz="2000" b="1" dirty="0" smtClean="0">
                <a:latin typeface="Trebuchet MS (Основной текст)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rebuchet MS (Основной текст)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CalculatorInvoker</a:t>
            </a:r>
            <a:r>
              <a:rPr lang="en-US" sz="2000" b="1" dirty="0">
                <a:latin typeface="Trebuchet MS (Основной текст)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 - </a:t>
            </a:r>
            <a:r>
              <a:rPr lang="ru-RU" sz="20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Знает о </a:t>
            </a:r>
            <a:r>
              <a:rPr lang="en-US" sz="20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Receiver </a:t>
            </a:r>
            <a:r>
              <a:rPr lang="ru-RU" sz="20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 всех </a:t>
            </a:r>
            <a:r>
              <a:rPr lang="en-US" sz="2000" dirty="0" err="1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ConcreteCommand</a:t>
            </a:r>
            <a:r>
              <a:rPr lang="en-US" sz="20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.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Обращается </a:t>
            </a:r>
            <a:r>
              <a:rPr lang="ru-RU" sz="20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к команде для выполнения запроса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.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endParaRPr lang="en-US" sz="2000" dirty="0">
              <a:latin typeface="Trebuchet MS (Основной текст)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Command</a:t>
            </a:r>
            <a:r>
              <a:rPr lang="en-US" sz="2000" b="1" dirty="0">
                <a:latin typeface="Trebuchet MS (Основной текст)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Command</a:t>
            </a:r>
            <a:r>
              <a:rPr lang="en-US" sz="2000" b="1" dirty="0">
                <a:latin typeface="Trebuchet MS (Основной текст)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 - </a:t>
            </a:r>
            <a:r>
              <a:rPr lang="ru-RU" sz="20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Объявляет интерфейс для выполнения операции.</a:t>
            </a:r>
            <a:endParaRPr lang="en-US" sz="2000" dirty="0">
              <a:latin typeface="Trebuchet MS (Основной текст)"/>
              <a:cs typeface="Times New Roman" panose="02020603050405020304" pitchFamily="18" charset="0"/>
            </a:endParaRPr>
          </a:p>
          <a:p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ConcreteComand</a:t>
            </a:r>
            <a:r>
              <a:rPr lang="en-US" sz="2000" b="1" dirty="0">
                <a:latin typeface="Trebuchet MS (Основной текст)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AddCommand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rebuchet MS (Основной текст)"/>
                <a:cs typeface="Times New Roman" panose="02020603050405020304" pitchFamily="18" charset="0"/>
              </a:rPr>
              <a:t>SubCommand</a:t>
            </a:r>
            <a:r>
              <a:rPr lang="en-US" sz="2000" b="1" dirty="0">
                <a:latin typeface="Trebuchet MS (Основной текст)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rebuchet MS (Основной текст)"/>
                <a:cs typeface="Times New Roman" panose="02020603050405020304" pitchFamily="18" charset="0"/>
              </a:rPr>
              <a:t> - </a:t>
            </a:r>
            <a:r>
              <a:rPr lang="ru-RU" sz="20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Определяет связь между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объектом-получателем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 </a:t>
            </a:r>
            <a:r>
              <a:rPr lang="ru-RU" sz="20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действием. Реализует операцию 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Execute (</a:t>
            </a:r>
            <a:r>
              <a:rPr lang="ru-RU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 прочие</a:t>
            </a:r>
            <a:r>
              <a:rPr lang="en-US" sz="2000" dirty="0" smtClean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) </a:t>
            </a:r>
            <a:r>
              <a:rPr lang="ru-RU" sz="20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путем вызова соответствующих операций объекта </a:t>
            </a:r>
            <a:r>
              <a:rPr lang="en-US" sz="20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Receiver</a:t>
            </a:r>
            <a:endParaRPr lang="en-US" sz="2000" dirty="0">
              <a:latin typeface="Trebuchet MS (Основной текст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40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113" y="403583"/>
            <a:ext cx="8755519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Итого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5112" y="1754816"/>
            <a:ext cx="8755519" cy="4583639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Разрывает связь между объектом, инициирующим операцию, и объектом, имеющим информацию о том, как ее выполнить</a:t>
            </a:r>
            <a:r>
              <a:rPr lang="en-US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.</a:t>
            </a:r>
            <a:endParaRPr lang="ru-RU" sz="24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Из простых команд можно собирать составные</a:t>
            </a:r>
            <a:r>
              <a:rPr lang="en-US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.</a:t>
            </a:r>
          </a:p>
          <a:p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Добавлять новые команды легко, поскольку ненужно изменять существующие классы.</a:t>
            </a:r>
          </a:p>
        </p:txBody>
      </p:sp>
    </p:spTree>
    <p:extLst>
      <p:ext uri="{BB962C8B-B14F-4D97-AF65-F5344CB8AC3E}">
        <p14:creationId xmlns:p14="http://schemas.microsoft.com/office/powerpoint/2010/main" val="32628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834589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Вопросы </a:t>
            </a:r>
          </a:p>
        </p:txBody>
      </p:sp>
    </p:spTree>
    <p:extLst>
      <p:ext uri="{BB962C8B-B14F-4D97-AF65-F5344CB8AC3E}">
        <p14:creationId xmlns:p14="http://schemas.microsoft.com/office/powerpoint/2010/main" val="316596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6333" y="522904"/>
            <a:ext cx="9380305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Хранитель (</a:t>
            </a:r>
            <a:r>
              <a:rPr lang="en-US" sz="3600" dirty="0">
                <a:latin typeface="Corbel (Заголовки)"/>
              </a:rPr>
              <a:t>Memento</a:t>
            </a:r>
            <a:r>
              <a:rPr lang="ru-RU" sz="3600" dirty="0">
                <a:latin typeface="Corbel (Заголовки)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6333" y="2093514"/>
            <a:ext cx="9298111" cy="41942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Назначение</a:t>
            </a:r>
            <a:r>
              <a:rPr lang="en-US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:</a:t>
            </a:r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  Используется для восстановления объекта в прежнее состояние</a:t>
            </a:r>
            <a:r>
              <a:rPr lang="en-US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.</a:t>
            </a:r>
            <a:endParaRPr lang="ru-RU" sz="2400" dirty="0">
              <a:solidFill>
                <a:schemeClr val="tx2"/>
              </a:solidFill>
              <a:latin typeface="Trebuchet MS (Основной текст)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Применимость</a:t>
            </a:r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:</a:t>
            </a:r>
          </a:p>
          <a:p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Не нарушая инкапсуляции, паттерн получает и сохраняет за пределами объекта его внутренне состояние</a:t>
            </a:r>
          </a:p>
          <a:p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Является средством для инкапсуляции контрольных точек программы</a:t>
            </a:r>
          </a:p>
          <a:p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Придает операциям Отмена или Откат статус полноценного объекта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2"/>
                </a:solidFill>
                <a:latin typeface="Trebuchet MS (Основной текст)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17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2842</TotalTime>
  <Words>809</Words>
  <Application>Microsoft Office PowerPoint</Application>
  <PresentationFormat>Широкоэкранный</PresentationFormat>
  <Paragraphs>114</Paragraphs>
  <Slides>22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Arial</vt:lpstr>
      <vt:lpstr>Calibri</vt:lpstr>
      <vt:lpstr>Corbel</vt:lpstr>
      <vt:lpstr>Corbel (Заголовки)</vt:lpstr>
      <vt:lpstr>Gill Sans MT</vt:lpstr>
      <vt:lpstr>Segoe UI</vt:lpstr>
      <vt:lpstr>Times New Roman</vt:lpstr>
      <vt:lpstr>Trebuchet MS (Основной текст)</vt:lpstr>
      <vt:lpstr>Parcel</vt:lpstr>
      <vt:lpstr>Design Patterns</vt:lpstr>
      <vt:lpstr>Предыдущий материал</vt:lpstr>
      <vt:lpstr>Сегодня</vt:lpstr>
      <vt:lpstr>Команда (Command)</vt:lpstr>
      <vt:lpstr>Команда (Command)</vt:lpstr>
      <vt:lpstr>Участники</vt:lpstr>
      <vt:lpstr>Итого</vt:lpstr>
      <vt:lpstr>Вопросы </vt:lpstr>
      <vt:lpstr>Хранитель (Memento)</vt:lpstr>
      <vt:lpstr>Хранитель (Memento)</vt:lpstr>
      <vt:lpstr>Участники</vt:lpstr>
      <vt:lpstr>КОМПОЗИЦИЯ ПАТТЕРНОВ</vt:lpstr>
      <vt:lpstr>ИТОГО</vt:lpstr>
      <vt:lpstr>Вопросы </vt:lpstr>
      <vt:lpstr>Посетитель (Visitor)</vt:lpstr>
      <vt:lpstr>Посетитель (Visitor)</vt:lpstr>
      <vt:lpstr>УЧАСТНИКИ</vt:lpstr>
      <vt:lpstr>Особенности</vt:lpstr>
      <vt:lpstr>ИТОГО</vt:lpstr>
      <vt:lpstr>Вопросы </vt:lpstr>
      <vt:lpstr>задание</vt:lpstr>
      <vt:lpstr>Спасибо за внимание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DESIGN</dc:title>
  <dc:creator>Андрей Севостьянов</dc:creator>
  <cp:lastModifiedBy>admin</cp:lastModifiedBy>
  <cp:revision>145</cp:revision>
  <dcterms:created xsi:type="dcterms:W3CDTF">2016-09-25T19:23:35Z</dcterms:created>
  <dcterms:modified xsi:type="dcterms:W3CDTF">2016-11-23T12:12:41Z</dcterms:modified>
</cp:coreProperties>
</file>