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9" r:id="rId1"/>
  </p:sldMasterIdLst>
  <p:notesMasterIdLst>
    <p:notesMasterId r:id="rId9"/>
  </p:notesMasterIdLst>
  <p:sldIdLst>
    <p:sldId id="256" r:id="rId2"/>
    <p:sldId id="261" r:id="rId3"/>
    <p:sldId id="262" r:id="rId4"/>
    <p:sldId id="263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98" autoAdjust="0"/>
  </p:normalViewPr>
  <p:slideViewPr>
    <p:cSldViewPr snapToGrid="0">
      <p:cViewPr varScale="1">
        <p:scale>
          <a:sx n="98" d="100"/>
          <a:sy n="98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3D194-C275-49FB-A7F8-17F8BA590777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FB3C5-7B91-45CD-B1A3-997A15DD6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20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226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943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726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832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081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935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208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68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58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54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37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51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8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11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59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90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F53A9D7-A23B-4BCE-A90C-01CA2614A178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0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F53A9D7-A23B-4BCE-A90C-01CA2614A178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57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0" r:id="rId1"/>
    <p:sldLayoutId id="2147484311" r:id="rId2"/>
    <p:sldLayoutId id="2147484312" r:id="rId3"/>
    <p:sldLayoutId id="2147484313" r:id="rId4"/>
    <p:sldLayoutId id="2147484314" r:id="rId5"/>
    <p:sldLayoutId id="2147484315" r:id="rId6"/>
    <p:sldLayoutId id="2147484316" r:id="rId7"/>
    <p:sldLayoutId id="2147484317" r:id="rId8"/>
    <p:sldLayoutId id="2147484318" r:id="rId9"/>
    <p:sldLayoutId id="2147484319" r:id="rId10"/>
    <p:sldLayoutId id="214748432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orbel (Заголовки)"/>
              </a:rPr>
              <a:t>Design Patterns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</a:rPr>
              <a:t>Большая </a:t>
            </a:r>
            <a:r>
              <a:rPr lang="ru-RU" sz="3600" dirty="0" smtClean="0">
                <a:solidFill>
                  <a:schemeClr val="tx1"/>
                </a:solidFill>
              </a:rPr>
              <a:t>проверочная.</a:t>
            </a:r>
            <a:endParaRPr lang="ru-RU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9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6"/>
    </mc:Choice>
    <mc:Fallback xmlns="">
      <p:transition spd="slow" advTm="140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Corbel (Заголовки)"/>
              </a:rPr>
              <a:t>Легенда</a:t>
            </a:r>
            <a:endParaRPr lang="ru-RU" sz="3600" dirty="0">
              <a:latin typeface="Corbel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1136" y="2638044"/>
            <a:ext cx="8829214" cy="3590058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Trebuchet MS (Основной текст)"/>
              </a:rPr>
              <a:t>Проблема:</a:t>
            </a:r>
          </a:p>
          <a:p>
            <a:pPr lvl="1"/>
            <a:r>
              <a:rPr lang="ru-RU" sz="2000" dirty="0" smtClean="0">
                <a:latin typeface="Trebuchet MS (Основной текст)"/>
              </a:rPr>
              <a:t>Есть большое количество владельцев складов, которые ведут учёт в файлах различных расширений</a:t>
            </a:r>
          </a:p>
          <a:p>
            <a:pPr lvl="1"/>
            <a:r>
              <a:rPr lang="ru-RU" sz="2000" dirty="0" smtClean="0">
                <a:latin typeface="Trebuchet MS (Основной текст)"/>
              </a:rPr>
              <a:t>Есть потребность в получении агрегирующих значений</a:t>
            </a:r>
            <a:endParaRPr lang="en-US" sz="2000" dirty="0">
              <a:latin typeface="Trebuchet MS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7868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Corbel (Заголовки)"/>
              </a:rPr>
              <a:t>Легенда</a:t>
            </a:r>
            <a:endParaRPr lang="ru-RU" sz="3600" dirty="0">
              <a:latin typeface="Corbel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1135" y="2638044"/>
            <a:ext cx="8945945" cy="3590058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rebuchet MS (Основной текст)"/>
              </a:rPr>
              <a:t>Xrm.ReportUtility</a:t>
            </a:r>
            <a:r>
              <a:rPr lang="ru-RU" sz="2400" dirty="0" smtClean="0">
                <a:latin typeface="Trebuchet MS (Основной текст)"/>
              </a:rPr>
              <a:t> – утилита для построения отчётов</a:t>
            </a:r>
          </a:p>
          <a:p>
            <a:pPr lvl="1"/>
            <a:r>
              <a:rPr lang="ru-RU" sz="2200" dirty="0" smtClean="0">
                <a:latin typeface="Trebuchet MS (Основной текст)"/>
              </a:rPr>
              <a:t>Входные данные – таблица фиксированного формата</a:t>
            </a:r>
          </a:p>
          <a:p>
            <a:pPr lvl="1"/>
            <a:r>
              <a:rPr lang="ru-RU" sz="2200" dirty="0" smtClean="0">
                <a:latin typeface="Trebuchet MS (Основной текст)"/>
              </a:rPr>
              <a:t>Возможные форматы файла: </a:t>
            </a:r>
            <a:r>
              <a:rPr lang="en-US" sz="2200" dirty="0" smtClean="0">
                <a:latin typeface="Trebuchet MS (Основной текст)"/>
              </a:rPr>
              <a:t>.txt, .csv, .</a:t>
            </a:r>
            <a:r>
              <a:rPr lang="en-US" sz="2200" dirty="0" err="1" smtClean="0">
                <a:latin typeface="Trebuchet MS (Основной текст)"/>
              </a:rPr>
              <a:t>xlsx</a:t>
            </a:r>
            <a:endParaRPr lang="en-US" sz="2200" dirty="0" smtClean="0">
              <a:latin typeface="Trebuchet MS (Основной текст)"/>
            </a:endParaRPr>
          </a:p>
          <a:p>
            <a:pPr lvl="1"/>
            <a:endParaRPr lang="en-US" sz="2200" dirty="0">
              <a:latin typeface="Trebuchet MS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212647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Corbel (Заголовки)"/>
              </a:rPr>
              <a:t>Легенда</a:t>
            </a:r>
            <a:endParaRPr lang="ru-RU" sz="3600" dirty="0">
              <a:latin typeface="Corbel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1135" y="2638043"/>
            <a:ext cx="8945945" cy="3801667"/>
          </a:xfrm>
        </p:spPr>
        <p:txBody>
          <a:bodyPr>
            <a:normAutofit fontScale="62500" lnSpcReduction="20000"/>
          </a:bodyPr>
          <a:lstStyle/>
          <a:p>
            <a:r>
              <a:rPr lang="ru-RU" sz="2400" dirty="0" smtClean="0">
                <a:latin typeface="Trebuchet MS (Основной текст)"/>
              </a:rPr>
              <a:t>Аргументы:</a:t>
            </a:r>
          </a:p>
          <a:p>
            <a:pPr lvl="1"/>
            <a:r>
              <a:rPr lang="en-US" sz="2000" b="1" dirty="0" smtClean="0">
                <a:latin typeface="Trebuchet MS (Основной текст)"/>
              </a:rPr>
              <a:t>data</a:t>
            </a:r>
            <a:r>
              <a:rPr lang="en-US" sz="2000" dirty="0" smtClean="0">
                <a:latin typeface="Trebuchet MS (Основной текст)"/>
              </a:rPr>
              <a:t> – </a:t>
            </a:r>
            <a:r>
              <a:rPr lang="ru-RU" sz="2000" dirty="0" smtClean="0">
                <a:latin typeface="Trebuchet MS (Основной текст)"/>
              </a:rPr>
              <a:t>отображение данных в отчёте</a:t>
            </a:r>
            <a:endParaRPr lang="en-US" sz="2000" dirty="0" smtClean="0">
              <a:latin typeface="Trebuchet MS (Основной текст)"/>
            </a:endParaRPr>
          </a:p>
          <a:p>
            <a:pPr lvl="1"/>
            <a:endParaRPr lang="ru-RU" sz="2000" dirty="0" smtClean="0">
              <a:latin typeface="Trebuchet MS (Основной текст)"/>
            </a:endParaRPr>
          </a:p>
          <a:p>
            <a:pPr lvl="1"/>
            <a:r>
              <a:rPr lang="en-US" sz="2000" b="1" dirty="0" err="1" smtClean="0">
                <a:latin typeface="Trebuchet MS (Основной текст)"/>
              </a:rPr>
              <a:t>withIndex</a:t>
            </a:r>
            <a:r>
              <a:rPr lang="ru-RU" sz="2000" dirty="0" smtClean="0">
                <a:latin typeface="Trebuchet MS (Основной текст)"/>
              </a:rPr>
              <a:t> – добавление столбца «№»</a:t>
            </a:r>
            <a:r>
              <a:rPr lang="en-US" sz="2000" dirty="0" smtClean="0">
                <a:latin typeface="Trebuchet MS (Основной текст)"/>
              </a:rPr>
              <a:t> </a:t>
            </a:r>
            <a:r>
              <a:rPr lang="ru-RU" sz="2000" dirty="0" smtClean="0">
                <a:latin typeface="Trebuchet MS (Основной текст)"/>
              </a:rPr>
              <a:t>в отчёт</a:t>
            </a:r>
          </a:p>
          <a:p>
            <a:pPr lvl="1"/>
            <a:r>
              <a:rPr lang="en-US" sz="2000" b="1" dirty="0" err="1" smtClean="0">
                <a:latin typeface="Trebuchet MS (Основной текст)"/>
              </a:rPr>
              <a:t>withTotalVolume</a:t>
            </a:r>
            <a:r>
              <a:rPr lang="ru-RU" sz="2000" dirty="0" smtClean="0">
                <a:latin typeface="Trebuchet MS (Основной текст)"/>
              </a:rPr>
              <a:t> – </a:t>
            </a:r>
            <a:r>
              <a:rPr lang="ru-RU" sz="2000" dirty="0">
                <a:latin typeface="Trebuchet MS (Основной текст)"/>
              </a:rPr>
              <a:t>добавление столбца </a:t>
            </a:r>
            <a:r>
              <a:rPr lang="ru-RU" sz="2000" dirty="0" smtClean="0">
                <a:latin typeface="Trebuchet MS (Основной текст)"/>
              </a:rPr>
              <a:t>«Суммарный объём»</a:t>
            </a:r>
            <a:r>
              <a:rPr lang="en-US" sz="2000" dirty="0" smtClean="0">
                <a:latin typeface="Trebuchet MS (Основной текст)"/>
              </a:rPr>
              <a:t> </a:t>
            </a:r>
            <a:r>
              <a:rPr lang="ru-RU" sz="2000" dirty="0">
                <a:latin typeface="Trebuchet MS (Основной текст)"/>
              </a:rPr>
              <a:t>в отчёт</a:t>
            </a:r>
            <a:endParaRPr lang="ru-RU" sz="2000" dirty="0" smtClean="0">
              <a:latin typeface="Trebuchet MS (Основной текст)"/>
            </a:endParaRPr>
          </a:p>
          <a:p>
            <a:pPr lvl="1"/>
            <a:r>
              <a:rPr lang="en-US" sz="2000" b="1" dirty="0" err="1" smtClean="0">
                <a:latin typeface="Trebuchet MS (Основной текст)"/>
              </a:rPr>
              <a:t>withTotalWeight</a:t>
            </a:r>
            <a:r>
              <a:rPr lang="ru-RU" sz="2000" dirty="0" smtClean="0">
                <a:latin typeface="Trebuchet MS (Основной текст)"/>
              </a:rPr>
              <a:t> – </a:t>
            </a:r>
            <a:r>
              <a:rPr lang="ru-RU" sz="2000" dirty="0">
                <a:latin typeface="Trebuchet MS (Основной текст)"/>
              </a:rPr>
              <a:t>добавление столбца </a:t>
            </a:r>
            <a:r>
              <a:rPr lang="ru-RU" sz="2000" dirty="0" smtClean="0">
                <a:latin typeface="Trebuchet MS (Основной текст)"/>
              </a:rPr>
              <a:t>«Суммарный вес»</a:t>
            </a:r>
            <a:r>
              <a:rPr lang="en-US" sz="2000" dirty="0" smtClean="0">
                <a:latin typeface="Trebuchet MS (Основной текст)"/>
              </a:rPr>
              <a:t> </a:t>
            </a:r>
            <a:r>
              <a:rPr lang="ru-RU" sz="2000" dirty="0">
                <a:latin typeface="Trebuchet MS (Основной текст)"/>
              </a:rPr>
              <a:t>в отчёт</a:t>
            </a:r>
            <a:endParaRPr lang="en-US" sz="2000" dirty="0" smtClean="0">
              <a:latin typeface="Trebuchet MS (Основной текст)"/>
            </a:endParaRPr>
          </a:p>
          <a:p>
            <a:pPr lvl="1"/>
            <a:endParaRPr lang="ru-RU" sz="2000" dirty="0" smtClean="0">
              <a:latin typeface="Trebuchet MS (Основной текст)"/>
            </a:endParaRPr>
          </a:p>
          <a:p>
            <a:pPr lvl="1"/>
            <a:r>
              <a:rPr lang="en-US" sz="2000" b="1" dirty="0" err="1" smtClean="0">
                <a:latin typeface="Trebuchet MS (Основной текст)"/>
              </a:rPr>
              <a:t>volumeSum</a:t>
            </a:r>
            <a:r>
              <a:rPr lang="ru-RU" sz="2000" dirty="0" smtClean="0">
                <a:latin typeface="Trebuchet MS (Основной текст)"/>
              </a:rPr>
              <a:t> – подсчёт суммарного объёма по всем товарам на складе</a:t>
            </a:r>
          </a:p>
          <a:p>
            <a:pPr lvl="1"/>
            <a:r>
              <a:rPr lang="en-US" sz="2000" b="1" dirty="0" err="1" smtClean="0">
                <a:latin typeface="Trebuchet MS (Основной текст)"/>
              </a:rPr>
              <a:t>weightSum</a:t>
            </a:r>
            <a:r>
              <a:rPr lang="ru-RU" sz="2000" dirty="0" smtClean="0">
                <a:latin typeface="Trebuchet MS (Основной текст)"/>
              </a:rPr>
              <a:t> – </a:t>
            </a:r>
            <a:r>
              <a:rPr lang="ru-RU" sz="2000" dirty="0">
                <a:latin typeface="Trebuchet MS (Основной текст)"/>
              </a:rPr>
              <a:t>подсчёт суммарного </a:t>
            </a:r>
            <a:r>
              <a:rPr lang="ru-RU" sz="2000" dirty="0" smtClean="0">
                <a:latin typeface="Trebuchet MS (Основной текст)"/>
              </a:rPr>
              <a:t>веса </a:t>
            </a:r>
            <a:r>
              <a:rPr lang="ru-RU" sz="2000" dirty="0">
                <a:latin typeface="Trebuchet MS (Основной текст)"/>
              </a:rPr>
              <a:t>всех </a:t>
            </a:r>
            <a:r>
              <a:rPr lang="ru-RU" sz="2000" dirty="0" smtClean="0">
                <a:latin typeface="Trebuchet MS (Основной текст)"/>
              </a:rPr>
              <a:t>товаров на </a:t>
            </a:r>
            <a:r>
              <a:rPr lang="ru-RU" sz="2000" dirty="0">
                <a:latin typeface="Trebuchet MS (Основной текст)"/>
              </a:rPr>
              <a:t>складе</a:t>
            </a:r>
            <a:endParaRPr lang="ru-RU" sz="2000" dirty="0" smtClean="0">
              <a:latin typeface="Trebuchet MS (Основной текст)"/>
            </a:endParaRPr>
          </a:p>
          <a:p>
            <a:pPr lvl="1"/>
            <a:r>
              <a:rPr lang="en-US" sz="2000" b="1" dirty="0" err="1" smtClean="0">
                <a:latin typeface="Trebuchet MS (Основной текст)"/>
              </a:rPr>
              <a:t>costSum</a:t>
            </a:r>
            <a:r>
              <a:rPr lang="ru-RU" sz="2000" dirty="0" smtClean="0">
                <a:latin typeface="Trebuchet MS (Основной текст)"/>
              </a:rPr>
              <a:t> – </a:t>
            </a:r>
            <a:r>
              <a:rPr lang="ru-RU" sz="2000" dirty="0">
                <a:latin typeface="Trebuchet MS (Основной текст)"/>
              </a:rPr>
              <a:t>подсчёт </a:t>
            </a:r>
            <a:r>
              <a:rPr lang="ru-RU" sz="2000" dirty="0" smtClean="0">
                <a:latin typeface="Trebuchet MS (Основной текст)"/>
              </a:rPr>
              <a:t>суммарной стоимости всех товаров </a:t>
            </a:r>
            <a:r>
              <a:rPr lang="ru-RU" sz="2000" dirty="0">
                <a:latin typeface="Trebuchet MS (Основной текст)"/>
              </a:rPr>
              <a:t>на складе</a:t>
            </a:r>
            <a:endParaRPr lang="ru-RU" sz="2000" dirty="0" smtClean="0">
              <a:latin typeface="Trebuchet MS (Основной текст)"/>
            </a:endParaRPr>
          </a:p>
          <a:p>
            <a:pPr lvl="1"/>
            <a:r>
              <a:rPr lang="en-US" sz="2000" b="1" dirty="0" err="1" smtClean="0">
                <a:latin typeface="Trebuchet MS (Основной текст)"/>
              </a:rPr>
              <a:t>countSum</a:t>
            </a:r>
            <a:r>
              <a:rPr lang="ru-RU" sz="2000" dirty="0">
                <a:latin typeface="Trebuchet MS (Основной текст)"/>
              </a:rPr>
              <a:t> – подсчёт суммарного </a:t>
            </a:r>
            <a:r>
              <a:rPr lang="ru-RU" sz="2000" dirty="0" smtClean="0">
                <a:latin typeface="Trebuchet MS (Основной текст)"/>
              </a:rPr>
              <a:t>количества единиц товаров </a:t>
            </a:r>
            <a:r>
              <a:rPr lang="ru-RU" sz="2000" dirty="0">
                <a:latin typeface="Trebuchet MS (Основной текст)"/>
              </a:rPr>
              <a:t>на </a:t>
            </a:r>
            <a:r>
              <a:rPr lang="ru-RU" sz="2000" dirty="0" smtClean="0">
                <a:latin typeface="Trebuchet MS (Основной текст)"/>
              </a:rPr>
              <a:t>складе</a:t>
            </a:r>
          </a:p>
          <a:p>
            <a:pPr lvl="1"/>
            <a:endParaRPr lang="ru-RU" sz="2000" dirty="0" smtClean="0">
              <a:latin typeface="Trebuchet MS (Основной текст)"/>
            </a:endParaRPr>
          </a:p>
          <a:p>
            <a:r>
              <a:rPr lang="ru-RU" sz="2200" dirty="0" smtClean="0">
                <a:latin typeface="Trebuchet MS (Основной текст)"/>
              </a:rPr>
              <a:t>Пример: </a:t>
            </a:r>
            <a:r>
              <a:rPr lang="en-US" sz="2200" dirty="0">
                <a:latin typeface="Trebuchet MS (Основной текст)"/>
              </a:rPr>
              <a:t>"Files/table.txt" -data -</a:t>
            </a:r>
            <a:r>
              <a:rPr lang="en-US" sz="2200" dirty="0" err="1">
                <a:latin typeface="Trebuchet MS (Основной текст)"/>
              </a:rPr>
              <a:t>weightSum</a:t>
            </a:r>
            <a:r>
              <a:rPr lang="en-US" sz="2200" dirty="0">
                <a:latin typeface="Trebuchet MS (Основной текст)"/>
              </a:rPr>
              <a:t> -</a:t>
            </a:r>
            <a:r>
              <a:rPr lang="en-US" sz="2200" dirty="0" err="1">
                <a:latin typeface="Trebuchet MS (Основной текст)"/>
              </a:rPr>
              <a:t>costSum</a:t>
            </a:r>
            <a:r>
              <a:rPr lang="en-US" sz="2200" dirty="0">
                <a:latin typeface="Trebuchet MS (Основной текст)"/>
              </a:rPr>
              <a:t> -</a:t>
            </a:r>
            <a:r>
              <a:rPr lang="en-US" sz="2200" dirty="0" err="1">
                <a:latin typeface="Trebuchet MS (Основной текст)"/>
              </a:rPr>
              <a:t>withIndex</a:t>
            </a:r>
            <a:r>
              <a:rPr lang="en-US" sz="2200" dirty="0">
                <a:latin typeface="Trebuchet MS (Основной текст)"/>
              </a:rPr>
              <a:t> -</a:t>
            </a:r>
            <a:r>
              <a:rPr lang="en-US" sz="2200" dirty="0" err="1">
                <a:latin typeface="Trebuchet MS (Основной текст)"/>
              </a:rPr>
              <a:t>withTotalVolume</a:t>
            </a:r>
            <a:endParaRPr lang="en-US" sz="2200" dirty="0">
              <a:latin typeface="Trebuchet MS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235811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Corbel (Заголовки)"/>
              </a:rPr>
              <a:t>Легенда</a:t>
            </a:r>
            <a:endParaRPr lang="ru-RU" sz="3600" dirty="0">
              <a:latin typeface="Corbel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1136" y="2638044"/>
            <a:ext cx="8829213" cy="3723845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Trebuchet MS (Основной текст)"/>
              </a:rPr>
              <a:t>Планы на будущее:</a:t>
            </a:r>
          </a:p>
          <a:p>
            <a:pPr lvl="1"/>
            <a:r>
              <a:rPr lang="ru-RU" sz="2200" dirty="0" smtClean="0">
                <a:latin typeface="Trebuchet MS (Основной текст)"/>
              </a:rPr>
              <a:t>Через неделю поступит точная постановка по внедрению работы с 2-мя новыми расширениями файлов</a:t>
            </a:r>
          </a:p>
          <a:p>
            <a:pPr lvl="1"/>
            <a:r>
              <a:rPr lang="ru-RU" sz="2200" dirty="0">
                <a:latin typeface="Trebuchet MS (Основной текст)"/>
              </a:rPr>
              <a:t>Через неделю поступит точная постановка по внедрению </a:t>
            </a:r>
            <a:r>
              <a:rPr lang="ru-RU" sz="2200" dirty="0" smtClean="0">
                <a:latin typeface="Trebuchet MS (Основной текст)"/>
              </a:rPr>
              <a:t>4-х новых агрегирующих функций</a:t>
            </a:r>
            <a:endParaRPr lang="en-US" sz="2200" dirty="0">
              <a:latin typeface="Trebuchet MS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365822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Corbel (Заголовки)"/>
              </a:rPr>
              <a:t>Легенда</a:t>
            </a:r>
            <a:endParaRPr lang="ru-RU" sz="3600" dirty="0">
              <a:latin typeface="Corbel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1135" y="2638044"/>
            <a:ext cx="8722209" cy="3723845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Trebuchet MS (Основной текст)"/>
              </a:rPr>
              <a:t>Пожелания от пользователей:</a:t>
            </a:r>
          </a:p>
          <a:p>
            <a:pPr lvl="1"/>
            <a:r>
              <a:rPr lang="ru-RU" sz="2200" dirty="0" smtClean="0">
                <a:latin typeface="Trebuchet MS (Основной текст)"/>
              </a:rPr>
              <a:t>В случае, когда указан один из флагов «</a:t>
            </a:r>
            <a:r>
              <a:rPr lang="en-US" sz="2200" dirty="0" err="1" smtClean="0">
                <a:latin typeface="Trebuchet MS (Основной текст)"/>
              </a:rPr>
              <a:t>withIndex</a:t>
            </a:r>
            <a:r>
              <a:rPr lang="ru-RU" sz="2200" dirty="0" smtClean="0">
                <a:latin typeface="Trebuchet MS (Основной текст)"/>
              </a:rPr>
              <a:t>»</a:t>
            </a:r>
            <a:r>
              <a:rPr lang="en-US" sz="2200" dirty="0" smtClean="0">
                <a:latin typeface="Trebuchet MS (Основной текст)"/>
              </a:rPr>
              <a:t>, </a:t>
            </a:r>
            <a:r>
              <a:rPr lang="ru-RU" sz="2200" dirty="0" smtClean="0">
                <a:latin typeface="Trebuchet MS (Основной текст)"/>
              </a:rPr>
              <a:t>«</a:t>
            </a:r>
            <a:r>
              <a:rPr lang="en-US" sz="2200" dirty="0" err="1" smtClean="0">
                <a:latin typeface="Trebuchet MS (Основной текст)"/>
              </a:rPr>
              <a:t>withTotalVolume</a:t>
            </a:r>
            <a:r>
              <a:rPr lang="ru-RU" sz="2200" dirty="0" smtClean="0">
                <a:latin typeface="Trebuchet MS (Основной текст)"/>
              </a:rPr>
              <a:t>»</a:t>
            </a:r>
            <a:r>
              <a:rPr lang="en-US" sz="2200" dirty="0" smtClean="0">
                <a:latin typeface="Trebuchet MS (Основной текст)"/>
              </a:rPr>
              <a:t>, </a:t>
            </a:r>
            <a:r>
              <a:rPr lang="ru-RU" sz="2200" dirty="0" smtClean="0">
                <a:latin typeface="Trebuchet MS (Основной текст)"/>
              </a:rPr>
              <a:t>«</a:t>
            </a:r>
            <a:r>
              <a:rPr lang="en-US" sz="2200" dirty="0" err="1" smtClean="0">
                <a:latin typeface="Trebuchet MS (Основной текст)"/>
              </a:rPr>
              <a:t>withTotalWeight</a:t>
            </a:r>
            <a:r>
              <a:rPr lang="ru-RU" sz="2200" dirty="0" smtClean="0">
                <a:latin typeface="Trebuchet MS (Основной текст)"/>
              </a:rPr>
              <a:t>»</a:t>
            </a:r>
            <a:r>
              <a:rPr lang="en-US" sz="2200" dirty="0" smtClean="0">
                <a:latin typeface="Trebuchet MS (Основной текст)"/>
              </a:rPr>
              <a:t>, </a:t>
            </a:r>
            <a:r>
              <a:rPr lang="ru-RU" sz="2200" dirty="0" smtClean="0">
                <a:latin typeface="Trebuchet MS (Основной текст)"/>
              </a:rPr>
              <a:t>но не указан «</a:t>
            </a:r>
            <a:r>
              <a:rPr lang="en-US" sz="2200" dirty="0" smtClean="0">
                <a:latin typeface="Trebuchet MS (Основной текст)"/>
              </a:rPr>
              <a:t>data</a:t>
            </a:r>
            <a:r>
              <a:rPr lang="ru-RU" sz="2200" dirty="0" smtClean="0">
                <a:latin typeface="Trebuchet MS (Основной текст)"/>
              </a:rPr>
              <a:t>» - выводить </a:t>
            </a:r>
            <a:r>
              <a:rPr lang="en-US" sz="2200" dirty="0" smtClean="0">
                <a:latin typeface="Trebuchet MS (Основной текст)"/>
              </a:rPr>
              <a:t>warning (</a:t>
            </a:r>
            <a:r>
              <a:rPr lang="ru-RU" sz="2200" dirty="0" smtClean="0">
                <a:latin typeface="Trebuchet MS (Основной текст)"/>
              </a:rPr>
              <a:t>жёлтым цветом)</a:t>
            </a:r>
          </a:p>
          <a:p>
            <a:pPr lvl="1"/>
            <a:r>
              <a:rPr lang="ru-RU" sz="2200" dirty="0" smtClean="0">
                <a:latin typeface="Trebuchet MS (Основной текст)"/>
              </a:rPr>
              <a:t>Сделать обязательным указание хотя бы одного из флагов «</a:t>
            </a:r>
            <a:r>
              <a:rPr lang="en-US" sz="2200" dirty="0" err="1" smtClean="0">
                <a:latin typeface="Trebuchet MS (Основной текст)"/>
              </a:rPr>
              <a:t>volumeSum</a:t>
            </a:r>
            <a:r>
              <a:rPr lang="ru-RU" sz="2200" dirty="0" smtClean="0">
                <a:latin typeface="Trebuchet MS (Основной текст)"/>
              </a:rPr>
              <a:t>»</a:t>
            </a:r>
            <a:r>
              <a:rPr lang="en-US" sz="2200" dirty="0" smtClean="0">
                <a:latin typeface="Trebuchet MS (Основной текст)"/>
              </a:rPr>
              <a:t>, </a:t>
            </a:r>
            <a:r>
              <a:rPr lang="ru-RU" sz="2200" dirty="0" smtClean="0">
                <a:latin typeface="Trebuchet MS (Основной текст)"/>
              </a:rPr>
              <a:t>«</a:t>
            </a:r>
            <a:r>
              <a:rPr lang="en-US" sz="2200" dirty="0" err="1" smtClean="0">
                <a:latin typeface="Trebuchet MS (Основной текст)"/>
              </a:rPr>
              <a:t>weightSum</a:t>
            </a:r>
            <a:r>
              <a:rPr lang="ru-RU" sz="2200" dirty="0" smtClean="0">
                <a:latin typeface="Trebuchet MS (Основной текст)"/>
              </a:rPr>
              <a:t>»</a:t>
            </a:r>
            <a:r>
              <a:rPr lang="en-US" sz="2200" dirty="0" smtClean="0">
                <a:latin typeface="Trebuchet MS (Основной текст)"/>
              </a:rPr>
              <a:t>,</a:t>
            </a:r>
            <a:r>
              <a:rPr lang="ru-RU" sz="2200" dirty="0" smtClean="0">
                <a:latin typeface="Trebuchet MS (Основной текст)"/>
              </a:rPr>
              <a:t> «</a:t>
            </a:r>
            <a:r>
              <a:rPr lang="en-US" sz="2200" dirty="0" err="1" smtClean="0">
                <a:latin typeface="Trebuchet MS (Основной текст)"/>
              </a:rPr>
              <a:t>costSum</a:t>
            </a:r>
            <a:r>
              <a:rPr lang="ru-RU" sz="2200" dirty="0" smtClean="0">
                <a:latin typeface="Trebuchet MS (Основной текст)"/>
              </a:rPr>
              <a:t>»</a:t>
            </a:r>
            <a:r>
              <a:rPr lang="en-US" sz="2200" dirty="0" smtClean="0">
                <a:latin typeface="Trebuchet MS (Основной текст)"/>
              </a:rPr>
              <a:t>,</a:t>
            </a:r>
            <a:r>
              <a:rPr lang="ru-RU" sz="2200" dirty="0" smtClean="0">
                <a:latin typeface="Trebuchet MS (Основной текст)"/>
              </a:rPr>
              <a:t> «</a:t>
            </a:r>
            <a:r>
              <a:rPr lang="en-US" sz="2200" dirty="0" err="1" smtClean="0">
                <a:latin typeface="Trebuchet MS (Основной текст)"/>
              </a:rPr>
              <a:t>countSum</a:t>
            </a:r>
            <a:r>
              <a:rPr lang="ru-RU" sz="2200" dirty="0" smtClean="0">
                <a:latin typeface="Trebuchet MS (Основной текст)"/>
              </a:rPr>
              <a:t>»</a:t>
            </a:r>
            <a:endParaRPr lang="en-US" sz="2200" dirty="0" smtClean="0">
              <a:latin typeface="Trebuchet MS (Основной текст)"/>
            </a:endParaRPr>
          </a:p>
          <a:p>
            <a:pPr lvl="1"/>
            <a:r>
              <a:rPr lang="ru-RU" sz="2200" dirty="0" smtClean="0">
                <a:latin typeface="Trebuchet MS (Основной текст)"/>
              </a:rPr>
              <a:t>Сделать возможность убирать из отчёта </a:t>
            </a:r>
            <a:r>
              <a:rPr lang="ru-RU" sz="2200" dirty="0">
                <a:latin typeface="Trebuchet MS (Основной текст)"/>
              </a:rPr>
              <a:t>столбцы «Объём упаковки», «Масса упаковки», «</a:t>
            </a:r>
            <a:r>
              <a:rPr lang="ru-RU" sz="2200" dirty="0" smtClean="0">
                <a:latin typeface="Trebuchet MS (Основной текст)"/>
              </a:rPr>
              <a:t>Стоимость»</a:t>
            </a:r>
            <a:r>
              <a:rPr lang="en-US" sz="2200" dirty="0" smtClean="0">
                <a:latin typeface="Trebuchet MS (Основной текст)"/>
              </a:rPr>
              <a:t>, </a:t>
            </a:r>
            <a:r>
              <a:rPr lang="ru-RU" sz="2200" dirty="0">
                <a:latin typeface="Trebuchet MS (Основной текст)"/>
              </a:rPr>
              <a:t>«Количество»</a:t>
            </a:r>
            <a:endParaRPr lang="ru-RU" sz="2200" dirty="0" smtClean="0">
              <a:latin typeface="Trebuchet MS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1645790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Corbel (Заголовки)"/>
              </a:rPr>
              <a:t>ЗАДАНИЕ</a:t>
            </a:r>
            <a:endParaRPr lang="ru-RU" sz="3600" dirty="0">
              <a:latin typeface="Corbel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1135" y="2638044"/>
            <a:ext cx="9218319" cy="3684935"/>
          </a:xfrm>
        </p:spPr>
        <p:txBody>
          <a:bodyPr>
            <a:normAutofit fontScale="85000" lnSpcReduction="20000"/>
          </a:bodyPr>
          <a:lstStyle/>
          <a:p>
            <a:r>
              <a:rPr lang="ru-RU" sz="2400" dirty="0" smtClean="0">
                <a:latin typeface="Trebuchet MS (Основной текст)"/>
              </a:rPr>
              <a:t>Необходимо найти все паттерны, которые уже реализованы в приложении</a:t>
            </a:r>
          </a:p>
          <a:p>
            <a:r>
              <a:rPr lang="ru-RU" sz="2400" dirty="0" smtClean="0">
                <a:latin typeface="Trebuchet MS (Основной текст)"/>
              </a:rPr>
              <a:t>Необходимо провести </a:t>
            </a:r>
            <a:r>
              <a:rPr lang="ru-RU" sz="2400" dirty="0" err="1" smtClean="0">
                <a:latin typeface="Trebuchet MS (Основной текст)"/>
              </a:rPr>
              <a:t>рефакторинг</a:t>
            </a:r>
            <a:r>
              <a:rPr lang="ru-RU" sz="2400" dirty="0">
                <a:latin typeface="Trebuchet MS (Основной текст)"/>
              </a:rPr>
              <a:t> </a:t>
            </a:r>
            <a:r>
              <a:rPr lang="ru-RU" sz="2400" dirty="0" smtClean="0">
                <a:latin typeface="Trebuchet MS (Основной текст)"/>
              </a:rPr>
              <a:t>с использованием изученных (и не только) паттернов для достижения слабой связности кода и упрощения процесса добавления нового функционала (см. слайд 5)</a:t>
            </a:r>
          </a:p>
          <a:p>
            <a:r>
              <a:rPr lang="ru-RU" sz="2400" dirty="0" smtClean="0">
                <a:latin typeface="Trebuchet MS (Основной текст)"/>
              </a:rPr>
              <a:t>Можно внести изменения в код для реализации «</a:t>
            </a:r>
            <a:r>
              <a:rPr lang="ru-RU" sz="2400" dirty="0" err="1" smtClean="0">
                <a:latin typeface="Trebuchet MS (Основной текст)"/>
              </a:rPr>
              <a:t>хотелок</a:t>
            </a:r>
            <a:r>
              <a:rPr lang="ru-RU" sz="2400" dirty="0" smtClean="0">
                <a:latin typeface="Trebuchet MS (Основной текст)"/>
              </a:rPr>
              <a:t>» пользователей</a:t>
            </a:r>
          </a:p>
          <a:p>
            <a:endParaRPr lang="ru-RU" sz="2400" dirty="0" smtClean="0">
              <a:latin typeface="Trebuchet MS (Основной текст)"/>
            </a:endParaRPr>
          </a:p>
          <a:p>
            <a:r>
              <a:rPr lang="ru-RU" sz="2400" b="1" dirty="0" smtClean="0">
                <a:latin typeface="Trebuchet MS (Основной текст)"/>
              </a:rPr>
              <a:t>Все найденные и внедрённые паттерны должны сопровождаться комментариями (изменения кода без поясняющих комментариев будут оцениваться </a:t>
            </a:r>
            <a:r>
              <a:rPr lang="ru-RU" sz="2400" b="1" dirty="0" smtClean="0">
                <a:latin typeface="Trebuchet MS (Основной текст)"/>
              </a:rPr>
              <a:t>меньшим количеством баллов)</a:t>
            </a:r>
            <a:endParaRPr lang="ru-RU" sz="2400" b="1" dirty="0">
              <a:latin typeface="Trebuchet MS (Основной текст)"/>
            </a:endParaRPr>
          </a:p>
          <a:p>
            <a:r>
              <a:rPr lang="ru-RU" sz="2400" dirty="0" smtClean="0">
                <a:latin typeface="Trebuchet MS (Основной текст)"/>
              </a:rPr>
              <a:t>Для получения максимального балла не обязательно выполнять абсолютно все задания</a:t>
            </a:r>
          </a:p>
          <a:p>
            <a:endParaRPr lang="ru-RU" sz="2400" dirty="0" smtClean="0">
              <a:latin typeface="Trebuchet MS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329794530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2782</TotalTime>
  <Words>340</Words>
  <Application>Microsoft Office PowerPoint</Application>
  <PresentationFormat>Широкоэкранный</PresentationFormat>
  <Paragraphs>46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Corbel</vt:lpstr>
      <vt:lpstr>Corbel (Заголовки)</vt:lpstr>
      <vt:lpstr>Gill Sans MT</vt:lpstr>
      <vt:lpstr>Trebuchet MS (Основной текст)</vt:lpstr>
      <vt:lpstr>Parcel</vt:lpstr>
      <vt:lpstr>Design Patterns</vt:lpstr>
      <vt:lpstr>Легенда</vt:lpstr>
      <vt:lpstr>Легенда</vt:lpstr>
      <vt:lpstr>Легенда</vt:lpstr>
      <vt:lpstr>Легенда</vt:lpstr>
      <vt:lpstr>Легенда</vt:lpstr>
      <vt:lpstr>ЗАДАНИЕ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DESIGN</dc:title>
  <dc:creator>Андрей Севостьянов</dc:creator>
  <cp:lastModifiedBy>Андрей Севостьянов</cp:lastModifiedBy>
  <cp:revision>160</cp:revision>
  <dcterms:created xsi:type="dcterms:W3CDTF">2016-09-25T19:23:35Z</dcterms:created>
  <dcterms:modified xsi:type="dcterms:W3CDTF">2016-11-30T10:40:29Z</dcterms:modified>
</cp:coreProperties>
</file>