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64" r:id="rId4"/>
    <p:sldId id="283" r:id="rId5"/>
    <p:sldId id="285" r:id="rId6"/>
    <p:sldId id="286" r:id="rId7"/>
    <p:sldId id="284" r:id="rId8"/>
    <p:sldId id="279" r:id="rId9"/>
    <p:sldId id="281" r:id="rId10"/>
    <p:sldId id="282" r:id="rId11"/>
    <p:sldId id="280" r:id="rId12"/>
    <p:sldId id="27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7" autoAdjust="0"/>
    <p:restoredTop sz="94610" autoAdjust="0"/>
  </p:normalViewPr>
  <p:slideViewPr>
    <p:cSldViewPr snapToGrid="0" snapToObjects="1">
      <p:cViewPr>
        <p:scale>
          <a:sx n="100" d="100"/>
          <a:sy n="100" d="100"/>
        </p:scale>
        <p:origin x="-2664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234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5352C-953E-42BF-AE31-F0FAD5444FDC}" type="datetimeFigureOut">
              <a:rPr lang="en-US" smtClean="0"/>
              <a:t>12/8/2014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F8F01-CA1A-41C5-A1E0-DF81489C0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5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8F01-CA1A-41C5-A1E0-DF81489C0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4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305800" cy="152399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8305800" cy="987425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91440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447800"/>
            <a:ext cx="8229600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  <a:latin typeface="Calibri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646277"/>
            <a:ext cx="533400" cy="195848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6DBEE27-C9F3-4F0D-9FAC-21C30FAD9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2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5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Calibri"/>
              </a:defRPr>
            </a:lvl1pPr>
          </a:lstStyle>
          <a:p>
            <a:fld id="{A6DBEE27-C9F3-4F0D-9FAC-21C30FAD9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6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76092"/>
          </a:solidFill>
          <a:latin typeface="Calibri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Calibri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Calibri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Calibri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Calibri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563" y="2667000"/>
            <a:ext cx="8305800" cy="1523999"/>
          </a:xfrm>
        </p:spPr>
        <p:txBody>
          <a:bodyPr/>
          <a:lstStyle/>
          <a:p>
            <a:r>
              <a:rPr lang="en-US" dirty="0" smtClean="0"/>
              <a:t>Call Projection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BI West Team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81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3rd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58" y="1447800"/>
            <a:ext cx="543183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54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call standard deviation of 100-150 in all months so far. </a:t>
            </a:r>
          </a:p>
          <a:p>
            <a:r>
              <a:rPr lang="en-US" dirty="0" smtClean="0"/>
              <a:t>50% of days correct within 75 calls, 75% of days correct within 150 calls, &amp; 95% of days correct within 300 calls</a:t>
            </a:r>
          </a:p>
          <a:p>
            <a:r>
              <a:rPr lang="en-US" dirty="0" smtClean="0"/>
              <a:t>Call projections explain 95% of the variance in daily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2817352"/>
            <a:ext cx="4062411" cy="3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Daily call standard deviation of 100-150 in all months so far. </a:t>
            </a:r>
          </a:p>
          <a:p>
            <a:r>
              <a:rPr lang="en-US" dirty="0" smtClean="0"/>
              <a:t>50% of days correct within 75 calls, 75% of days correct within 150 calls, &amp; 95% of days correct within 300 calls</a:t>
            </a:r>
          </a:p>
          <a:p>
            <a:r>
              <a:rPr lang="en-US" dirty="0" smtClean="0"/>
              <a:t>Call projections explain 95% of the variance in daily calls!!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1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0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&amp;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objective of this project was to develop an </a:t>
            </a:r>
            <a:r>
              <a:rPr lang="en-US" dirty="0" smtClean="0"/>
              <a:t>historically validated call </a:t>
            </a:r>
            <a:r>
              <a:rPr lang="en-US" dirty="0" smtClean="0"/>
              <a:t>projection model that is usable in real-time going forward to </a:t>
            </a:r>
            <a:r>
              <a:rPr lang="en-US" dirty="0" smtClean="0"/>
              <a:t>call counts for call our call types.</a:t>
            </a:r>
            <a:endParaRPr lang="en-US" dirty="0" smtClean="0"/>
          </a:p>
          <a:p>
            <a:pPr lvl="1"/>
            <a:r>
              <a:rPr lang="en-US" dirty="0" smtClean="0"/>
              <a:t>In addition, the model needed to be adaptable and have the ability to be automated.</a:t>
            </a:r>
          </a:p>
          <a:p>
            <a:pPr lvl="1"/>
            <a:r>
              <a:rPr lang="en-US" dirty="0" smtClean="0"/>
              <a:t>As of now, we have a fully-working adaptable model which automatically updates each week and can be further customized over time as needed.</a:t>
            </a:r>
          </a:p>
          <a:p>
            <a:pPr lvl="1"/>
            <a:r>
              <a:rPr lang="en-US" dirty="0" smtClean="0"/>
              <a:t>Several functions </a:t>
            </a:r>
            <a:r>
              <a:rPr lang="en-US" dirty="0" smtClean="0"/>
              <a:t>(~5000 lines </a:t>
            </a:r>
            <a:r>
              <a:rPr lang="en-US" dirty="0" smtClean="0"/>
              <a:t>of code) </a:t>
            </a:r>
            <a:r>
              <a:rPr lang="en-US" dirty="0" smtClean="0"/>
              <a:t>and </a:t>
            </a:r>
            <a:r>
              <a:rPr lang="en-US" dirty="0" smtClean="0"/>
              <a:t>one script which calls these functions to run the model were programmed in ‘R</a:t>
            </a:r>
            <a:r>
              <a:rPr lang="en-US" dirty="0" smtClean="0"/>
              <a:t>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Model : </a:t>
            </a:r>
            <a:r>
              <a:rPr lang="en-US" dirty="0" err="1" smtClean="0"/>
              <a:t>Mktg</a:t>
            </a:r>
            <a:r>
              <a:rPr lang="en-US" dirty="0" smtClean="0"/>
              <a:t> Direct Call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used: </a:t>
            </a:r>
            <a:r>
              <a:rPr lang="en-US" dirty="0" smtClean="0"/>
              <a:t>(1) campaign tracker (campaign response) and (2) a call query to derive all past </a:t>
            </a:r>
            <a:r>
              <a:rPr lang="en-US" dirty="0" smtClean="0"/>
              <a:t>call </a:t>
            </a:r>
            <a:r>
              <a:rPr lang="en-US" dirty="0" smtClean="0"/>
              <a:t>counts.</a:t>
            </a:r>
          </a:p>
          <a:p>
            <a:r>
              <a:rPr lang="en-US" dirty="0" smtClean="0"/>
              <a:t>4 </a:t>
            </a:r>
            <a:r>
              <a:rPr lang="en-US" dirty="0" smtClean="0"/>
              <a:t>historical RR curves are built for each ‘</a:t>
            </a:r>
            <a:r>
              <a:rPr lang="en-US" dirty="0" err="1" smtClean="0"/>
              <a:t>class_of_mail</a:t>
            </a:r>
            <a:r>
              <a:rPr lang="en-US" dirty="0" smtClean="0"/>
              <a:t>’ and ‘rounds’ </a:t>
            </a:r>
            <a:r>
              <a:rPr lang="en-US" dirty="0" smtClean="0"/>
              <a:t>combination by </a:t>
            </a:r>
            <a:r>
              <a:rPr lang="en-US" dirty="0" err="1" smtClean="0"/>
              <a:t>days_to_response</a:t>
            </a:r>
            <a:r>
              <a:rPr lang="en-US" dirty="0" smtClean="0"/>
              <a:t> (“</a:t>
            </a:r>
            <a:r>
              <a:rPr lang="en-US" dirty="0" smtClean="0"/>
              <a:t>Single, 1</a:t>
            </a:r>
            <a:r>
              <a:rPr lang="en-US" baseline="30000" dirty="0" smtClean="0"/>
              <a:t>st</a:t>
            </a:r>
            <a:r>
              <a:rPr lang="en-US" dirty="0" smtClean="0"/>
              <a:t>”, “Single, 3</a:t>
            </a:r>
            <a:r>
              <a:rPr lang="en-US" baseline="30000" dirty="0" smtClean="0"/>
              <a:t>rd</a:t>
            </a:r>
            <a:r>
              <a:rPr lang="en-US" dirty="0" smtClean="0"/>
              <a:t>”, “Multiple 1</a:t>
            </a:r>
            <a:r>
              <a:rPr lang="en-US" baseline="30000" dirty="0" smtClean="0"/>
              <a:t>st</a:t>
            </a:r>
            <a:r>
              <a:rPr lang="en-US" dirty="0" smtClean="0"/>
              <a:t>”, “Multiple 3</a:t>
            </a:r>
            <a:r>
              <a:rPr lang="en-US" baseline="30000" dirty="0" smtClean="0"/>
              <a:t>rd</a:t>
            </a:r>
            <a:r>
              <a:rPr lang="en-US" dirty="0" smtClean="0"/>
              <a:t>”).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858" y="3114676"/>
            <a:ext cx="3873817" cy="326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8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Model: </a:t>
            </a:r>
            <a:r>
              <a:rPr lang="en-US" dirty="0" err="1"/>
              <a:t>Mktg</a:t>
            </a:r>
            <a:r>
              <a:rPr lang="en-US" dirty="0"/>
              <a:t> Direct Call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addition, a separate ‘Latest INQ’ curve is built as ‘Latest INQ’ campaigns do not fit a typical highly-peaked and right-skewed response curve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weekday of the projection is taken into consideration </a:t>
            </a:r>
            <a:r>
              <a:rPr lang="en-US" dirty="0" smtClean="0"/>
              <a:t>via running separate linear regressions of calls on projections by day of week.</a:t>
            </a:r>
            <a:endParaRPr lang="en-US" dirty="0"/>
          </a:p>
          <a:p>
            <a:r>
              <a:rPr lang="en-US" dirty="0"/>
              <a:t>Holidays are adjusted based on past calls relative to past projections on the particular Holiday vs. an otherwise similar non-Holiday</a:t>
            </a:r>
            <a:r>
              <a:rPr lang="en-US" dirty="0" smtClean="0"/>
              <a:t>.</a:t>
            </a:r>
          </a:p>
          <a:p>
            <a:r>
              <a:rPr lang="en-US" dirty="0"/>
              <a:t>For each </a:t>
            </a:r>
            <a:r>
              <a:rPr lang="en-US" dirty="0" smtClean="0"/>
              <a:t>individual campaign, </a:t>
            </a:r>
            <a:r>
              <a:rPr lang="en-US" dirty="0"/>
              <a:t>‘</a:t>
            </a:r>
            <a:r>
              <a:rPr lang="en-US" dirty="0" err="1"/>
              <a:t>days_of_tracking</a:t>
            </a:r>
            <a:r>
              <a:rPr lang="en-US" dirty="0"/>
              <a:t>’ buckets with under </a:t>
            </a:r>
            <a:r>
              <a:rPr lang="en-US" i="1" dirty="0" err="1" smtClean="0"/>
              <a:t>total_responses</a:t>
            </a:r>
            <a:r>
              <a:rPr lang="en-US" i="1" dirty="0" smtClean="0"/>
              <a:t>  = 30</a:t>
            </a:r>
            <a:r>
              <a:rPr lang="en-US" dirty="0" smtClean="0"/>
              <a:t> </a:t>
            </a:r>
            <a:r>
              <a:rPr lang="en-US" dirty="0"/>
              <a:t>unique responders are dropped as it is likely that the RR is statistically </a:t>
            </a:r>
            <a:r>
              <a:rPr lang="en-US" dirty="0" smtClean="0"/>
              <a:t>insignificant. These dropped </a:t>
            </a:r>
            <a:r>
              <a:rPr lang="en-US" dirty="0" err="1" smtClean="0"/>
              <a:t>days_of_tracking</a:t>
            </a:r>
            <a:r>
              <a:rPr lang="en-US" dirty="0" smtClean="0"/>
              <a:t> levels are imputed via linear interpolation.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5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Model: All other Call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addition</a:t>
            </a:r>
            <a:r>
              <a:rPr lang="en-US" dirty="0" smtClean="0"/>
              <a:t>, daily ‘</a:t>
            </a:r>
            <a:r>
              <a:rPr lang="en-US" dirty="0" err="1" smtClean="0"/>
              <a:t>DB_com</a:t>
            </a:r>
            <a:r>
              <a:rPr lang="en-US" dirty="0" smtClean="0"/>
              <a:t>’,  ‘DB_IVR’,  ‘</a:t>
            </a:r>
            <a:r>
              <a:rPr lang="en-US" dirty="0" err="1" smtClean="0"/>
              <a:t>iUpdate</a:t>
            </a:r>
            <a:r>
              <a:rPr lang="en-US" dirty="0" smtClean="0"/>
              <a:t>’,  ‘</a:t>
            </a:r>
            <a:r>
              <a:rPr lang="en-US" dirty="0" err="1" smtClean="0"/>
              <a:t>Direct_Extension</a:t>
            </a:r>
            <a:r>
              <a:rPr lang="en-US" dirty="0" smtClean="0"/>
              <a:t>’, and ‘other’ (difference between total daily calls and calls within all distinct categories…usually 0) are projected </a:t>
            </a:r>
            <a:r>
              <a:rPr lang="en-US" b="1" dirty="0" smtClean="0"/>
              <a:t>based on three factors.</a:t>
            </a:r>
          </a:p>
          <a:p>
            <a:r>
              <a:rPr lang="en-US" dirty="0" smtClean="0"/>
              <a:t>These three factors are: </a:t>
            </a:r>
          </a:p>
          <a:p>
            <a:pPr lvl="1"/>
            <a:r>
              <a:rPr lang="en-US" dirty="0" smtClean="0"/>
              <a:t>(1) The </a:t>
            </a:r>
            <a:r>
              <a:rPr lang="en-US" dirty="0" err="1" smtClean="0"/>
              <a:t>mktg</a:t>
            </a:r>
            <a:r>
              <a:rPr lang="en-US" dirty="0" smtClean="0"/>
              <a:t> direct call count the same day</a:t>
            </a:r>
          </a:p>
          <a:p>
            <a:pPr lvl="1"/>
            <a:r>
              <a:rPr lang="en-US" dirty="0" smtClean="0"/>
              <a:t>(2) the log of the </a:t>
            </a:r>
            <a:r>
              <a:rPr lang="en-US" dirty="0" err="1" smtClean="0"/>
              <a:t>mktg</a:t>
            </a:r>
            <a:r>
              <a:rPr lang="en-US" dirty="0" smtClean="0"/>
              <a:t> direct call count the same day (useful in case the relationship between the calls we want to project and </a:t>
            </a:r>
            <a:r>
              <a:rPr lang="en-US" dirty="0" err="1" smtClean="0"/>
              <a:t>mktg_direct_calls</a:t>
            </a:r>
            <a:r>
              <a:rPr lang="en-US" dirty="0" smtClean="0"/>
              <a:t> is non-linear)</a:t>
            </a:r>
          </a:p>
          <a:p>
            <a:pPr lvl="1"/>
            <a:r>
              <a:rPr lang="en-US" dirty="0" smtClean="0"/>
              <a:t>(3) the lagged call count of the </a:t>
            </a:r>
            <a:r>
              <a:rPr lang="en-US" dirty="0" err="1" smtClean="0"/>
              <a:t>the</a:t>
            </a:r>
            <a:r>
              <a:rPr lang="en-US" dirty="0" smtClean="0"/>
              <a:t> calls we wish to project.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stepwise linear regression of the call type we want to project (say ‘DB_IVR’) is run on all historical data for the day of week we wish to project. </a:t>
                </a:r>
              </a:p>
              <a:p>
                <a:pPr lvl="1"/>
                <a:r>
                  <a:rPr lang="en-US" dirty="0" smtClean="0"/>
                  <a:t>Thus,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𝐷𝐵</m:t>
                    </m:r>
                    <m:r>
                      <a:rPr lang="en-US" b="0" i="1" smtClean="0">
                        <a:latin typeface="Cambria Math"/>
                      </a:rPr>
                      <m:t>_</m:t>
                    </m:r>
                    <m:r>
                      <a:rPr lang="en-US" b="0" i="1" smtClean="0">
                        <a:latin typeface="Cambria Math"/>
                      </a:rPr>
                      <m:t>𝐼𝑉𝑅</m:t>
                    </m:r>
                    <m:r>
                      <a:rPr lang="en-US" b="0" i="1" smtClean="0">
                        <a:latin typeface="Cambria Math"/>
                      </a:rPr>
                      <m:t>_</m:t>
                    </m:r>
                    <m:r>
                      <a:rPr lang="en-US" b="0" i="1" smtClean="0">
                        <a:latin typeface="Cambria Math"/>
                      </a:rPr>
                      <m:t>𝑐𝑎𝑙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Adjustments to Raw RR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229600" cy="4572000"/>
          </a:xfrm>
        </p:spPr>
        <p:txBody>
          <a:bodyPr/>
          <a:lstStyle/>
          <a:p>
            <a:r>
              <a:rPr lang="en-US" dirty="0" smtClean="0"/>
              <a:t>For each RR curve, ‘</a:t>
            </a:r>
            <a:r>
              <a:rPr lang="en-US" dirty="0" err="1" smtClean="0"/>
              <a:t>days_of_tracking</a:t>
            </a:r>
            <a:r>
              <a:rPr lang="en-US" dirty="0" smtClean="0"/>
              <a:t>’ buckets with under </a:t>
            </a:r>
            <a:r>
              <a:rPr lang="en-US" dirty="0" smtClean="0"/>
              <a:t>30 </a:t>
            </a:r>
            <a:r>
              <a:rPr lang="en-US" dirty="0" smtClean="0"/>
              <a:t>unique responders are dropped as it is likely that the RR is statistically insignificant– and we want to remove outliers from distorting the shape of the RR curve.</a:t>
            </a:r>
          </a:p>
          <a:p>
            <a:r>
              <a:rPr lang="en-US" dirty="0" smtClean="0"/>
              <a:t>These eliminated buckets are imputed by linear interpolation between the two nearest points (averaging the nearest points).</a:t>
            </a:r>
          </a:p>
          <a:p>
            <a:r>
              <a:rPr lang="en-US" dirty="0" smtClean="0"/>
              <a:t>This eliminates most kinks in the RR curves, and allows us to more reliably estimate RRs for campaign types with many ‘</a:t>
            </a:r>
            <a:r>
              <a:rPr lang="en-US" dirty="0" err="1" smtClean="0"/>
              <a:t>days_of_tracking</a:t>
            </a:r>
            <a:r>
              <a:rPr lang="en-US" dirty="0" smtClean="0"/>
              <a:t>’ levels and little past data</a:t>
            </a:r>
            <a:r>
              <a:rPr lang="en-US" dirty="0" smtClean="0"/>
              <a:t>.</a:t>
            </a:r>
          </a:p>
          <a:p>
            <a:r>
              <a:rPr lang="en-US" dirty="0"/>
              <a:t>These eliminated buckets are imputed by linear interpolation between the two nearest points (averaging the nearest points).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404938"/>
            <a:ext cx="8229600" cy="4572000"/>
          </a:xfrm>
        </p:spPr>
        <p:txBody>
          <a:bodyPr/>
          <a:lstStyle/>
          <a:p>
            <a:r>
              <a:rPr lang="en-US" dirty="0" smtClean="0"/>
              <a:t>Notice, both fits are highly-peaked and right-skewed.</a:t>
            </a:r>
          </a:p>
          <a:p>
            <a:r>
              <a:rPr lang="en-US" dirty="0" smtClean="0"/>
              <a:t>In fact, our RR curves fit a lognormal distribution quite well. </a:t>
            </a:r>
          </a:p>
          <a:p>
            <a:r>
              <a:rPr lang="en-US" dirty="0" smtClean="0"/>
              <a:t>Through MLE (maximum likelihood estimation), we can find the parameters of the lognormal distribution our call model seems to fit and make our own curves each model run.</a:t>
            </a:r>
          </a:p>
          <a:p>
            <a:r>
              <a:rPr lang="en-US" dirty="0" smtClean="0"/>
              <a:t>We can then test the probability that these curves are correct.</a:t>
            </a:r>
          </a:p>
          <a:p>
            <a:r>
              <a:rPr lang="en-US" dirty="0" smtClean="0"/>
              <a:t>This can eliminate noise in our estimates further going forward, and may make the model more accurate.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4127640"/>
            <a:ext cx="4610100" cy="229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86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1st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BEE27-C9F3-4F0D-9FAC-21C30FAD916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33" y="1495425"/>
            <a:ext cx="5426392" cy="457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5989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29646</TotalTime>
  <Words>769</Words>
  <Application>Microsoft Office PowerPoint</Application>
  <PresentationFormat>On-screen Show (4:3)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Call Projection Model  BI West Team</vt:lpstr>
      <vt:lpstr>Objective &amp; Purpose</vt:lpstr>
      <vt:lpstr>Call Model : Mktg Direct Call Count</vt:lpstr>
      <vt:lpstr>Call Model: Mktg Direct Call Count</vt:lpstr>
      <vt:lpstr>Call Model: All other Call Counts</vt:lpstr>
      <vt:lpstr>PowerPoint Presentation</vt:lpstr>
      <vt:lpstr>Adjustments to Raw RR Curves</vt:lpstr>
      <vt:lpstr>RR Curves</vt:lpstr>
      <vt:lpstr>Single 1st</vt:lpstr>
      <vt:lpstr>Single 3rd</vt:lpstr>
      <vt:lpstr>Model Performance</vt:lpstr>
      <vt:lpstr>Thanks!</vt:lpstr>
    </vt:vector>
  </TitlesOfParts>
  <Company>Dun &amp; Bradstreet Credibility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Tatiana Camacho-Daniel</dc:creator>
  <cp:lastModifiedBy>Austin Shelton</cp:lastModifiedBy>
  <cp:revision>318</cp:revision>
  <dcterms:created xsi:type="dcterms:W3CDTF">2012-10-26T18:04:02Z</dcterms:created>
  <dcterms:modified xsi:type="dcterms:W3CDTF">2014-12-08T18:59:56Z</dcterms:modified>
</cp:coreProperties>
</file>