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3" r:id="rId3"/>
    <p:sldId id="264" r:id="rId4"/>
    <p:sldId id="283" r:id="rId5"/>
    <p:sldId id="285" r:id="rId6"/>
    <p:sldId id="286" r:id="rId7"/>
    <p:sldId id="284" r:id="rId8"/>
    <p:sldId id="287" r:id="rId9"/>
    <p:sldId id="288" r:id="rId10"/>
    <p:sldId id="280" r:id="rId11"/>
    <p:sldId id="289" r:id="rId12"/>
    <p:sldId id="277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597" autoAdjust="0"/>
    <p:restoredTop sz="94610" autoAdjust="0"/>
  </p:normalViewPr>
  <p:slideViewPr>
    <p:cSldViewPr snapToGrid="0" snapToObjects="1">
      <p:cViewPr>
        <p:scale>
          <a:sx n="100" d="100"/>
          <a:sy n="100" d="100"/>
        </p:scale>
        <p:origin x="-2664" y="-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-3234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5352C-953E-42BF-AE31-F0FAD5444FDC}" type="datetimeFigureOut">
              <a:rPr lang="en-US" smtClean="0"/>
              <a:t>12/8/2014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F8F01-CA1A-41C5-A1E0-DF81489C0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5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F8F01-CA1A-41C5-A1E0-DF81489C05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4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8305800" cy="1523999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57600"/>
            <a:ext cx="8305800" cy="987425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914400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447800"/>
            <a:ext cx="8229600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1">
                    <a:lumMod val="75000"/>
                  </a:schemeClr>
                </a:solidFill>
                <a:latin typeface="Calibri"/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646277"/>
            <a:ext cx="533400" cy="195848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6DBEE27-C9F3-4F0D-9FAC-21C30FAD91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2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85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553200"/>
            <a:ext cx="533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F7F7F"/>
                </a:solidFill>
                <a:latin typeface="Calibri"/>
              </a:defRPr>
            </a:lvl1pPr>
          </a:lstStyle>
          <a:p>
            <a:fld id="{A6DBEE27-C9F3-4F0D-9FAC-21C30FAD91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6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376092"/>
          </a:solidFill>
          <a:latin typeface="Calibri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50000"/>
              <a:lumOff val="50000"/>
            </a:schemeClr>
          </a:solidFill>
          <a:latin typeface="Calibri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Calibri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50000"/>
              <a:lumOff val="50000"/>
            </a:schemeClr>
          </a:solidFill>
          <a:latin typeface="Calibri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50000"/>
              <a:lumOff val="50000"/>
            </a:schemeClr>
          </a:solidFill>
          <a:latin typeface="Calibri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563" y="2667000"/>
            <a:ext cx="8305800" cy="1523999"/>
          </a:xfrm>
        </p:spPr>
        <p:txBody>
          <a:bodyPr/>
          <a:lstStyle/>
          <a:p>
            <a:r>
              <a:rPr lang="en-US" dirty="0" smtClean="0"/>
              <a:t>Call Projection Model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 smtClean="0"/>
              <a:t>BI West Team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818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smtClean="0"/>
              <a:t>Performance: </a:t>
            </a:r>
            <a:r>
              <a:rPr lang="en-US" dirty="0" err="1" smtClean="0"/>
              <a:t>Mktg</a:t>
            </a:r>
            <a:r>
              <a:rPr lang="en-US" dirty="0" smtClean="0"/>
              <a:t> Direct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EE27-C9F3-4F0D-9FAC-21C30FAD916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2932556"/>
            <a:ext cx="4024311" cy="3387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Daily call standard deviation </a:t>
            </a:r>
            <a:r>
              <a:rPr lang="en-US" dirty="0" smtClean="0"/>
              <a:t>between actual and projected of 137 calls</a:t>
            </a:r>
          </a:p>
          <a:p>
            <a:r>
              <a:rPr lang="en-US" dirty="0"/>
              <a:t>On average, overestimate </a:t>
            </a:r>
            <a:r>
              <a:rPr lang="en-US" dirty="0" err="1" smtClean="0"/>
              <a:t>mktg</a:t>
            </a:r>
            <a:r>
              <a:rPr lang="en-US" dirty="0" smtClean="0"/>
              <a:t> calls </a:t>
            </a:r>
            <a:r>
              <a:rPr lang="en-US" dirty="0"/>
              <a:t>by </a:t>
            </a:r>
            <a:r>
              <a:rPr lang="en-US" dirty="0" smtClean="0"/>
              <a:t>35 </a:t>
            </a:r>
            <a:r>
              <a:rPr lang="en-US" dirty="0"/>
              <a:t>calls </a:t>
            </a:r>
            <a:endParaRPr lang="en-US" dirty="0" smtClean="0"/>
          </a:p>
          <a:p>
            <a:r>
              <a:rPr lang="en-US" dirty="0" smtClean="0"/>
              <a:t> ~68% of days within 140 calls and ~95% </a:t>
            </a:r>
            <a:r>
              <a:rPr lang="en-US" dirty="0" smtClean="0"/>
              <a:t>of days correct within </a:t>
            </a:r>
            <a:r>
              <a:rPr lang="en-US" dirty="0" smtClean="0"/>
              <a:t>280 calls</a:t>
            </a:r>
            <a:endParaRPr lang="en-US" dirty="0" smtClean="0"/>
          </a:p>
          <a:p>
            <a:r>
              <a:rPr lang="en-US" dirty="0" smtClean="0"/>
              <a:t>Call projections explain </a:t>
            </a:r>
            <a:r>
              <a:rPr lang="en-US" dirty="0" smtClean="0"/>
              <a:t>over 83% </a:t>
            </a:r>
            <a:r>
              <a:rPr lang="en-US" dirty="0" smtClean="0"/>
              <a:t>of the variance in daily </a:t>
            </a:r>
            <a:r>
              <a:rPr lang="en-US" dirty="0" smtClean="0"/>
              <a:t>calls (92% correlation)</a:t>
            </a:r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71599" y="4695824"/>
            <a:ext cx="1495425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5275" y="3940253"/>
            <a:ext cx="1609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Large outlier- </a:t>
            </a:r>
            <a:r>
              <a:rPr lang="en-US" sz="1400" dirty="0" smtClean="0">
                <a:latin typeface="Calibri" panose="020F0502020204030204" pitchFamily="34" charset="0"/>
              </a:rPr>
              <a:t>a weekend in which testing was taking place</a:t>
            </a:r>
            <a:endParaRPr lang="en-US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10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Performance: All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EE27-C9F3-4F0D-9FAC-21C30FAD916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521" y="2855275"/>
            <a:ext cx="4206654" cy="3540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478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Daily call standard deviation </a:t>
            </a:r>
            <a:r>
              <a:rPr lang="en-US" dirty="0" smtClean="0"/>
              <a:t>between actual and projected of 252 calls</a:t>
            </a:r>
          </a:p>
          <a:p>
            <a:r>
              <a:rPr lang="en-US" dirty="0" smtClean="0"/>
              <a:t>On average, overestimate total calls by 14 calls </a:t>
            </a:r>
            <a:endParaRPr lang="en-US" dirty="0" smtClean="0"/>
          </a:p>
          <a:p>
            <a:r>
              <a:rPr lang="en-US" dirty="0" smtClean="0"/>
              <a:t> ~68% of days within 250 calls and ~95% </a:t>
            </a:r>
            <a:r>
              <a:rPr lang="en-US" dirty="0" smtClean="0"/>
              <a:t>of days correct within </a:t>
            </a:r>
            <a:r>
              <a:rPr lang="en-US" dirty="0" smtClean="0"/>
              <a:t>500 calls</a:t>
            </a:r>
            <a:endParaRPr lang="en-US" dirty="0" smtClean="0"/>
          </a:p>
          <a:p>
            <a:r>
              <a:rPr lang="en-US" dirty="0" smtClean="0"/>
              <a:t>Call projections explain </a:t>
            </a:r>
            <a:r>
              <a:rPr lang="en-US" dirty="0" smtClean="0"/>
              <a:t>over 98% </a:t>
            </a:r>
            <a:r>
              <a:rPr lang="en-US" dirty="0" smtClean="0"/>
              <a:t>of the variance in daily </a:t>
            </a:r>
            <a:r>
              <a:rPr lang="en-US" dirty="0" smtClean="0"/>
              <a:t>calls (99% correlation)</a:t>
            </a:r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581650" y="4457700"/>
            <a:ext cx="1085850" cy="40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15125" y="4657725"/>
            <a:ext cx="2276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Day before Thanksgiving (largest outlier—historically has not been an unusual day)</a:t>
            </a:r>
            <a:endParaRPr lang="en-US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920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can be used going forward to project </a:t>
            </a:r>
            <a:r>
              <a:rPr lang="en-US" dirty="0" err="1" smtClean="0"/>
              <a:t>mktg</a:t>
            </a:r>
            <a:r>
              <a:rPr lang="en-US" dirty="0" smtClean="0"/>
              <a:t> calls (as well as other categories) and total calls.</a:t>
            </a:r>
          </a:p>
          <a:p>
            <a:r>
              <a:rPr lang="en-US" dirty="0" smtClean="0"/>
              <a:t>Historically, the model has done fairly well (99% correlation to actuals), however; this is still significant error on a day-to-day level and most of this comes from the </a:t>
            </a:r>
            <a:r>
              <a:rPr lang="en-US" dirty="0" err="1" smtClean="0"/>
              <a:t>mktg</a:t>
            </a:r>
            <a:r>
              <a:rPr lang="en-US" dirty="0" smtClean="0"/>
              <a:t> call projection.</a:t>
            </a:r>
          </a:p>
          <a:p>
            <a:r>
              <a:rPr lang="en-US" dirty="0" smtClean="0"/>
              <a:t>Best opportunity to improve the model going forward is to further improve the logic to predict </a:t>
            </a:r>
            <a:r>
              <a:rPr lang="en-US" dirty="0" err="1" smtClean="0"/>
              <a:t>mktg</a:t>
            </a:r>
            <a:r>
              <a:rPr lang="en-US" dirty="0" smtClean="0"/>
              <a:t> calls (better fit RR curves to past data and incorporat</a:t>
            </a:r>
            <a:r>
              <a:rPr lang="en-US" dirty="0" smtClean="0"/>
              <a:t>e </a:t>
            </a:r>
            <a:r>
              <a:rPr lang="en-US" dirty="0" smtClean="0"/>
              <a:t>relationship between </a:t>
            </a:r>
            <a:r>
              <a:rPr lang="en-US" dirty="0" err="1" smtClean="0"/>
              <a:t>mktg</a:t>
            </a:r>
            <a:r>
              <a:rPr lang="en-US" dirty="0" smtClean="0"/>
              <a:t> calls and lagged </a:t>
            </a:r>
            <a:r>
              <a:rPr lang="en-US" dirty="0" err="1" smtClean="0"/>
              <a:t>mktg</a:t>
            </a:r>
            <a:r>
              <a:rPr lang="en-US" dirty="0" smtClean="0"/>
              <a:t> calls).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EE27-C9F3-4F0D-9FAC-21C30FAD916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0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&amp;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The objective of this project was to develop </a:t>
            </a:r>
            <a:r>
              <a:rPr lang="en-US" dirty="0" smtClean="0"/>
              <a:t>a historically validated call </a:t>
            </a:r>
            <a:r>
              <a:rPr lang="en-US" dirty="0" smtClean="0"/>
              <a:t>projection model that is </a:t>
            </a:r>
            <a:r>
              <a:rPr lang="en-US" dirty="0" smtClean="0"/>
              <a:t>usable going </a:t>
            </a:r>
            <a:r>
              <a:rPr lang="en-US" dirty="0" smtClean="0"/>
              <a:t>forward </a:t>
            </a:r>
            <a:r>
              <a:rPr lang="en-US" dirty="0" smtClean="0"/>
              <a:t>to project all types </a:t>
            </a:r>
            <a:r>
              <a:rPr lang="en-US" dirty="0" smtClean="0"/>
              <a:t>of </a:t>
            </a:r>
            <a:r>
              <a:rPr lang="en-US" dirty="0" smtClean="0"/>
              <a:t>calls.</a:t>
            </a:r>
            <a:endParaRPr lang="en-US" dirty="0" smtClean="0"/>
          </a:p>
          <a:p>
            <a:pPr lvl="1"/>
            <a:r>
              <a:rPr lang="en-US" dirty="0" smtClean="0"/>
              <a:t>As </a:t>
            </a:r>
            <a:r>
              <a:rPr lang="en-US" dirty="0" smtClean="0"/>
              <a:t>of now, we have a fully-working adaptable model which automatically updates each week and can be further customized over time as needed</a:t>
            </a:r>
            <a:r>
              <a:rPr lang="en-US" dirty="0" smtClean="0"/>
              <a:t>. It also ‘learns’ to re-adjust new projections based on its past misses.</a:t>
            </a:r>
            <a:endParaRPr lang="en-US" dirty="0" smtClean="0"/>
          </a:p>
          <a:p>
            <a:pPr lvl="1"/>
            <a:r>
              <a:rPr lang="en-US" dirty="0" smtClean="0"/>
              <a:t>Several functions </a:t>
            </a:r>
            <a:r>
              <a:rPr lang="en-US" dirty="0" smtClean="0"/>
              <a:t>(~5000 lines </a:t>
            </a:r>
            <a:r>
              <a:rPr lang="en-US" dirty="0" smtClean="0"/>
              <a:t>of code) </a:t>
            </a:r>
            <a:r>
              <a:rPr lang="en-US" dirty="0" smtClean="0"/>
              <a:t>and </a:t>
            </a:r>
            <a:r>
              <a:rPr lang="en-US" dirty="0" smtClean="0"/>
              <a:t>one script which calls these functions to run the model were programmed in ‘R</a:t>
            </a:r>
            <a:r>
              <a:rPr lang="en-US" dirty="0" smtClean="0"/>
              <a:t>’.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EE27-C9F3-4F0D-9FAC-21C30FAD916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6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Model : </a:t>
            </a:r>
            <a:r>
              <a:rPr lang="en-US" dirty="0" err="1" smtClean="0"/>
              <a:t>Mktg</a:t>
            </a:r>
            <a:r>
              <a:rPr lang="en-US" dirty="0" smtClean="0"/>
              <a:t> Direct Call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used: </a:t>
            </a:r>
            <a:r>
              <a:rPr lang="en-US" dirty="0" smtClean="0"/>
              <a:t>(1) campaign tracker (campaign response) and (2) a call query to derive all past </a:t>
            </a:r>
            <a:r>
              <a:rPr lang="en-US" dirty="0" smtClean="0"/>
              <a:t>call </a:t>
            </a:r>
            <a:r>
              <a:rPr lang="en-US" dirty="0" smtClean="0"/>
              <a:t>counts.</a:t>
            </a:r>
          </a:p>
          <a:p>
            <a:r>
              <a:rPr lang="en-US" dirty="0" smtClean="0"/>
              <a:t>4 </a:t>
            </a:r>
            <a:r>
              <a:rPr lang="en-US" dirty="0" smtClean="0"/>
              <a:t>historical RR curves are built for each ‘</a:t>
            </a:r>
            <a:r>
              <a:rPr lang="en-US" dirty="0" err="1" smtClean="0"/>
              <a:t>class_of_mail</a:t>
            </a:r>
            <a:r>
              <a:rPr lang="en-US" dirty="0" smtClean="0"/>
              <a:t>’ and ‘rounds’ </a:t>
            </a:r>
            <a:r>
              <a:rPr lang="en-US" dirty="0"/>
              <a:t>combination (“Single, 1</a:t>
            </a:r>
            <a:r>
              <a:rPr lang="en-US" baseline="30000" dirty="0"/>
              <a:t>st</a:t>
            </a:r>
            <a:r>
              <a:rPr lang="en-US" dirty="0"/>
              <a:t>”, “Single, 3</a:t>
            </a:r>
            <a:r>
              <a:rPr lang="en-US" baseline="30000" dirty="0"/>
              <a:t>rd</a:t>
            </a:r>
            <a:r>
              <a:rPr lang="en-US" dirty="0"/>
              <a:t>”, “Multiple 1</a:t>
            </a:r>
            <a:r>
              <a:rPr lang="en-US" baseline="30000" dirty="0"/>
              <a:t>st</a:t>
            </a:r>
            <a:r>
              <a:rPr lang="en-US" dirty="0"/>
              <a:t>”, “Multiple 3</a:t>
            </a:r>
            <a:r>
              <a:rPr lang="en-US" baseline="30000" dirty="0"/>
              <a:t>rd</a:t>
            </a:r>
            <a:r>
              <a:rPr lang="en-US" dirty="0" smtClean="0"/>
              <a:t>”) by </a:t>
            </a:r>
            <a:r>
              <a:rPr lang="en-US" dirty="0" err="1" smtClean="0"/>
              <a:t>days_to_response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EE27-C9F3-4F0D-9FAC-21C30FAD916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858" y="3114676"/>
            <a:ext cx="3873817" cy="3264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684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Model: </a:t>
            </a:r>
            <a:r>
              <a:rPr lang="en-US" dirty="0" err="1"/>
              <a:t>Mktg</a:t>
            </a:r>
            <a:r>
              <a:rPr lang="en-US" dirty="0"/>
              <a:t> Direct Call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addition, a separate ‘Latest INQ’ curve is built as ‘Latest INQ’ campaigns do not fit a typical highly-peaked and right-skewed response curve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weekday of the projection is taken into consideration </a:t>
            </a:r>
            <a:r>
              <a:rPr lang="en-US" dirty="0" smtClean="0"/>
              <a:t>via running separate linear regressions of calls on projections by day of week.</a:t>
            </a:r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each </a:t>
            </a:r>
            <a:r>
              <a:rPr lang="en-US" dirty="0" smtClean="0"/>
              <a:t>individual campaign, </a:t>
            </a:r>
            <a:r>
              <a:rPr lang="en-US" dirty="0"/>
              <a:t>‘</a:t>
            </a:r>
            <a:r>
              <a:rPr lang="en-US" dirty="0" err="1"/>
              <a:t>days_of_tracking</a:t>
            </a:r>
            <a:r>
              <a:rPr lang="en-US" dirty="0"/>
              <a:t>’ buckets with under </a:t>
            </a:r>
            <a:r>
              <a:rPr lang="en-US" i="1" dirty="0" err="1" smtClean="0"/>
              <a:t>total_responses</a:t>
            </a:r>
            <a:r>
              <a:rPr lang="en-US" i="1" dirty="0" smtClean="0"/>
              <a:t>  = 30</a:t>
            </a:r>
            <a:r>
              <a:rPr lang="en-US" dirty="0" smtClean="0"/>
              <a:t> </a:t>
            </a:r>
            <a:r>
              <a:rPr lang="en-US" dirty="0"/>
              <a:t>unique responders are dropped as it is likely that the RR is statistically </a:t>
            </a:r>
            <a:r>
              <a:rPr lang="en-US" dirty="0" smtClean="0"/>
              <a:t>insignificant. These dropped </a:t>
            </a:r>
            <a:r>
              <a:rPr lang="en-US" dirty="0" err="1" smtClean="0"/>
              <a:t>days_of_tracking</a:t>
            </a:r>
            <a:r>
              <a:rPr lang="en-US" dirty="0" smtClean="0"/>
              <a:t> levels are imputed via linear interpolation.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EE27-C9F3-4F0D-9FAC-21C30FAD916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85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Model: All other Call 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addition, ‘</a:t>
            </a:r>
            <a:r>
              <a:rPr lang="en-US" dirty="0" err="1" smtClean="0"/>
              <a:t>customer_service</a:t>
            </a:r>
            <a:r>
              <a:rPr lang="en-US" dirty="0" smtClean="0"/>
              <a:t>’, ‘</a:t>
            </a:r>
            <a:r>
              <a:rPr lang="en-US" dirty="0" err="1" smtClean="0"/>
              <a:t>DB_com</a:t>
            </a:r>
            <a:r>
              <a:rPr lang="en-US" dirty="0" smtClean="0"/>
              <a:t>’,  ‘DB_IVR’,  ‘</a:t>
            </a:r>
            <a:r>
              <a:rPr lang="en-US" dirty="0" err="1" smtClean="0"/>
              <a:t>iUpdate</a:t>
            </a:r>
            <a:r>
              <a:rPr lang="en-US" dirty="0" smtClean="0"/>
              <a:t>’,  ‘</a:t>
            </a:r>
            <a:r>
              <a:rPr lang="en-US" dirty="0" err="1" smtClean="0"/>
              <a:t>Direct_Extension</a:t>
            </a:r>
            <a:r>
              <a:rPr lang="en-US" dirty="0" smtClean="0"/>
              <a:t>’, ‘Organic’, ‘Paid Web’, and ‘other’ calls (difference between total daily calls and calls within all distinct categories…usually 0) are projected </a:t>
            </a:r>
            <a:r>
              <a:rPr lang="en-US" b="1" dirty="0" smtClean="0"/>
              <a:t>based on three factors.</a:t>
            </a:r>
          </a:p>
          <a:p>
            <a:r>
              <a:rPr lang="en-US" dirty="0" smtClean="0"/>
              <a:t>These three factors are: </a:t>
            </a:r>
          </a:p>
          <a:p>
            <a:pPr lvl="1"/>
            <a:r>
              <a:rPr lang="en-US" dirty="0" smtClean="0"/>
              <a:t>(1) The </a:t>
            </a:r>
            <a:r>
              <a:rPr lang="en-US" dirty="0" err="1" smtClean="0"/>
              <a:t>mktg</a:t>
            </a:r>
            <a:r>
              <a:rPr lang="en-US" dirty="0" smtClean="0"/>
              <a:t> direct call projection the same day</a:t>
            </a:r>
          </a:p>
          <a:p>
            <a:pPr lvl="1"/>
            <a:r>
              <a:rPr lang="en-US" dirty="0" smtClean="0"/>
              <a:t>(2) the log of the </a:t>
            </a:r>
            <a:r>
              <a:rPr lang="en-US" dirty="0" err="1" smtClean="0"/>
              <a:t>mktg</a:t>
            </a:r>
            <a:r>
              <a:rPr lang="en-US" dirty="0" smtClean="0"/>
              <a:t> direct call projection the same day (useful in case the relationship between the calls we want to project and </a:t>
            </a:r>
            <a:r>
              <a:rPr lang="en-US" dirty="0" err="1" smtClean="0"/>
              <a:t>mktg_direct_calls</a:t>
            </a:r>
            <a:r>
              <a:rPr lang="en-US" dirty="0" smtClean="0"/>
              <a:t> is non-linear)</a:t>
            </a:r>
          </a:p>
          <a:p>
            <a:pPr lvl="1"/>
            <a:r>
              <a:rPr lang="en-US" dirty="0" smtClean="0"/>
              <a:t>(3) the lagged call count of the type of call we wish to project.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EE27-C9F3-4F0D-9FAC-21C30FAD916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2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Model: All other Call Counts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dirty="0" smtClean="0"/>
                  <a:t>A stepwise linear regression of the call type we want to project (say ‘DB_IVR’) is run on all historical data for the day of week we wish to project. </a:t>
                </a:r>
              </a:p>
              <a:p>
                <a:pPr lvl="1"/>
                <a:r>
                  <a:rPr lang="en-US" dirty="0" smtClean="0"/>
                  <a:t>So, for ‘DB_IVR’ if the day we wish to project is a Monday,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𝐷𝐵</m:t>
                        </m:r>
                        <m:r>
                          <a:rPr lang="en-US" i="1">
                            <a:latin typeface="Cambria Math"/>
                          </a:rPr>
                          <m:t>_</m:t>
                        </m:r>
                        <m:r>
                          <a:rPr lang="en-US" i="1">
                            <a:latin typeface="Cambria Math"/>
                          </a:rPr>
                          <m:t>𝐼𝑉𝑅</m:t>
                        </m:r>
                        <m:r>
                          <a:rPr lang="en-US" i="1">
                            <a:latin typeface="Cambria Math"/>
                          </a:rPr>
                          <m:t>_</m:t>
                        </m:r>
                        <m:r>
                          <a:rPr lang="en-US" i="1">
                            <a:latin typeface="Cambria Math"/>
                          </a:rPr>
                          <m:t>𝑐𝑎𝑙𝑙</m:t>
                        </m:r>
                        <m:r>
                          <a:rPr lang="en-US" i="1">
                            <a:latin typeface="Cambria Math"/>
                          </a:rPr>
                          <m:t>_</m:t>
                        </m:r>
                        <m:r>
                          <a:rPr lang="en-US" i="1">
                            <a:latin typeface="Cambria Math"/>
                          </a:rPr>
                          <m:t>𝑐𝑜𝑢𝑛𝑡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𝑚𝑘𝑡𝑔</m:t>
                        </m:r>
                        <m:r>
                          <a:rPr lang="en-US" i="1">
                            <a:latin typeface="Cambria Math"/>
                          </a:rPr>
                          <m:t>_</m:t>
                        </m:r>
                        <m:r>
                          <a:rPr lang="en-US" i="1">
                            <a:latin typeface="Cambria Math"/>
                          </a:rPr>
                          <m:t>𝑑𝑖𝑟𝑒𝑐𝑡</m:t>
                        </m:r>
                        <m:r>
                          <a:rPr lang="en-US" i="1">
                            <a:latin typeface="Cambria Math"/>
                          </a:rPr>
                          <m:t>_</m:t>
                        </m:r>
                        <m:r>
                          <a:rPr lang="en-US" i="1">
                            <a:latin typeface="Cambria Math"/>
                          </a:rPr>
                          <m:t>𝑐𝑎𝑙𝑙</m:t>
                        </m:r>
                        <m:r>
                          <a:rPr lang="en-US" i="1">
                            <a:latin typeface="Cambria Math"/>
                          </a:rPr>
                          <m:t>_</m:t>
                        </m:r>
                        <m:r>
                          <a:rPr lang="en-US" i="1">
                            <a:latin typeface="Cambria Math"/>
                          </a:rPr>
                          <m:t>𝑐𝑜𝑢𝑛𝑡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∗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𝑙𝑜𝑔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𝑚𝑘𝑡𝑔</m:t>
                        </m:r>
                        <m:r>
                          <a:rPr lang="en-US" i="1">
                            <a:latin typeface="Cambria Math"/>
                          </a:rPr>
                          <m:t>_</m:t>
                        </m:r>
                        <m:r>
                          <a:rPr lang="en-US" i="1">
                            <a:latin typeface="Cambria Math"/>
                          </a:rPr>
                          <m:t>𝑑𝑖𝑟𝑒𝑐𝑡</m:t>
                        </m:r>
                        <m:r>
                          <a:rPr lang="en-US" i="1">
                            <a:latin typeface="Cambria Math"/>
                          </a:rPr>
                          <m:t>_</m:t>
                        </m:r>
                        <m:r>
                          <a:rPr lang="en-US" i="1">
                            <a:latin typeface="Cambria Math"/>
                          </a:rPr>
                          <m:t>𝑐𝑎𝑙𝑙</m:t>
                        </m:r>
                        <m:r>
                          <a:rPr lang="en-US" i="1">
                            <a:latin typeface="Cambria Math"/>
                          </a:rPr>
                          <m:t>_</m:t>
                        </m:r>
                        <m:r>
                          <a:rPr lang="en-US" i="1">
                            <a:latin typeface="Cambria Math"/>
                          </a:rPr>
                          <m:t>𝑐𝑜𝑢𝑛𝑡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i="1" dirty="0"/>
                      <m:t>)</m:t>
                    </m:r>
                    <m:r>
                      <a:rPr lang="en-US" i="1">
                        <a:latin typeface="Cambria Math"/>
                      </a:rPr>
                      <m:t>∗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𝐷𝐵</m:t>
                        </m:r>
                        <m:r>
                          <a:rPr lang="en-US" i="1">
                            <a:latin typeface="Cambria Math"/>
                          </a:rPr>
                          <m:t>_</m:t>
                        </m:r>
                        <m:r>
                          <a:rPr lang="en-US" i="1">
                            <a:latin typeface="Cambria Math"/>
                          </a:rPr>
                          <m:t>𝐼𝑉𝑅</m:t>
                        </m:r>
                        <m:r>
                          <a:rPr lang="en-US" i="1">
                            <a:latin typeface="Cambria Math"/>
                          </a:rPr>
                          <m:t>_</m:t>
                        </m:r>
                        <m:r>
                          <a:rPr lang="en-US" i="1">
                            <a:latin typeface="Cambria Math"/>
                          </a:rPr>
                          <m:t>𝑐𝑎𝑙𝑙</m:t>
                        </m:r>
                        <m:r>
                          <a:rPr lang="en-US" i="1">
                            <a:latin typeface="Cambria Math"/>
                          </a:rPr>
                          <m:t>_</m:t>
                        </m:r>
                        <m:r>
                          <a:rPr lang="en-US" i="1">
                            <a:latin typeface="Cambria Math"/>
                          </a:rPr>
                          <m:t>𝑐𝑜𝑢𝑛𝑡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∗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 </a:t>
                </a:r>
                <a:r>
                  <a:rPr lang="en-US" dirty="0"/>
                  <a:t>     </a:t>
                </a:r>
                <a:r>
                  <a:rPr lang="en-US" i="1" dirty="0"/>
                  <a:t>where </a:t>
                </a:r>
                <a:r>
                  <a:rPr lang="en-US" i="1" dirty="0" smtClean="0"/>
                  <a:t>the subset </a:t>
                </a:r>
                <a:r>
                  <a:rPr lang="en-US" i="1" dirty="0"/>
                  <a:t>of the historical data considered is Mondays only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	The same stepwise regression is run for each call type and day of week, 	each time the model is run for a total of </a:t>
                </a:r>
                <a:r>
                  <a:rPr lang="en-US" i="1" dirty="0" smtClean="0"/>
                  <a:t>8 x 7 = 56 </a:t>
                </a:r>
                <a:r>
                  <a:rPr lang="en-US" dirty="0" smtClean="0"/>
                  <a:t>regressions.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EE27-C9F3-4F0D-9FAC-21C30FAD916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14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Holiday Adjustments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229600" cy="4572000"/>
          </a:xfrm>
        </p:spPr>
        <p:txBody>
          <a:bodyPr/>
          <a:lstStyle/>
          <a:p>
            <a:r>
              <a:rPr lang="en-US" dirty="0" smtClean="0"/>
              <a:t>Holidays are merged in from ‘time_and_date.com’ through 2019.  I also added ‘Black Friday’ as a holiday as we historically experience a huge drop in call counts on the day after Thanksgiving, although it’s not an </a:t>
            </a:r>
            <a:r>
              <a:rPr lang="en-US" dirty="0" err="1" smtClean="0"/>
              <a:t>acutal</a:t>
            </a:r>
            <a:r>
              <a:rPr lang="en-US" dirty="0" smtClean="0"/>
              <a:t> holiday.</a:t>
            </a:r>
          </a:p>
          <a:p>
            <a:r>
              <a:rPr lang="en-US" dirty="0" smtClean="0"/>
              <a:t>If the projection is a Holiday, then the finally call projections are normalized by the ratio of the average past number of calls on the Holiday relative to non-adjusted projections on the Holiday.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EE27-C9F3-4F0D-9FAC-21C30FAD916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2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for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past 12 weeks of data (past quarter) the model controls for potential projection outliers after all estimates are made.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mktg_direct</a:t>
            </a:r>
            <a:r>
              <a:rPr lang="en-US" dirty="0" smtClean="0"/>
              <a:t>’ call projections are </a:t>
            </a:r>
            <a:r>
              <a:rPr lang="en-US" dirty="0" err="1" smtClean="0"/>
              <a:t>windsorised</a:t>
            </a:r>
            <a:r>
              <a:rPr lang="en-US" dirty="0" smtClean="0"/>
              <a:t> at the 5</a:t>
            </a:r>
            <a:r>
              <a:rPr lang="en-US" baseline="30000" dirty="0" smtClean="0"/>
              <a:t>th</a:t>
            </a:r>
            <a:r>
              <a:rPr lang="en-US" dirty="0" smtClean="0"/>
              <a:t>% and 95</a:t>
            </a:r>
            <a:r>
              <a:rPr lang="en-US" baseline="30000" dirty="0" smtClean="0"/>
              <a:t>th</a:t>
            </a:r>
            <a:r>
              <a:rPr lang="en-US" dirty="0" smtClean="0"/>
              <a:t>% of lagged quarterly actuals.</a:t>
            </a:r>
          </a:p>
          <a:p>
            <a:r>
              <a:rPr lang="en-US" dirty="0" smtClean="0"/>
              <a:t>All other categories are </a:t>
            </a:r>
            <a:r>
              <a:rPr lang="en-US" dirty="0" err="1" smtClean="0"/>
              <a:t>windsorised</a:t>
            </a:r>
            <a:r>
              <a:rPr lang="en-US" dirty="0" smtClean="0"/>
              <a:t> at the 25</a:t>
            </a:r>
            <a:r>
              <a:rPr lang="en-US" baseline="30000" dirty="0" smtClean="0"/>
              <a:t>th</a:t>
            </a:r>
            <a:r>
              <a:rPr lang="en-US" dirty="0" smtClean="0"/>
              <a:t>% and 75</a:t>
            </a:r>
            <a:r>
              <a:rPr lang="en-US" baseline="30000" dirty="0" smtClean="0"/>
              <a:t>th</a:t>
            </a:r>
            <a:r>
              <a:rPr lang="en-US" dirty="0" smtClean="0"/>
              <a:t>% of lagged quarterly actuals.</a:t>
            </a:r>
          </a:p>
          <a:p>
            <a:r>
              <a:rPr lang="en-US" dirty="0" smtClean="0"/>
              <a:t>In addition, projections are adjusted by the average model Error over the last quarter on the same day of week (within a 5% bound). </a:t>
            </a:r>
          </a:p>
          <a:p>
            <a:r>
              <a:rPr lang="en-US" dirty="0" smtClean="0"/>
              <a:t>These controls are only implemented on weekdays which are </a:t>
            </a:r>
            <a:r>
              <a:rPr lang="en-US" i="1" dirty="0" smtClean="0"/>
              <a:t>NOT </a:t>
            </a:r>
            <a:r>
              <a:rPr lang="en-US" dirty="0" smtClean="0"/>
              <a:t>holidays.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EE27-C9F3-4F0D-9FAC-21C30FAD916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43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Call Projection Reported Statistics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After following all these steps, all call projections are added together each day for a ‘total projection’.</a:t>
                </a:r>
              </a:p>
              <a:p>
                <a:r>
                  <a:rPr lang="en-US" dirty="0" smtClean="0"/>
                  <a:t>Daily model </a:t>
                </a:r>
                <a:r>
                  <a:rPr lang="en-US" dirty="0"/>
                  <a:t>Error is </a:t>
                </a:r>
                <a:r>
                  <a:rPr lang="en-US" dirty="0" smtClean="0"/>
                  <a:t>reported in the results, and measured as :</a:t>
                </a:r>
                <a:endParaRPr lang="en-US" dirty="0"/>
              </a:p>
              <a:p>
                <a:pPr marL="400050" lvl="2" indent="0">
                  <a:buNone/>
                </a:pPr>
                <a:r>
                  <a:rPr lang="en-US" sz="1800" dirty="0" smtClean="0"/>
                  <a:t>		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𝐸𝑟𝑟𝑜𝑟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𝐴𝑐𝑡𝑢𝑎𝑙</m:t>
                    </m:r>
                    <m:r>
                      <a:rPr lang="en-US" sz="1800" i="1">
                        <a:latin typeface="Cambria Math"/>
                      </a:rPr>
                      <m:t> </m:t>
                    </m:r>
                    <m:r>
                      <a:rPr lang="en-US" sz="1800" i="1">
                        <a:latin typeface="Cambria Math"/>
                      </a:rPr>
                      <m:t>𝑡𝑜𝑡𝑎𝑙</m:t>
                    </m:r>
                    <m:r>
                      <a:rPr lang="en-US" sz="1800" i="1">
                        <a:latin typeface="Cambria Math"/>
                      </a:rPr>
                      <m:t> </m:t>
                    </m:r>
                    <m:r>
                      <a:rPr lang="en-US" sz="1800" i="1">
                        <a:latin typeface="Cambria Math"/>
                      </a:rPr>
                      <m:t>𝑐𝑎𝑙𝑙𝑠</m:t>
                    </m:r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latin typeface="Cambria Math"/>
                      </a:rPr>
                      <m:t>𝑑𝑎𝑖𝑙𝑦</m:t>
                    </m:r>
                    <m:r>
                      <a:rPr lang="en-US" sz="1800" i="1">
                        <a:latin typeface="Cambria Math"/>
                      </a:rPr>
                      <m:t> − </m:t>
                    </m:r>
                    <m:r>
                      <a:rPr lang="en-US" sz="1800" i="1">
                        <a:latin typeface="Cambria Math"/>
                      </a:rPr>
                      <m:t>𝑃𝑟𝑜𝑗𝑒𝑐𝑡𝑒𝑑</m:t>
                    </m:r>
                    <m:r>
                      <a:rPr lang="en-US" sz="1800" i="1">
                        <a:latin typeface="Cambria Math"/>
                      </a:rPr>
                      <m:t> </m:t>
                    </m:r>
                    <m:r>
                      <a:rPr lang="en-US" sz="1800" i="1">
                        <a:latin typeface="Cambria Math"/>
                      </a:rPr>
                      <m:t>𝑡𝑜𝑡𝑎𝑙</m:t>
                    </m:r>
                    <m:r>
                      <a:rPr lang="en-US" sz="1800" i="1">
                        <a:latin typeface="Cambria Math"/>
                      </a:rPr>
                      <m:t> </m:t>
                    </m:r>
                    <m:r>
                      <a:rPr lang="en-US" sz="1800" i="1">
                        <a:latin typeface="Cambria Math"/>
                      </a:rPr>
                      <m:t>𝑐𝑎𝑙𝑙𝑠</m:t>
                    </m:r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latin typeface="Cambria Math"/>
                      </a:rPr>
                      <m:t>𝑑𝑎𝑖𝑙𝑦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The volatility or standard deviation of our model’s error is measured for each month and reported in the results.</a:t>
                </a:r>
              </a:p>
              <a:p>
                <a:r>
                  <a:rPr lang="en-US" dirty="0" smtClean="0"/>
                  <a:t>The bias, or average daily miss, of our model is computed each month as:</a:t>
                </a:r>
              </a:p>
              <a:p>
                <a:endParaRPr lang="en-US" dirty="0"/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𝐴𝑣𝑒𝑟𝑎𝑔𝑒</m:t>
                      </m:r>
                      <m:r>
                        <a:rPr lang="en-US" sz="1800" b="0" i="1" smtClean="0">
                          <a:latin typeface="Cambria Math"/>
                        </a:rPr>
                        <m:t>_</m:t>
                      </m:r>
                      <m:r>
                        <a:rPr lang="en-US" sz="1800" b="0" i="1" smtClean="0">
                          <a:latin typeface="Cambria Math"/>
                        </a:rPr>
                        <m:t>𝑀𝑖𝑠𝑠</m:t>
                      </m:r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a:rPr lang="en-US" sz="1800" b="0" i="1" smtClean="0">
                          <a:latin typeface="Cambria Math"/>
                        </a:rPr>
                        <m:t>𝑚𝑒𝑎𝑛</m:t>
                      </m:r>
                      <m:r>
                        <a:rPr lang="en-US" sz="1800" b="0" i="1" smtClean="0">
                          <a:latin typeface="Cambria Math"/>
                        </a:rPr>
                        <m:t>(</m:t>
                      </m:r>
                      <m:r>
                        <a:rPr lang="en-US" sz="1800" i="1">
                          <a:latin typeface="Cambria Math"/>
                        </a:rPr>
                        <m:t>𝐴𝑐𝑡𝑢𝑎𝑙</m:t>
                      </m:r>
                      <m:r>
                        <a:rPr lang="en-US" sz="1800" i="1">
                          <a:latin typeface="Cambria Math"/>
                        </a:rPr>
                        <m:t> </m:t>
                      </m:r>
                      <m:r>
                        <a:rPr lang="en-US" sz="1800" i="1">
                          <a:latin typeface="Cambria Math"/>
                        </a:rPr>
                        <m:t>𝑡𝑜𝑡𝑎𝑙</m:t>
                      </m:r>
                      <m:r>
                        <a:rPr lang="en-US" sz="1800" i="1">
                          <a:latin typeface="Cambria Math"/>
                        </a:rPr>
                        <m:t> </m:t>
                      </m:r>
                      <m:r>
                        <a:rPr lang="en-US" sz="1800" i="1">
                          <a:latin typeface="Cambria Math"/>
                        </a:rPr>
                        <m:t>𝑐𝑎𝑙𝑙𝑠</m:t>
                      </m:r>
                      <m:r>
                        <a:rPr lang="en-US" sz="1800" i="1">
                          <a:latin typeface="Cambria Math"/>
                        </a:rPr>
                        <m:t> </m:t>
                      </m:r>
                      <m:r>
                        <a:rPr lang="en-US" sz="1800" i="1">
                          <a:latin typeface="Cambria Math"/>
                        </a:rPr>
                        <m:t>𝑑𝑎𝑖𝑙𝑦</m:t>
                      </m:r>
                      <m:r>
                        <a:rPr lang="en-US" sz="1800" i="1">
                          <a:latin typeface="Cambria Math"/>
                        </a:rPr>
                        <m:t> − </m:t>
                      </m:r>
                      <m:r>
                        <a:rPr lang="en-US" sz="1800" i="1">
                          <a:latin typeface="Cambria Math"/>
                        </a:rPr>
                        <m:t>𝑃𝑟𝑜𝑗𝑒𝑐𝑡𝑒𝑑</m:t>
                      </m:r>
                      <m:r>
                        <a:rPr lang="en-US" sz="1800" i="1">
                          <a:latin typeface="Cambria Math"/>
                        </a:rPr>
                        <m:t> </m:t>
                      </m:r>
                      <m:r>
                        <a:rPr lang="en-US" sz="1800" i="1">
                          <a:latin typeface="Cambria Math"/>
                        </a:rPr>
                        <m:t>𝑡𝑜𝑡𝑎𝑙</m:t>
                      </m:r>
                      <m:r>
                        <a:rPr lang="en-US" sz="1800" i="1">
                          <a:latin typeface="Cambria Math"/>
                        </a:rPr>
                        <m:t> </m:t>
                      </m:r>
                      <m:r>
                        <a:rPr lang="en-US" sz="1800" i="1">
                          <a:latin typeface="Cambria Math"/>
                        </a:rPr>
                        <m:t>𝑐𝑎𝑙𝑙𝑠</m:t>
                      </m:r>
                      <m:r>
                        <a:rPr lang="en-US" sz="1800" b="0" i="1" smtClean="0">
                          <a:latin typeface="Cambria Math"/>
                        </a:rPr>
                        <m:t> </m:t>
                      </m:r>
                      <m:r>
                        <a:rPr lang="en-US" sz="1800" b="0" i="1" smtClean="0">
                          <a:latin typeface="Cambria Math"/>
                        </a:rPr>
                        <m:t>𝑑𝑎𝑖𝑙𝑦</m:t>
                      </m:r>
                      <m:r>
                        <a:rPr lang="en-US" sz="1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The lower the standard deviation of the model’s error and lower its bias the better.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1333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EE27-C9F3-4F0D-9FAC-21C30FAD916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52859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32604</TotalTime>
  <Words>1005</Words>
  <Application>Microsoft Office PowerPoint</Application>
  <PresentationFormat>On-screen Show (4:3)</PresentationFormat>
  <Paragraphs>93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Theme</vt:lpstr>
      <vt:lpstr>Call Projection Model  BI West Team</vt:lpstr>
      <vt:lpstr>Objective &amp; Purpose</vt:lpstr>
      <vt:lpstr>Call Model : Mktg Direct Call Count</vt:lpstr>
      <vt:lpstr>Call Model: Mktg Direct Call Count</vt:lpstr>
      <vt:lpstr>Call Model: All other Call Counts</vt:lpstr>
      <vt:lpstr>Call Model: All other Call Counts</vt:lpstr>
      <vt:lpstr>Holiday Adjustments</vt:lpstr>
      <vt:lpstr>Controlling for Outliers</vt:lpstr>
      <vt:lpstr>Total Call Projection Reported Statistics</vt:lpstr>
      <vt:lpstr>Model Performance: Mktg Direct Only</vt:lpstr>
      <vt:lpstr>Model Performance: All Calls</vt:lpstr>
      <vt:lpstr>Conclusions</vt:lpstr>
    </vt:vector>
  </TitlesOfParts>
  <Company>Dun &amp; Bradstreet Credibility 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</dc:title>
  <dc:creator>Tatiana Camacho-Daniel</dc:creator>
  <cp:lastModifiedBy>Austin Shelton</cp:lastModifiedBy>
  <cp:revision>338</cp:revision>
  <dcterms:created xsi:type="dcterms:W3CDTF">2012-10-26T18:04:02Z</dcterms:created>
  <dcterms:modified xsi:type="dcterms:W3CDTF">2014-12-10T20:17:47Z</dcterms:modified>
</cp:coreProperties>
</file>