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3" r:id="rId3"/>
    <p:sldId id="264" r:id="rId4"/>
    <p:sldId id="265" r:id="rId5"/>
    <p:sldId id="274" r:id="rId6"/>
    <p:sldId id="273" r:id="rId7"/>
    <p:sldId id="266" r:id="rId8"/>
    <p:sldId id="267" r:id="rId9"/>
    <p:sldId id="268" r:id="rId10"/>
    <p:sldId id="275" r:id="rId11"/>
    <p:sldId id="269" r:id="rId12"/>
    <p:sldId id="276" r:id="rId13"/>
    <p:sldId id="278" r:id="rId14"/>
    <p:sldId id="281" r:id="rId15"/>
    <p:sldId id="280" r:id="rId16"/>
    <p:sldId id="279" r:id="rId17"/>
    <p:sldId id="282" r:id="rId18"/>
    <p:sldId id="277"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597" autoAdjust="0"/>
    <p:restoredTop sz="94610" autoAdjust="0"/>
  </p:normalViewPr>
  <p:slideViewPr>
    <p:cSldViewPr snapToGrid="0" snapToObjects="1">
      <p:cViewPr>
        <p:scale>
          <a:sx n="100" d="100"/>
          <a:sy n="100" d="100"/>
        </p:scale>
        <p:origin x="-2664" y="-4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9" d="100"/>
          <a:sy n="69" d="100"/>
        </p:scale>
        <p:origin x="-3234"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4225352C-953E-42BF-AE31-F0FAD5444FDC}" type="datetimeFigureOut">
              <a:rPr lang="en-US" smtClean="0"/>
              <a:t>10/27/2014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981F8F01-CA1A-41C5-A1E0-DF81489C05E2}" type="slidenum">
              <a:rPr lang="en-US" smtClean="0"/>
              <a:t>‹#›</a:t>
            </a:fld>
            <a:endParaRPr lang="en-US" dirty="0"/>
          </a:p>
        </p:txBody>
      </p:sp>
    </p:spTree>
    <p:extLst>
      <p:ext uri="{BB962C8B-B14F-4D97-AF65-F5344CB8AC3E}">
        <p14:creationId xmlns:p14="http://schemas.microsoft.com/office/powerpoint/2010/main" val="3250950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F8F01-CA1A-41C5-A1E0-DF81489C05E2}" type="slidenum">
              <a:rPr lang="en-US" smtClean="0"/>
              <a:t>1</a:t>
            </a:fld>
            <a:endParaRPr lang="en-US" dirty="0"/>
          </a:p>
        </p:txBody>
      </p:sp>
    </p:spTree>
    <p:extLst>
      <p:ext uri="{BB962C8B-B14F-4D97-AF65-F5344CB8AC3E}">
        <p14:creationId xmlns:p14="http://schemas.microsoft.com/office/powerpoint/2010/main" val="529347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057400"/>
            <a:ext cx="8305800" cy="1523999"/>
          </a:xfrm>
        </p:spPr>
        <p:txBody>
          <a:bodyPr>
            <a:normAutofit/>
          </a:bodyPr>
          <a:lstStyle>
            <a:lvl1pPr algn="ctr">
              <a:defRPr sz="3600" b="1">
                <a:solidFill>
                  <a:schemeClr val="bg1"/>
                </a:solidFill>
                <a:latin typeface="Arial"/>
                <a:cs typeface="Aria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657600"/>
            <a:ext cx="8305800" cy="987425"/>
          </a:xfrm>
        </p:spPr>
        <p:txBody>
          <a:bodyPr>
            <a:normAutofit/>
          </a:bodyPr>
          <a:lstStyle>
            <a:lvl1pPr marL="0" indent="0" algn="ctr">
              <a:buNone/>
              <a:defRPr sz="3200" b="1">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3394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53400" cy="914400"/>
          </a:xfrm>
        </p:spPr>
        <p:txBody>
          <a:bodyPr>
            <a:normAutofit/>
          </a:bodyPr>
          <a:lstStyle>
            <a:lvl1pPr>
              <a:defRPr sz="3200" b="1">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0375" y="1447800"/>
            <a:ext cx="8229600" cy="4572000"/>
          </a:xfrm>
        </p:spPr>
        <p:txBody>
          <a:bodyPr>
            <a:normAutofit/>
          </a:bodyPr>
          <a:lstStyle>
            <a:lvl1pPr>
              <a:defRPr sz="2000">
                <a:solidFill>
                  <a:schemeClr val="accent1">
                    <a:lumMod val="75000"/>
                  </a:schemeClr>
                </a:solidFill>
                <a:latin typeface="Calibri"/>
              </a:defRPr>
            </a:lvl1pPr>
            <a:lvl2pPr>
              <a:defRPr sz="1800">
                <a:solidFill>
                  <a:schemeClr val="tx1">
                    <a:lumMod val="65000"/>
                    <a:lumOff val="35000"/>
                  </a:schemeClr>
                </a:solidFill>
                <a:latin typeface="Calibri"/>
              </a:defRPr>
            </a:lvl2pPr>
            <a:lvl3pPr>
              <a:defRPr sz="1600">
                <a:solidFill>
                  <a:schemeClr val="tx1">
                    <a:lumMod val="65000"/>
                    <a:lumOff val="35000"/>
                  </a:schemeClr>
                </a:solidFill>
                <a:latin typeface="Calibri"/>
              </a:defRPr>
            </a:lvl3pPr>
            <a:lvl4pPr>
              <a:defRPr sz="1400">
                <a:solidFill>
                  <a:schemeClr val="tx1">
                    <a:lumMod val="65000"/>
                    <a:lumOff val="35000"/>
                  </a:schemeClr>
                </a:solidFill>
                <a:latin typeface="Calibri"/>
              </a:defRPr>
            </a:lvl4pPr>
            <a:lvl5pPr>
              <a:defRPr sz="1400">
                <a:solidFill>
                  <a:schemeClr val="tx1">
                    <a:lumMod val="65000"/>
                    <a:lumOff val="35000"/>
                  </a:schemeClr>
                </a:solidFill>
                <a:latin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458200" y="6646277"/>
            <a:ext cx="533400" cy="195848"/>
          </a:xfrm>
        </p:spPr>
        <p:txBody>
          <a:bodyPr/>
          <a:lstStyle>
            <a:lvl1pPr>
              <a:defRPr>
                <a:solidFill>
                  <a:schemeClr val="tx1">
                    <a:lumMod val="50000"/>
                    <a:lumOff val="50000"/>
                  </a:schemeClr>
                </a:solidFill>
              </a:defRPr>
            </a:lvl1pPr>
          </a:lstStyle>
          <a:p>
            <a:fld id="{A6DBEE27-C9F3-4F0D-9FAC-21C30FAD9168}" type="slidenum">
              <a:rPr lang="en-US" smtClean="0"/>
              <a:pPr/>
              <a:t>‹#›</a:t>
            </a:fld>
            <a:endParaRPr lang="en-US" dirty="0"/>
          </a:p>
        </p:txBody>
      </p:sp>
    </p:spTree>
    <p:extLst>
      <p:ext uri="{BB962C8B-B14F-4D97-AF65-F5344CB8AC3E}">
        <p14:creationId xmlns:p14="http://schemas.microsoft.com/office/powerpoint/2010/main" val="194132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51853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8458200" y="6553200"/>
            <a:ext cx="533400" cy="228600"/>
          </a:xfrm>
          <a:prstGeom prst="rect">
            <a:avLst/>
          </a:prstGeom>
        </p:spPr>
        <p:txBody>
          <a:bodyPr vert="horz" lIns="91440" tIns="45720" rIns="91440" bIns="45720" rtlCol="0" anchor="ctr"/>
          <a:lstStyle>
            <a:lvl1pPr algn="r">
              <a:defRPr sz="1200">
                <a:solidFill>
                  <a:srgbClr val="7F7F7F"/>
                </a:solidFill>
                <a:latin typeface="Calibri"/>
              </a:defRPr>
            </a:lvl1pPr>
          </a:lstStyle>
          <a:p>
            <a:fld id="{A6DBEE27-C9F3-4F0D-9FAC-21C30FAD9168}" type="slidenum">
              <a:rPr lang="en-US" smtClean="0"/>
              <a:pPr/>
              <a:t>‹#›</a:t>
            </a:fld>
            <a:endParaRPr lang="en-US" dirty="0"/>
          </a:p>
        </p:txBody>
      </p:sp>
    </p:spTree>
    <p:extLst>
      <p:ext uri="{BB962C8B-B14F-4D97-AF65-F5344CB8AC3E}">
        <p14:creationId xmlns:p14="http://schemas.microsoft.com/office/powerpoint/2010/main" val="1533461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914400" rtl="0" eaLnBrk="1" latinLnBrk="0" hangingPunct="1">
        <a:spcBef>
          <a:spcPct val="0"/>
        </a:spcBef>
        <a:buNone/>
        <a:defRPr sz="4000" b="1" kern="1200">
          <a:solidFill>
            <a:schemeClr val="bg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3200" kern="1200">
          <a:solidFill>
            <a:srgbClr val="376092"/>
          </a:solidFill>
          <a:latin typeface="Calibri"/>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50000"/>
              <a:lumOff val="50000"/>
            </a:schemeClr>
          </a:solidFill>
          <a:latin typeface="Calibri"/>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50000"/>
              <a:lumOff val="50000"/>
            </a:schemeClr>
          </a:solidFill>
          <a:latin typeface="Calibri"/>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Calibri"/>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Calibri"/>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6563" y="2667000"/>
            <a:ext cx="8305800" cy="1523999"/>
          </a:xfrm>
        </p:spPr>
        <p:txBody>
          <a:bodyPr/>
          <a:lstStyle/>
          <a:p>
            <a:r>
              <a:rPr lang="en-US" dirty="0" smtClean="0"/>
              <a:t>Organic Customer Model</a:t>
            </a:r>
            <a:br>
              <a:rPr lang="en-US" dirty="0" smtClean="0"/>
            </a:br>
            <a:r>
              <a:rPr lang="en-US" dirty="0" smtClean="0"/>
              <a:t/>
            </a:r>
            <a:br>
              <a:rPr lang="en-US" dirty="0" smtClean="0"/>
            </a:br>
            <a:r>
              <a:rPr lang="en-US" sz="1200" dirty="0" smtClean="0"/>
              <a:t>Austin Shelton</a:t>
            </a:r>
            <a:endParaRPr lang="en-US" sz="3200" dirty="0"/>
          </a:p>
        </p:txBody>
      </p:sp>
    </p:spTree>
    <p:extLst>
      <p:ext uri="{BB962C8B-B14F-4D97-AF65-F5344CB8AC3E}">
        <p14:creationId xmlns:p14="http://schemas.microsoft.com/office/powerpoint/2010/main" val="608182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Bayes’ Basic Example </a:t>
            </a:r>
            <a:endParaRPr lang="en-US" dirty="0"/>
          </a:p>
        </p:txBody>
      </p:sp>
      <p:sp>
        <p:nvSpPr>
          <p:cNvPr id="3" name="Content Placeholder 2"/>
          <p:cNvSpPr>
            <a:spLocks noGrp="1"/>
          </p:cNvSpPr>
          <p:nvPr>
            <p:ph idx="1"/>
          </p:nvPr>
        </p:nvSpPr>
        <p:spPr>
          <a:xfrm>
            <a:off x="457200" y="1314450"/>
            <a:ext cx="8229600" cy="4572000"/>
          </a:xfrm>
        </p:spPr>
        <p:txBody>
          <a:bodyPr>
            <a:normAutofit/>
          </a:bodyPr>
          <a:lstStyle/>
          <a:p>
            <a:pPr marL="0" indent="0">
              <a:buNone/>
            </a:pPr>
            <a:r>
              <a:rPr lang="en-US" dirty="0" smtClean="0"/>
              <a:t>-Let’s say we want to classify customers. This made up data is below:</a:t>
            </a:r>
          </a:p>
          <a:p>
            <a:endParaRPr lang="en-US" dirty="0"/>
          </a:p>
          <a:p>
            <a:pPr marL="0" indent="0">
              <a:buNone/>
            </a:pPr>
            <a:endParaRPr lang="en-US" dirty="0"/>
          </a:p>
          <a:p>
            <a:pPr marL="0" indent="0">
              <a:buNone/>
            </a:pPr>
            <a:endParaRPr lang="en-US" dirty="0"/>
          </a:p>
          <a:p>
            <a:pPr marL="0" indent="0">
              <a:buNone/>
            </a:pPr>
            <a:r>
              <a:rPr lang="en-US" dirty="0" smtClean="0"/>
              <a:t>-Now, we want to classify ‘firm 4’ as either a customer or non-customer. This can be a little trickier than it looks:</a:t>
            </a:r>
          </a:p>
          <a:p>
            <a:pPr marL="0" indent="0">
              <a:buNone/>
            </a:pPr>
            <a:endParaRPr lang="en-US" dirty="0" smtClean="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A6DBEE27-C9F3-4F0D-9FAC-21C30FAD9168}" type="slidenum">
              <a:rPr lang="en-US" smtClean="0"/>
              <a:pPr/>
              <a:t>10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68384524"/>
              </p:ext>
            </p:extLst>
          </p:nvPr>
        </p:nvGraphicFramePr>
        <p:xfrm>
          <a:off x="2495550" y="1662906"/>
          <a:ext cx="3771900" cy="914400"/>
        </p:xfrm>
        <a:graphic>
          <a:graphicData uri="http://schemas.openxmlformats.org/drawingml/2006/table">
            <a:tbl>
              <a:tblPr/>
              <a:tblGrid>
                <a:gridCol w="546100"/>
                <a:gridCol w="977900"/>
                <a:gridCol w="1244600"/>
                <a:gridCol w="1003300"/>
              </a:tblGrid>
              <a:tr h="228600">
                <a:tc>
                  <a:txBody>
                    <a:bodyPr/>
                    <a:lstStyle/>
                    <a:p>
                      <a:pPr algn="l" fontAlgn="b"/>
                      <a:r>
                        <a:rPr lang="en-US" sz="1400" b="0" i="0" u="none" strike="noStrike" dirty="0">
                          <a:solidFill>
                            <a:srgbClr val="000000"/>
                          </a:solidFill>
                          <a:effectLst/>
                          <a:latin typeface="Ali"/>
                        </a:rPr>
                        <a:t> Firm </a:t>
                      </a:r>
                    </a:p>
                  </a:txBody>
                  <a:tcPr marL="9525" marR="9525" marT="9525" marB="0" anchor="b">
                    <a:lnL>
                      <a:noFill/>
                    </a:lnL>
                    <a:lnR>
                      <a:noFill/>
                    </a:lnR>
                    <a:lnT>
                      <a:noFill/>
                    </a:lnT>
                    <a:lnB>
                      <a:noFill/>
                    </a:lnB>
                  </a:tcPr>
                </a:tc>
                <a:tc>
                  <a:txBody>
                    <a:bodyPr/>
                    <a:lstStyle/>
                    <a:p>
                      <a:pPr algn="l" fontAlgn="b"/>
                      <a:r>
                        <a:rPr lang="en-US" sz="1400" b="0" i="0" u="none" strike="noStrike" dirty="0">
                          <a:solidFill>
                            <a:srgbClr val="000000"/>
                          </a:solidFill>
                          <a:effectLst/>
                          <a:latin typeface="Ali"/>
                        </a:rPr>
                        <a:t> Sales </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Ali"/>
                        </a:rPr>
                        <a:t> CEO Gender </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Ali"/>
                        </a:rPr>
                        <a:t> Customer </a:t>
                      </a:r>
                    </a:p>
                  </a:txBody>
                  <a:tcPr marL="9525" marR="9525" marT="9525" marB="0" anchor="b">
                    <a:lnL>
                      <a:noFill/>
                    </a:lnL>
                    <a:lnR>
                      <a:noFill/>
                    </a:lnR>
                    <a:lnT>
                      <a:noFill/>
                    </a:lnT>
                    <a:lnB>
                      <a:noFill/>
                    </a:lnB>
                  </a:tcPr>
                </a:tc>
              </a:tr>
              <a:tr h="228600">
                <a:tc>
                  <a:txBody>
                    <a:bodyPr/>
                    <a:lstStyle/>
                    <a:p>
                      <a:pPr algn="l" fontAlgn="b"/>
                      <a:r>
                        <a:rPr lang="en-US" sz="1400" b="0" i="0" u="none" strike="noStrike">
                          <a:solidFill>
                            <a:srgbClr val="000000"/>
                          </a:solidFill>
                          <a:effectLst/>
                          <a:latin typeface="Ali"/>
                        </a:rPr>
                        <a:t>      1 </a:t>
                      </a:r>
                    </a:p>
                  </a:txBody>
                  <a:tcPr marL="9525" marR="9525" marT="9525" marB="0" anchor="b">
                    <a:lnL>
                      <a:noFill/>
                    </a:lnL>
                    <a:lnR>
                      <a:noFill/>
                    </a:lnR>
                    <a:lnT>
                      <a:noFill/>
                    </a:lnT>
                    <a:lnB>
                      <a:noFill/>
                    </a:lnB>
                  </a:tcPr>
                </a:tc>
                <a:tc>
                  <a:txBody>
                    <a:bodyPr/>
                    <a:lstStyle/>
                    <a:p>
                      <a:pPr algn="r" fontAlgn="b"/>
                      <a:r>
                        <a:rPr lang="en-US" sz="1400" b="0" i="0" u="none" strike="noStrike" dirty="0">
                          <a:solidFill>
                            <a:srgbClr val="000000"/>
                          </a:solidFill>
                          <a:effectLst/>
                          <a:latin typeface="Ali"/>
                        </a:rPr>
                        <a:t> &gt;$10M </a:t>
                      </a:r>
                    </a:p>
                  </a:txBody>
                  <a:tcPr marL="9525" marR="9525" marT="9525" marB="0" anchor="b">
                    <a:lnL>
                      <a:noFill/>
                    </a:lnL>
                    <a:lnR>
                      <a:noFill/>
                    </a:lnR>
                    <a:lnT>
                      <a:noFill/>
                    </a:lnT>
                    <a:lnB>
                      <a:noFill/>
                    </a:lnB>
                  </a:tcPr>
                </a:tc>
                <a:tc>
                  <a:txBody>
                    <a:bodyPr/>
                    <a:lstStyle/>
                    <a:p>
                      <a:pPr algn="l" fontAlgn="b"/>
                      <a:r>
                        <a:rPr lang="en-US" sz="1400" b="0" i="0" u="none" strike="noStrike" dirty="0">
                          <a:solidFill>
                            <a:srgbClr val="000000"/>
                          </a:solidFill>
                          <a:effectLst/>
                          <a:latin typeface="Ali"/>
                        </a:rPr>
                        <a:t> M </a:t>
                      </a:r>
                    </a:p>
                  </a:txBody>
                  <a:tcPr marL="9525" marR="9525" marT="9525" marB="0" anchor="b">
                    <a:lnL>
                      <a:noFill/>
                    </a:lnL>
                    <a:lnR>
                      <a:noFill/>
                    </a:lnR>
                    <a:lnT>
                      <a:noFill/>
                    </a:lnT>
                    <a:lnB>
                      <a:noFill/>
                    </a:lnB>
                  </a:tcPr>
                </a:tc>
                <a:tc>
                  <a:txBody>
                    <a:bodyPr/>
                    <a:lstStyle/>
                    <a:p>
                      <a:pPr algn="l" fontAlgn="b"/>
                      <a:r>
                        <a:rPr lang="en-US" sz="1400" b="0" i="0" u="none" strike="noStrike" dirty="0">
                          <a:solidFill>
                            <a:srgbClr val="000000"/>
                          </a:solidFill>
                          <a:effectLst/>
                          <a:latin typeface="Ali"/>
                        </a:rPr>
                        <a:t> Yes </a:t>
                      </a:r>
                    </a:p>
                  </a:txBody>
                  <a:tcPr marL="9525" marR="9525" marT="9525" marB="0" anchor="b">
                    <a:lnL>
                      <a:noFill/>
                    </a:lnL>
                    <a:lnR>
                      <a:noFill/>
                    </a:lnR>
                    <a:lnT>
                      <a:noFill/>
                    </a:lnT>
                    <a:lnB>
                      <a:noFill/>
                    </a:lnB>
                  </a:tcPr>
                </a:tc>
              </a:tr>
              <a:tr h="228600">
                <a:tc>
                  <a:txBody>
                    <a:bodyPr/>
                    <a:lstStyle/>
                    <a:p>
                      <a:pPr algn="l" fontAlgn="b"/>
                      <a:r>
                        <a:rPr lang="en-US" sz="1400" b="0" i="0" u="none" strike="noStrike">
                          <a:solidFill>
                            <a:srgbClr val="000000"/>
                          </a:solidFill>
                          <a:effectLst/>
                          <a:latin typeface="Ali"/>
                        </a:rPr>
                        <a:t>      2 </a:t>
                      </a:r>
                    </a:p>
                  </a:txBody>
                  <a:tcPr marL="9525" marR="9525" marT="9525" marB="0" anchor="b">
                    <a:lnL>
                      <a:noFill/>
                    </a:lnL>
                    <a:lnR>
                      <a:noFill/>
                    </a:lnR>
                    <a:lnT>
                      <a:noFill/>
                    </a:lnT>
                    <a:lnB>
                      <a:noFill/>
                    </a:lnB>
                  </a:tcPr>
                </a:tc>
                <a:tc>
                  <a:txBody>
                    <a:bodyPr/>
                    <a:lstStyle/>
                    <a:p>
                      <a:pPr algn="r" fontAlgn="b"/>
                      <a:r>
                        <a:rPr lang="en-US" sz="1400" b="0" i="0" u="none" strike="noStrike" dirty="0">
                          <a:solidFill>
                            <a:srgbClr val="000000"/>
                          </a:solidFill>
                          <a:effectLst/>
                          <a:latin typeface="Ali"/>
                        </a:rPr>
                        <a:t> $5-$10M </a:t>
                      </a:r>
                    </a:p>
                  </a:txBody>
                  <a:tcPr marL="9525" marR="9525" marT="9525" marB="0" anchor="b">
                    <a:lnL>
                      <a:noFill/>
                    </a:lnL>
                    <a:lnR>
                      <a:noFill/>
                    </a:lnR>
                    <a:lnT>
                      <a:noFill/>
                    </a:lnT>
                    <a:lnB>
                      <a:noFill/>
                    </a:lnB>
                  </a:tcPr>
                </a:tc>
                <a:tc>
                  <a:txBody>
                    <a:bodyPr/>
                    <a:lstStyle/>
                    <a:p>
                      <a:pPr algn="l" fontAlgn="b"/>
                      <a:r>
                        <a:rPr lang="en-US" sz="1400" b="0" i="0" u="none" strike="noStrike" dirty="0">
                          <a:solidFill>
                            <a:srgbClr val="000000"/>
                          </a:solidFill>
                          <a:effectLst/>
                          <a:latin typeface="Ali"/>
                        </a:rPr>
                        <a:t> ? </a:t>
                      </a:r>
                    </a:p>
                  </a:txBody>
                  <a:tcPr marL="9525" marR="9525" marT="9525" marB="0" anchor="b">
                    <a:lnL>
                      <a:noFill/>
                    </a:lnL>
                    <a:lnR>
                      <a:noFill/>
                    </a:lnR>
                    <a:lnT>
                      <a:noFill/>
                    </a:lnT>
                    <a:lnB>
                      <a:noFill/>
                    </a:lnB>
                  </a:tcPr>
                </a:tc>
                <a:tc>
                  <a:txBody>
                    <a:bodyPr/>
                    <a:lstStyle/>
                    <a:p>
                      <a:pPr algn="l" fontAlgn="b"/>
                      <a:r>
                        <a:rPr lang="en-US" sz="1400" b="0" i="0" u="none" strike="noStrike" dirty="0">
                          <a:solidFill>
                            <a:srgbClr val="000000"/>
                          </a:solidFill>
                          <a:effectLst/>
                          <a:latin typeface="Ali"/>
                        </a:rPr>
                        <a:t> Yes </a:t>
                      </a:r>
                    </a:p>
                  </a:txBody>
                  <a:tcPr marL="9525" marR="9525" marT="9525" marB="0" anchor="b">
                    <a:lnL>
                      <a:noFill/>
                    </a:lnL>
                    <a:lnR>
                      <a:noFill/>
                    </a:lnR>
                    <a:lnT>
                      <a:noFill/>
                    </a:lnT>
                    <a:lnB>
                      <a:noFill/>
                    </a:lnB>
                  </a:tcPr>
                </a:tc>
              </a:tr>
              <a:tr h="228600">
                <a:tc>
                  <a:txBody>
                    <a:bodyPr/>
                    <a:lstStyle/>
                    <a:p>
                      <a:pPr algn="l" fontAlgn="b"/>
                      <a:r>
                        <a:rPr lang="en-US" sz="1400" b="0" i="0" u="none" strike="noStrike">
                          <a:solidFill>
                            <a:srgbClr val="000000"/>
                          </a:solidFill>
                          <a:effectLst/>
                          <a:latin typeface="Ali"/>
                        </a:rPr>
                        <a:t>      3 </a:t>
                      </a:r>
                    </a:p>
                  </a:txBody>
                  <a:tcPr marL="9525" marR="9525" marT="9525" marB="0" anchor="b">
                    <a:lnL>
                      <a:noFill/>
                    </a:lnL>
                    <a:lnR>
                      <a:noFill/>
                    </a:lnR>
                    <a:lnT>
                      <a:noFill/>
                    </a:lnT>
                    <a:lnB>
                      <a:noFill/>
                    </a:lnB>
                  </a:tcPr>
                </a:tc>
                <a:tc>
                  <a:txBody>
                    <a:bodyPr/>
                    <a:lstStyle/>
                    <a:p>
                      <a:pPr algn="r" fontAlgn="b"/>
                      <a:r>
                        <a:rPr lang="en-US" sz="1400" b="0" i="0" u="none" strike="noStrike" dirty="0">
                          <a:solidFill>
                            <a:srgbClr val="000000"/>
                          </a:solidFill>
                          <a:effectLst/>
                          <a:latin typeface="Ali"/>
                        </a:rPr>
                        <a:t> </a:t>
                      </a:r>
                      <a:r>
                        <a:rPr lang="en-US" sz="1400" b="0" i="0" u="none" strike="noStrike" dirty="0" smtClean="0">
                          <a:solidFill>
                            <a:srgbClr val="000000"/>
                          </a:solidFill>
                          <a:effectLst/>
                          <a:latin typeface="Ali"/>
                        </a:rPr>
                        <a:t>&gt;$10M</a:t>
                      </a:r>
                      <a:endParaRPr lang="en-US" sz="1400" b="0" i="0" u="none" strike="noStrike" dirty="0">
                        <a:solidFill>
                          <a:srgbClr val="000000"/>
                        </a:solidFill>
                        <a:effectLst/>
                        <a:latin typeface="Ali"/>
                      </a:endParaRPr>
                    </a:p>
                  </a:txBody>
                  <a:tcPr marL="9525" marR="9525" marT="9525" marB="0" anchor="b">
                    <a:lnL>
                      <a:noFill/>
                    </a:lnL>
                    <a:lnR>
                      <a:noFill/>
                    </a:lnR>
                    <a:lnT>
                      <a:noFill/>
                    </a:lnT>
                    <a:lnB>
                      <a:noFill/>
                    </a:lnB>
                  </a:tcPr>
                </a:tc>
                <a:tc>
                  <a:txBody>
                    <a:bodyPr/>
                    <a:lstStyle/>
                    <a:p>
                      <a:pPr algn="l" fontAlgn="b"/>
                      <a:r>
                        <a:rPr lang="en-US" sz="1400" b="0" i="0" u="none" strike="noStrike" dirty="0">
                          <a:solidFill>
                            <a:srgbClr val="000000"/>
                          </a:solidFill>
                          <a:effectLst/>
                          <a:latin typeface="Ali"/>
                        </a:rPr>
                        <a:t> F </a:t>
                      </a:r>
                    </a:p>
                  </a:txBody>
                  <a:tcPr marL="9525" marR="9525" marT="9525" marB="0" anchor="b">
                    <a:lnL>
                      <a:noFill/>
                    </a:lnL>
                    <a:lnR>
                      <a:noFill/>
                    </a:lnR>
                    <a:lnT>
                      <a:noFill/>
                    </a:lnT>
                    <a:lnB>
                      <a:noFill/>
                    </a:lnB>
                  </a:tcPr>
                </a:tc>
                <a:tc>
                  <a:txBody>
                    <a:bodyPr/>
                    <a:lstStyle/>
                    <a:p>
                      <a:pPr algn="l" fontAlgn="b"/>
                      <a:r>
                        <a:rPr lang="en-US" sz="1400" b="0" i="0" u="none" strike="noStrike" dirty="0">
                          <a:solidFill>
                            <a:srgbClr val="000000"/>
                          </a:solidFill>
                          <a:effectLst/>
                          <a:latin typeface="Ali"/>
                        </a:rPr>
                        <a:t> No </a:t>
                      </a:r>
                    </a:p>
                  </a:txBody>
                  <a:tcPr marL="9525" marR="9525" marT="9525" marB="0" anchor="b">
                    <a:lnL>
                      <a:noFill/>
                    </a:lnL>
                    <a:lnR>
                      <a:noFill/>
                    </a:lnR>
                    <a:lnT>
                      <a:noFill/>
                    </a:lnT>
                    <a:lnB>
                      <a:noFill/>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27284492"/>
              </p:ext>
            </p:extLst>
          </p:nvPr>
        </p:nvGraphicFramePr>
        <p:xfrm>
          <a:off x="2638425" y="3467100"/>
          <a:ext cx="3771900" cy="451485"/>
        </p:xfrm>
        <a:graphic>
          <a:graphicData uri="http://schemas.openxmlformats.org/drawingml/2006/table">
            <a:tbl>
              <a:tblPr/>
              <a:tblGrid>
                <a:gridCol w="546100"/>
                <a:gridCol w="939800"/>
                <a:gridCol w="1282700"/>
                <a:gridCol w="1003300"/>
              </a:tblGrid>
              <a:tr h="166686">
                <a:tc>
                  <a:txBody>
                    <a:bodyPr/>
                    <a:lstStyle/>
                    <a:p>
                      <a:pPr algn="l" fontAlgn="b"/>
                      <a:r>
                        <a:rPr lang="en-US" sz="1400" b="0" i="0" u="none" strike="noStrike" dirty="0">
                          <a:solidFill>
                            <a:srgbClr val="000000"/>
                          </a:solidFill>
                          <a:effectLst/>
                          <a:latin typeface="Ali"/>
                        </a:rPr>
                        <a:t> Firm </a:t>
                      </a:r>
                    </a:p>
                  </a:txBody>
                  <a:tcPr marL="9525" marR="9525" marT="9525" marB="0" anchor="b">
                    <a:lnL>
                      <a:noFill/>
                    </a:lnL>
                    <a:lnR>
                      <a:noFill/>
                    </a:lnR>
                    <a:lnT>
                      <a:noFill/>
                    </a:lnT>
                    <a:lnB>
                      <a:noFill/>
                    </a:lnB>
                  </a:tcPr>
                </a:tc>
                <a:tc>
                  <a:txBody>
                    <a:bodyPr/>
                    <a:lstStyle/>
                    <a:p>
                      <a:pPr algn="l" fontAlgn="b"/>
                      <a:r>
                        <a:rPr lang="en-US" sz="1400" b="0" i="0" u="none" strike="noStrike" dirty="0">
                          <a:solidFill>
                            <a:srgbClr val="000000"/>
                          </a:solidFill>
                          <a:effectLst/>
                          <a:latin typeface="Ali"/>
                        </a:rPr>
                        <a:t> Sales </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Ali"/>
                        </a:rPr>
                        <a:t> CEO Gender </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Ali"/>
                        </a:rPr>
                        <a:t> Customer </a:t>
                      </a:r>
                    </a:p>
                  </a:txBody>
                  <a:tcPr marL="9525" marR="9525" marT="9525" marB="0" anchor="b">
                    <a:lnL>
                      <a:noFill/>
                    </a:lnL>
                    <a:lnR>
                      <a:noFill/>
                    </a:lnR>
                    <a:lnT>
                      <a:noFill/>
                    </a:lnT>
                    <a:lnB>
                      <a:noFill/>
                    </a:lnB>
                  </a:tcPr>
                </a:tc>
              </a:tr>
              <a:tr h="228600">
                <a:tc>
                  <a:txBody>
                    <a:bodyPr/>
                    <a:lstStyle/>
                    <a:p>
                      <a:pPr algn="l" fontAlgn="b"/>
                      <a:r>
                        <a:rPr lang="en-US" sz="1400" b="0" i="0" u="none" strike="noStrike" dirty="0">
                          <a:solidFill>
                            <a:srgbClr val="000000"/>
                          </a:solidFill>
                          <a:effectLst/>
                          <a:latin typeface="Ali"/>
                        </a:rPr>
                        <a:t>      4 </a:t>
                      </a:r>
                    </a:p>
                  </a:txBody>
                  <a:tcPr marL="9525" marR="9525" marT="9525" marB="0" anchor="b">
                    <a:lnL>
                      <a:noFill/>
                    </a:lnL>
                    <a:lnR>
                      <a:noFill/>
                    </a:lnR>
                    <a:lnT>
                      <a:noFill/>
                    </a:lnT>
                    <a:lnB>
                      <a:noFill/>
                    </a:lnB>
                  </a:tcPr>
                </a:tc>
                <a:tc>
                  <a:txBody>
                    <a:bodyPr/>
                    <a:lstStyle/>
                    <a:p>
                      <a:pPr algn="r" fontAlgn="b"/>
                      <a:r>
                        <a:rPr lang="en-US" sz="1400" b="0" i="0" u="none" strike="noStrike" dirty="0">
                          <a:solidFill>
                            <a:srgbClr val="000000"/>
                          </a:solidFill>
                          <a:effectLst/>
                          <a:latin typeface="Ali"/>
                        </a:rPr>
                        <a:t> &gt;$10M </a:t>
                      </a:r>
                    </a:p>
                  </a:txBody>
                  <a:tcPr marL="9525" marR="9525" marT="9525" marB="0" anchor="b">
                    <a:lnL>
                      <a:noFill/>
                    </a:lnL>
                    <a:lnR>
                      <a:noFill/>
                    </a:lnR>
                    <a:lnT>
                      <a:noFill/>
                    </a:lnT>
                    <a:lnB>
                      <a:noFill/>
                    </a:lnB>
                  </a:tcPr>
                </a:tc>
                <a:tc>
                  <a:txBody>
                    <a:bodyPr/>
                    <a:lstStyle/>
                    <a:p>
                      <a:pPr algn="l" fontAlgn="b"/>
                      <a:r>
                        <a:rPr lang="en-US" sz="1400" b="0" i="0" u="none" strike="noStrike" dirty="0">
                          <a:solidFill>
                            <a:srgbClr val="000000"/>
                          </a:solidFill>
                          <a:effectLst/>
                          <a:latin typeface="Ali"/>
                        </a:rPr>
                        <a:t> ? </a:t>
                      </a:r>
                    </a:p>
                  </a:txBody>
                  <a:tcPr marL="9525" marR="9525" marT="9525" marB="0" anchor="b">
                    <a:lnL>
                      <a:noFill/>
                    </a:lnL>
                    <a:lnR>
                      <a:noFill/>
                    </a:lnR>
                    <a:lnT>
                      <a:noFill/>
                    </a:lnT>
                    <a:lnB>
                      <a:noFill/>
                    </a:lnB>
                  </a:tcPr>
                </a:tc>
                <a:tc>
                  <a:txBody>
                    <a:bodyPr/>
                    <a:lstStyle/>
                    <a:p>
                      <a:pPr algn="l" fontAlgn="b"/>
                      <a:r>
                        <a:rPr lang="en-US" sz="1400" b="0" i="0" u="none" strike="noStrike" dirty="0">
                          <a:solidFill>
                            <a:srgbClr val="000000"/>
                          </a:solidFill>
                          <a:effectLst/>
                          <a:latin typeface="Ali"/>
                        </a:rPr>
                        <a:t> ? </a:t>
                      </a:r>
                    </a:p>
                  </a:txBody>
                  <a:tcPr marL="9525" marR="9525" marT="9525" marB="0" anchor="b">
                    <a:lnL>
                      <a:noFill/>
                    </a:lnL>
                    <a:lnR>
                      <a:noFill/>
                    </a:lnR>
                    <a:lnT>
                      <a:noFill/>
                    </a:lnT>
                    <a:lnB>
                      <a:noFill/>
                    </a:lnB>
                  </a:tcPr>
                </a:tc>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801306" y="4053720"/>
                <a:ext cx="9590469" cy="220066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unc>
                        <m:funcPr>
                          <m:ctrlPr>
                            <a:rPr lang="en-US" b="0" i="1" smtClean="0">
                              <a:latin typeface="Cambria Math"/>
                            </a:rPr>
                          </m:ctrlPr>
                        </m:funcPr>
                        <m:fName>
                          <m:r>
                            <m:rPr>
                              <m:sty m:val="p"/>
                            </m:rPr>
                            <a:rPr lang="en-US" b="0" i="0" smtClean="0">
                              <a:latin typeface="Cambria Math"/>
                            </a:rPr>
                            <m:t>Pr</m:t>
                          </m:r>
                        </m:fName>
                        <m:e>
                          <m:d>
                            <m:dPr>
                              <m:endChr m:val="|"/>
                              <m:ctrlPr>
                                <a:rPr lang="en-US" b="0" i="1" smtClean="0">
                                  <a:latin typeface="Cambria Math"/>
                                </a:rPr>
                              </m:ctrlPr>
                            </m:dPr>
                            <m:e>
                              <m:r>
                                <a:rPr lang="en-US" b="0" i="1" smtClean="0">
                                  <a:latin typeface="Cambria Math"/>
                                </a:rPr>
                                <m:t>𝑐𝑢𝑠𝑡𝑜𝑚𝑒𝑟</m:t>
                              </m:r>
                            </m:e>
                          </m:d>
                        </m:e>
                      </m:func>
                      <m:r>
                        <a:rPr lang="en-US" b="0" i="1" smtClean="0">
                          <a:latin typeface="Cambria Math"/>
                        </a:rPr>
                        <m:t>𝑆𝑎𝑙𝑒𝑠</m:t>
                      </m:r>
                      <m:r>
                        <a:rPr lang="en-US" b="0" i="1" smtClean="0">
                          <a:latin typeface="Cambria Math"/>
                        </a:rPr>
                        <m:t>&gt;$10</m:t>
                      </m:r>
                      <m:r>
                        <a:rPr lang="en-US" b="0" i="1" smtClean="0">
                          <a:latin typeface="Cambria Math"/>
                        </a:rPr>
                        <m:t>𝑀</m:t>
                      </m:r>
                      <m:r>
                        <a:rPr lang="en-US" b="0" i="1" smtClean="0">
                          <a:latin typeface="Cambria Math"/>
                        </a:rPr>
                        <m:t> &amp; </m:t>
                      </m:r>
                      <m:r>
                        <a:rPr lang="en-US" b="0" i="1" smtClean="0">
                          <a:latin typeface="Cambria Math"/>
                        </a:rPr>
                        <m:t>𝐶𝐸𝑂</m:t>
                      </m:r>
                      <m:r>
                        <a:rPr lang="en-US" b="0" i="1" smtClean="0">
                          <a:latin typeface="Cambria Math"/>
                        </a:rPr>
                        <m:t> </m:t>
                      </m:r>
                      <m:r>
                        <a:rPr lang="en-US" b="0" i="1" smtClean="0">
                          <a:latin typeface="Cambria Math"/>
                        </a:rPr>
                        <m:t>𝐺𝑒𝑛𝑑𝑒𝑟</m:t>
                      </m:r>
                      <m:r>
                        <a:rPr lang="en-US" b="0" i="1" smtClean="0">
                          <a:latin typeface="Cambria Math"/>
                        </a:rPr>
                        <m:t>= ?)=</m:t>
                      </m:r>
                    </m:oMath>
                  </m:oMathPara>
                </a14:m>
                <a:endParaRPr lang="en-US" b="0" i="1" dirty="0" smtClean="0">
                  <a:latin typeface="Cambria Math"/>
                </a:endParaRPr>
              </a:p>
              <a:p>
                <a:endParaRPr lang="en-US" b="0" i="0" dirty="0" smtClean="0">
                  <a:latin typeface="Cambria Math"/>
                </a:endParaRPr>
              </a:p>
              <a:p>
                <a:pPr/>
                <a14:m>
                  <m:oMathPara xmlns:m="http://schemas.openxmlformats.org/officeDocument/2006/math">
                    <m:oMathParaPr>
                      <m:jc m:val="left"/>
                    </m:oMathParaPr>
                    <m:oMath xmlns:m="http://schemas.openxmlformats.org/officeDocument/2006/math">
                      <m:f>
                        <m:fPr>
                          <m:ctrlPr>
                            <a:rPr lang="en-US" b="0" i="1" smtClean="0">
                              <a:latin typeface="Cambria Math"/>
                            </a:rPr>
                          </m:ctrlPr>
                        </m:fPr>
                        <m:num>
                          <m:func>
                            <m:funcPr>
                              <m:ctrlPr>
                                <a:rPr lang="en-US" i="1">
                                  <a:latin typeface="Cambria Math"/>
                                </a:rPr>
                              </m:ctrlPr>
                            </m:funcPr>
                            <m:fName>
                              <m:r>
                                <m:rPr>
                                  <m:sty m:val="p"/>
                                </m:rPr>
                                <a:rPr lang="en-US">
                                  <a:latin typeface="Cambria Math"/>
                                </a:rPr>
                                <m:t>Pr</m:t>
                              </m:r>
                            </m:fName>
                            <m:e>
                              <m:d>
                                <m:dPr>
                                  <m:ctrlPr>
                                    <a:rPr lang="en-US" i="1">
                                      <a:latin typeface="Cambria Math"/>
                                    </a:rPr>
                                  </m:ctrlPr>
                                </m:dPr>
                                <m:e>
                                  <m:r>
                                    <a:rPr lang="en-US" i="1">
                                      <a:latin typeface="Cambria Math"/>
                                    </a:rPr>
                                    <m:t>𝑆𝑎𝑙𝑒𝑠</m:t>
                                  </m:r>
                                  <m:r>
                                    <a:rPr lang="en-US" i="1">
                                      <a:latin typeface="Cambria Math"/>
                                    </a:rPr>
                                    <m:t>&gt;$10</m:t>
                                  </m:r>
                                  <m:r>
                                    <a:rPr lang="en-US" i="1">
                                      <a:latin typeface="Cambria Math"/>
                                    </a:rPr>
                                    <m:t>𝑀</m:t>
                                  </m:r>
                                </m:e>
                                <m:e>
                                  <m:r>
                                    <a:rPr lang="en-US" i="1">
                                      <a:latin typeface="Cambria Math"/>
                                    </a:rPr>
                                    <m:t>𝑐𝑢𝑠𝑡𝑜𝑚𝑒𝑟</m:t>
                                  </m:r>
                                </m:e>
                              </m:d>
                            </m:e>
                          </m:func>
                          <m:func>
                            <m:funcPr>
                              <m:ctrlPr>
                                <a:rPr lang="en-US" b="0" i="1" smtClean="0">
                                  <a:latin typeface="Cambria Math"/>
                                </a:rPr>
                              </m:ctrlPr>
                            </m:funcPr>
                            <m:fName>
                              <m:r>
                                <m:rPr>
                                  <m:sty m:val="p"/>
                                </m:rPr>
                                <a:rPr lang="en-US" b="0" i="0" smtClean="0">
                                  <a:latin typeface="Cambria Math"/>
                                </a:rPr>
                                <m:t>Pr</m:t>
                              </m:r>
                            </m:fName>
                            <m:e>
                              <m:d>
                                <m:dPr>
                                  <m:ctrlPr>
                                    <a:rPr lang="en-US" b="0" i="1" smtClean="0">
                                      <a:latin typeface="Cambria Math"/>
                                    </a:rPr>
                                  </m:ctrlPr>
                                </m:dPr>
                                <m:e>
                                  <m:r>
                                    <a:rPr lang="en-US" b="0" i="1" smtClean="0">
                                      <a:latin typeface="Cambria Math"/>
                                    </a:rPr>
                                    <m:t>𝐶𝐸𝑂</m:t>
                                  </m:r>
                                  <m:r>
                                    <a:rPr lang="en-US" b="0" i="1" smtClean="0">
                                      <a:latin typeface="Cambria Math"/>
                                    </a:rPr>
                                    <m:t> </m:t>
                                  </m:r>
                                  <m:r>
                                    <a:rPr lang="en-US" b="0" i="1" smtClean="0">
                                      <a:latin typeface="Cambria Math"/>
                                    </a:rPr>
                                    <m:t>𝐺𝑒𝑛𝑑𝑒𝑟</m:t>
                                  </m:r>
                                  <m:r>
                                    <a:rPr lang="en-US" b="0" i="1" smtClean="0">
                                      <a:latin typeface="Cambria Math"/>
                                    </a:rPr>
                                    <m:t>= ?</m:t>
                                  </m:r>
                                </m:e>
                                <m:e>
                                  <m:r>
                                    <a:rPr lang="en-US" b="0" i="1" smtClean="0">
                                      <a:latin typeface="Cambria Math"/>
                                    </a:rPr>
                                    <m:t>𝐶𝑢𝑠𝑡𝑜𝑚𝑒𝑟</m:t>
                                  </m:r>
                                </m:e>
                              </m:d>
                              <m:r>
                                <m:rPr>
                                  <m:sty m:val="p"/>
                                </m:rPr>
                                <a:rPr lang="en-US" b="0" i="0" smtClean="0">
                                  <a:latin typeface="Cambria Math"/>
                                </a:rPr>
                                <m:t>Pr</m:t>
                              </m:r>
                              <m:r>
                                <a:rPr lang="en-US" b="0" i="1" smtClean="0">
                                  <a:latin typeface="Cambria Math"/>
                                </a:rPr>
                                <m:t>⁡(</m:t>
                              </m:r>
                              <m:r>
                                <a:rPr lang="en-US" b="0" i="1" smtClean="0">
                                  <a:latin typeface="Cambria Math"/>
                                </a:rPr>
                                <m:t>𝐶𝑢𝑠𝑡𝑜𝑚𝑒𝑟</m:t>
                              </m:r>
                              <m:r>
                                <a:rPr lang="en-US" b="0" i="1" smtClean="0">
                                  <a:latin typeface="Cambria Math"/>
                                </a:rPr>
                                <m:t>)</m:t>
                              </m:r>
                            </m:e>
                          </m:func>
                        </m:num>
                        <m:den>
                          <m:eqArr>
                            <m:eqArrPr>
                              <m:ctrlPr>
                                <a:rPr lang="en-US" b="0" i="1" smtClean="0">
                                  <a:latin typeface="Cambria Math"/>
                                </a:rPr>
                              </m:ctrlPr>
                            </m:eqArrPr>
                            <m:e>
                              <m:func>
                                <m:funcPr>
                                  <m:ctrlPr>
                                    <a:rPr lang="en-US" b="0" i="1" smtClean="0">
                                      <a:latin typeface="Cambria Math"/>
                                    </a:rPr>
                                  </m:ctrlPr>
                                </m:funcPr>
                                <m:fName>
                                  <m:r>
                                    <m:rPr>
                                      <m:sty m:val="p"/>
                                    </m:rPr>
                                    <a:rPr lang="en-US" b="0" i="0" smtClean="0">
                                      <a:latin typeface="Cambria Math"/>
                                    </a:rPr>
                                    <m:t>Pr</m:t>
                                  </m:r>
                                </m:fName>
                                <m:e>
                                  <m:d>
                                    <m:dPr>
                                      <m:ctrlPr>
                                        <a:rPr lang="en-US" b="0" i="1" smtClean="0">
                                          <a:latin typeface="Cambria Math"/>
                                        </a:rPr>
                                      </m:ctrlPr>
                                    </m:dPr>
                                    <m:e>
                                      <m:r>
                                        <a:rPr lang="en-US" b="0" i="1" smtClean="0">
                                          <a:latin typeface="Cambria Math"/>
                                        </a:rPr>
                                        <m:t>𝑆𝑎𝑙𝑒𝑠</m:t>
                                      </m:r>
                                      <m:r>
                                        <a:rPr lang="en-US" b="0" i="1" smtClean="0">
                                          <a:latin typeface="Cambria Math"/>
                                        </a:rPr>
                                        <m:t>&gt;$10</m:t>
                                      </m:r>
                                      <m:r>
                                        <a:rPr lang="en-US" b="0" i="1" smtClean="0">
                                          <a:latin typeface="Cambria Math"/>
                                        </a:rPr>
                                        <m:t>𝑀</m:t>
                                      </m:r>
                                    </m:e>
                                  </m:d>
                                </m:e>
                              </m:func>
                              <m:r>
                                <m:rPr>
                                  <m:sty m:val="p"/>
                                </m:rPr>
                                <a:rPr lang="en-US" b="0" i="0" smtClean="0">
                                  <a:latin typeface="Cambria Math"/>
                                </a:rPr>
                                <m:t>Pr</m:t>
                              </m:r>
                              <m:r>
                                <a:rPr lang="en-US" b="0" i="1" smtClean="0">
                                  <a:latin typeface="Cambria Math"/>
                                </a:rPr>
                                <m:t>⁡(</m:t>
                              </m:r>
                              <m:r>
                                <a:rPr lang="en-US" b="0" i="1" smtClean="0">
                                  <a:latin typeface="Cambria Math"/>
                                </a:rPr>
                                <m:t>𝐺𝑒𝑛𝑑𝑒𝑟</m:t>
                              </m:r>
                              <m:r>
                                <a:rPr lang="en-US" b="0" i="1" smtClean="0">
                                  <a:latin typeface="Cambria Math"/>
                                </a:rPr>
                                <m:t>= ?)</m:t>
                              </m:r>
                            </m:e>
                            <m:e>
                              <m:r>
                                <a:rPr lang="en-US" b="0" i="1" smtClean="0">
                                  <a:latin typeface="Cambria Math"/>
                                </a:rPr>
                                <m:t>= </m:t>
                              </m:r>
                              <m:f>
                                <m:fPr>
                                  <m:ctrlPr>
                                    <a:rPr lang="en-US" b="0" i="1" smtClean="0">
                                      <a:latin typeface="Cambria Math"/>
                                    </a:rPr>
                                  </m:ctrlPr>
                                </m:fPr>
                                <m:num>
                                  <m:f>
                                    <m:fPr>
                                      <m:ctrlPr>
                                        <a:rPr lang="en-US" b="0" i="1" smtClean="0">
                                          <a:latin typeface="Cambria Math"/>
                                        </a:rPr>
                                      </m:ctrlPr>
                                    </m:fPr>
                                    <m:num>
                                      <m:r>
                                        <a:rPr lang="en-US" b="0" i="1" smtClean="0">
                                          <a:latin typeface="Cambria Math"/>
                                        </a:rPr>
                                        <m:t>1</m:t>
                                      </m:r>
                                    </m:num>
                                    <m:den>
                                      <m:r>
                                        <a:rPr lang="en-US" b="0" i="1" smtClean="0">
                                          <a:latin typeface="Cambria Math"/>
                                        </a:rPr>
                                        <m:t>2</m:t>
                                      </m:r>
                                    </m:den>
                                  </m:f>
                                  <m:r>
                                    <a:rPr lang="en-US" b="0" i="1" smtClean="0">
                                      <a:latin typeface="Cambria Math"/>
                                    </a:rPr>
                                    <m:t> ∗</m:t>
                                  </m:r>
                                  <m:f>
                                    <m:fPr>
                                      <m:ctrlPr>
                                        <a:rPr lang="en-US" b="0" i="1" smtClean="0">
                                          <a:latin typeface="Cambria Math"/>
                                        </a:rPr>
                                      </m:ctrlPr>
                                    </m:fPr>
                                    <m:num>
                                      <m:r>
                                        <a:rPr lang="en-US" b="0" i="1" smtClean="0">
                                          <a:latin typeface="Cambria Math"/>
                                        </a:rPr>
                                        <m:t>1</m:t>
                                      </m:r>
                                    </m:num>
                                    <m:den>
                                      <m:r>
                                        <a:rPr lang="en-US" b="0" i="1" smtClean="0">
                                          <a:latin typeface="Cambria Math"/>
                                        </a:rPr>
                                        <m:t>2</m:t>
                                      </m:r>
                                    </m:den>
                                  </m:f>
                                  <m:r>
                                    <a:rPr lang="en-US" b="0" i="1" smtClean="0">
                                      <a:latin typeface="Cambria Math"/>
                                    </a:rPr>
                                    <m:t>∗ </m:t>
                                  </m:r>
                                  <m:f>
                                    <m:fPr>
                                      <m:ctrlPr>
                                        <a:rPr lang="en-US" b="0" i="1" smtClean="0">
                                          <a:latin typeface="Cambria Math"/>
                                        </a:rPr>
                                      </m:ctrlPr>
                                    </m:fPr>
                                    <m:num>
                                      <m:r>
                                        <a:rPr lang="en-US" b="0" i="1" smtClean="0">
                                          <a:latin typeface="Cambria Math"/>
                                        </a:rPr>
                                        <m:t>2</m:t>
                                      </m:r>
                                    </m:num>
                                    <m:den>
                                      <m:r>
                                        <a:rPr lang="en-US" b="0" i="1" smtClean="0">
                                          <a:latin typeface="Cambria Math"/>
                                        </a:rPr>
                                        <m:t>3</m:t>
                                      </m:r>
                                    </m:den>
                                  </m:f>
                                </m:num>
                                <m:den>
                                  <m:f>
                                    <m:fPr>
                                      <m:ctrlPr>
                                        <a:rPr lang="en-US" b="0" i="1" smtClean="0">
                                          <a:latin typeface="Cambria Math"/>
                                        </a:rPr>
                                      </m:ctrlPr>
                                    </m:fPr>
                                    <m:num>
                                      <m:r>
                                        <a:rPr lang="en-US" b="0" i="1" smtClean="0">
                                          <a:latin typeface="Cambria Math"/>
                                        </a:rPr>
                                        <m:t>2</m:t>
                                      </m:r>
                                    </m:num>
                                    <m:den>
                                      <m:r>
                                        <a:rPr lang="en-US" b="0" i="1" smtClean="0">
                                          <a:latin typeface="Cambria Math"/>
                                        </a:rPr>
                                        <m:t>3</m:t>
                                      </m:r>
                                    </m:den>
                                  </m:f>
                                  <m:r>
                                    <a:rPr lang="en-US" b="0" i="1" smtClean="0">
                                      <a:latin typeface="Cambria Math"/>
                                    </a:rPr>
                                    <m:t> ∗ </m:t>
                                  </m:r>
                                  <m:f>
                                    <m:fPr>
                                      <m:ctrlPr>
                                        <a:rPr lang="en-US" b="0" i="1" smtClean="0">
                                          <a:latin typeface="Cambria Math"/>
                                        </a:rPr>
                                      </m:ctrlPr>
                                    </m:fPr>
                                    <m:num>
                                      <m:r>
                                        <a:rPr lang="en-US" b="0" i="1" smtClean="0">
                                          <a:latin typeface="Cambria Math"/>
                                        </a:rPr>
                                        <m:t>1</m:t>
                                      </m:r>
                                    </m:num>
                                    <m:den>
                                      <m:r>
                                        <a:rPr lang="en-US" b="0" i="1" smtClean="0">
                                          <a:latin typeface="Cambria Math"/>
                                        </a:rPr>
                                        <m:t>3</m:t>
                                      </m:r>
                                    </m:den>
                                  </m:f>
                                </m:den>
                              </m:f>
                              <m:r>
                                <a:rPr lang="en-US" b="0" i="1" smtClean="0">
                                  <a:latin typeface="Cambria Math"/>
                                </a:rPr>
                                <m:t>= </m:t>
                              </m:r>
                              <m:f>
                                <m:fPr>
                                  <m:ctrlPr>
                                    <a:rPr lang="en-US" b="0" i="1" smtClean="0">
                                      <a:latin typeface="Cambria Math"/>
                                    </a:rPr>
                                  </m:ctrlPr>
                                </m:fPr>
                                <m:num>
                                  <m:f>
                                    <m:fPr>
                                      <m:ctrlPr>
                                        <a:rPr lang="en-US" b="0" i="1" smtClean="0">
                                          <a:latin typeface="Cambria Math"/>
                                        </a:rPr>
                                      </m:ctrlPr>
                                    </m:fPr>
                                    <m:num>
                                      <m:r>
                                        <a:rPr lang="en-US" b="0" i="1" smtClean="0">
                                          <a:latin typeface="Cambria Math"/>
                                        </a:rPr>
                                        <m:t>1</m:t>
                                      </m:r>
                                    </m:num>
                                    <m:den>
                                      <m:r>
                                        <a:rPr lang="en-US" b="0" i="1" smtClean="0">
                                          <a:latin typeface="Cambria Math"/>
                                        </a:rPr>
                                        <m:t>6</m:t>
                                      </m:r>
                                    </m:den>
                                  </m:f>
                                </m:num>
                                <m:den>
                                  <m:f>
                                    <m:fPr>
                                      <m:ctrlPr>
                                        <a:rPr lang="en-US" b="0" i="1" smtClean="0">
                                          <a:latin typeface="Cambria Math"/>
                                        </a:rPr>
                                      </m:ctrlPr>
                                    </m:fPr>
                                    <m:num>
                                      <m:r>
                                        <a:rPr lang="en-US" b="0" i="1" smtClean="0">
                                          <a:latin typeface="Cambria Math"/>
                                        </a:rPr>
                                        <m:t>2</m:t>
                                      </m:r>
                                    </m:num>
                                    <m:den>
                                      <m:r>
                                        <a:rPr lang="en-US" b="0" i="1" smtClean="0">
                                          <a:latin typeface="Cambria Math"/>
                                        </a:rPr>
                                        <m:t>9</m:t>
                                      </m:r>
                                    </m:den>
                                  </m:f>
                                </m:den>
                              </m:f>
                              <m:r>
                                <a:rPr lang="en-US" b="0" i="1" smtClean="0">
                                  <a:latin typeface="Cambria Math"/>
                                </a:rPr>
                                <m:t>= </m:t>
                              </m:r>
                              <m:f>
                                <m:fPr>
                                  <m:ctrlPr>
                                    <a:rPr lang="en-US" b="0" i="1" smtClean="0">
                                      <a:latin typeface="Cambria Math"/>
                                    </a:rPr>
                                  </m:ctrlPr>
                                </m:fPr>
                                <m:num>
                                  <m:r>
                                    <a:rPr lang="en-US" b="0" i="1" smtClean="0">
                                      <a:latin typeface="Cambria Math"/>
                                    </a:rPr>
                                    <m:t>9</m:t>
                                  </m:r>
                                </m:num>
                                <m:den>
                                  <m:r>
                                    <a:rPr lang="en-US" b="0" i="1" smtClean="0">
                                      <a:latin typeface="Cambria Math"/>
                                    </a:rPr>
                                    <m:t>12</m:t>
                                  </m:r>
                                </m:den>
                              </m:f>
                              <m:r>
                                <a:rPr lang="en-US" b="0" i="1" smtClean="0">
                                  <a:latin typeface="Cambria Math"/>
                                </a:rPr>
                                <m:t> </m:t>
                              </m:r>
                              <m:r>
                                <a:rPr lang="en-US" b="0" i="1" smtClean="0">
                                  <a:latin typeface="Cambria Math"/>
                                </a:rPr>
                                <m:t>𝑜𝑟</m:t>
                              </m:r>
                              <m:r>
                                <a:rPr lang="en-US" b="0" i="1" smtClean="0">
                                  <a:latin typeface="Cambria Math"/>
                                </a:rPr>
                                <m:t> .75.</m:t>
                              </m:r>
                            </m:e>
                          </m:eqArr>
                        </m:den>
                      </m:f>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801306" y="4053720"/>
                <a:ext cx="9590469" cy="2200667"/>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07179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Organic Customer Model: Bootstrapped Naïve Bayes Ensemble</a:t>
            </a:r>
            <a:endParaRPr lang="en-US" dirty="0"/>
          </a:p>
        </p:txBody>
      </p:sp>
      <p:sp>
        <p:nvSpPr>
          <p:cNvPr id="3" name="Content Placeholder 2"/>
          <p:cNvSpPr>
            <a:spLocks noGrp="1"/>
          </p:cNvSpPr>
          <p:nvPr>
            <p:ph idx="1"/>
          </p:nvPr>
        </p:nvSpPr>
        <p:spPr/>
        <p:txBody>
          <a:bodyPr/>
          <a:lstStyle/>
          <a:p>
            <a:r>
              <a:rPr lang="en-US" dirty="0" smtClean="0"/>
              <a:t>Our </a:t>
            </a:r>
            <a:r>
              <a:rPr lang="en-US" dirty="0" smtClean="0"/>
              <a:t>model is a Naïve Bayes’ Model on our 222 predictors and our target variable, customer status. </a:t>
            </a:r>
          </a:p>
          <a:p>
            <a:r>
              <a:rPr lang="en-US" dirty="0" smtClean="0"/>
              <a:t>However, there are some issues to resolve still. How was NA data handled?</a:t>
            </a:r>
          </a:p>
          <a:p>
            <a:r>
              <a:rPr lang="en-US" dirty="0" smtClean="0"/>
              <a:t>Naïve Bayes allows for NA or missing data! It is just integrated out. In other words, when the algorithm encounters a row in our training set with NA values, the variables which are ‘NA’ just fall out of the probability estimation; and only the available information is used to compute a conditional </a:t>
            </a:r>
            <a:r>
              <a:rPr lang="en-US" dirty="0" smtClean="0"/>
              <a:t>probability for each firm. It’s that simple.</a:t>
            </a:r>
            <a:endParaRPr lang="en-US" dirty="0"/>
          </a:p>
        </p:txBody>
      </p:sp>
      <p:sp>
        <p:nvSpPr>
          <p:cNvPr id="4" name="Slide Number Placeholder 3"/>
          <p:cNvSpPr>
            <a:spLocks noGrp="1"/>
          </p:cNvSpPr>
          <p:nvPr>
            <p:ph type="sldNum" sz="quarter" idx="12"/>
          </p:nvPr>
        </p:nvSpPr>
        <p:spPr/>
        <p:txBody>
          <a:bodyPr/>
          <a:lstStyle/>
          <a:p>
            <a:fld id="{A6DBEE27-C9F3-4F0D-9FAC-21C30FAD9168}" type="slidenum">
              <a:rPr lang="en-US" smtClean="0"/>
              <a:pPr/>
              <a:t>11</a:t>
            </a:fld>
            <a:endParaRPr lang="en-US" dirty="0"/>
          </a:p>
        </p:txBody>
      </p:sp>
    </p:spTree>
    <p:extLst>
      <p:ext uri="{BB962C8B-B14F-4D97-AF65-F5344CB8AC3E}">
        <p14:creationId xmlns:p14="http://schemas.microsoft.com/office/powerpoint/2010/main" val="1943966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smtClean="0"/>
                  <a:t>So, why the ‘bootstrap’?</a:t>
                </a:r>
              </a:p>
              <a:p>
                <a:r>
                  <a:rPr lang="en-US" dirty="0" smtClean="0"/>
                  <a:t>In statistics, a bootstrap is just a random resampling (with replacement) of variables; generally used to increase estimation accuracy by generating</a:t>
                </a:r>
                <a:r>
                  <a:rPr lang="en-US" i="1" dirty="0" smtClean="0"/>
                  <a:t> many </a:t>
                </a:r>
                <a:r>
                  <a:rPr lang="en-US" dirty="0" smtClean="0"/>
                  <a:t>samples from one dataset.</a:t>
                </a:r>
              </a:p>
              <a:p>
                <a:r>
                  <a:rPr lang="en-US" dirty="0" smtClean="0"/>
                  <a:t>Here, the ‘bootstrap’ is used due to the unbalanced nature of the proportion of customers in our sample vs. population. </a:t>
                </a:r>
              </a:p>
              <a:p>
                <a14:m>
                  <m:oMath xmlns:m="http://schemas.openxmlformats.org/officeDocument/2006/math">
                    <m:r>
                      <a:rPr lang="en-US" i="1" smtClean="0">
                        <a:latin typeface="Cambria Math"/>
                        <a:ea typeface="Cambria Math"/>
                      </a:rPr>
                      <m:t>≈</m:t>
                    </m:r>
                    <m:f>
                      <m:fPr>
                        <m:ctrlPr>
                          <a:rPr lang="en-US" i="1" smtClean="0">
                            <a:latin typeface="Cambria Math"/>
                            <a:ea typeface="Cambria Math"/>
                          </a:rPr>
                        </m:ctrlPr>
                      </m:fPr>
                      <m:num>
                        <m:r>
                          <a:rPr lang="en-US" b="0" i="1" smtClean="0">
                            <a:latin typeface="Cambria Math"/>
                            <a:ea typeface="Cambria Math"/>
                          </a:rPr>
                          <m:t>20,000</m:t>
                        </m:r>
                      </m:num>
                      <m:den>
                        <m:r>
                          <a:rPr lang="en-US" b="0" i="1" smtClean="0">
                            <a:latin typeface="Cambria Math"/>
                            <a:ea typeface="Cambria Math"/>
                          </a:rPr>
                          <m:t>7,500,000</m:t>
                        </m:r>
                      </m:den>
                    </m:f>
                    <m:r>
                      <a:rPr lang="en-US" b="0" i="1" smtClean="0">
                        <a:latin typeface="Cambria Math"/>
                        <a:ea typeface="Cambria Math"/>
                      </a:rPr>
                      <m:t>= .267%</m:t>
                    </m:r>
                  </m:oMath>
                </a14:m>
                <a:r>
                  <a:rPr lang="en-US" dirty="0" smtClean="0"/>
                  <a:t> of all organic firms in our population are customers. </a:t>
                </a:r>
              </a:p>
              <a:p>
                <a:r>
                  <a:rPr lang="en-US" dirty="0" smtClean="0"/>
                  <a:t>But in our sample, </a:t>
                </a:r>
                <a14:m>
                  <m:oMath xmlns:m="http://schemas.openxmlformats.org/officeDocument/2006/math">
                    <m:r>
                      <a:rPr lang="en-US" i="1">
                        <a:latin typeface="Cambria Math"/>
                        <a:ea typeface="Cambria Math"/>
                      </a:rPr>
                      <m:t>≈</m:t>
                    </m:r>
                    <m:f>
                      <m:fPr>
                        <m:ctrlPr>
                          <a:rPr lang="en-US" i="1" smtClean="0">
                            <a:latin typeface="Cambria Math"/>
                            <a:ea typeface="Cambria Math"/>
                          </a:rPr>
                        </m:ctrlPr>
                      </m:fPr>
                      <m:num>
                        <m:r>
                          <a:rPr lang="en-US" i="1">
                            <a:latin typeface="Cambria Math"/>
                            <a:ea typeface="Cambria Math"/>
                          </a:rPr>
                          <m:t>20,000</m:t>
                        </m:r>
                      </m:num>
                      <m:den>
                        <m:r>
                          <a:rPr lang="en-US" b="0" i="1" smtClean="0">
                            <a:latin typeface="Cambria Math"/>
                            <a:ea typeface="Cambria Math"/>
                          </a:rPr>
                          <m:t>500,000</m:t>
                        </m:r>
                      </m:den>
                    </m:f>
                    <m:r>
                      <a:rPr lang="en-US" b="0" i="0" smtClean="0">
                        <a:latin typeface="Cambria Math"/>
                        <a:ea typeface="Cambria Math"/>
                      </a:rPr>
                      <m:t>=</m:t>
                    </m:r>
                    <m:r>
                      <a:rPr lang="en-US" b="0" i="1" smtClean="0">
                        <a:latin typeface="Cambria Math"/>
                        <a:ea typeface="Cambria Math"/>
                      </a:rPr>
                      <m:t>4%</m:t>
                    </m:r>
                  </m:oMath>
                </a14:m>
                <a:r>
                  <a:rPr lang="en-US" dirty="0" smtClean="0"/>
                  <a:t> of organic firms are customers.</a:t>
                </a:r>
              </a:p>
              <a:p>
                <a:r>
                  <a:rPr lang="en-US" dirty="0" smtClean="0"/>
                  <a:t>If we don’t make any adjustment for </a:t>
                </a:r>
                <a:r>
                  <a:rPr lang="en-US" dirty="0" smtClean="0"/>
                  <a:t>this huge difference, </a:t>
                </a:r>
                <a:r>
                  <a:rPr lang="en-US" dirty="0" smtClean="0"/>
                  <a:t>than we are likely to have many promising organic leads that only look as good as they do because of the very high percentage of customers in our sample relative to the population. </a:t>
                </a:r>
              </a:p>
              <a:p>
                <a:r>
                  <a:rPr lang="en-US" dirty="0" smtClean="0"/>
                  <a:t>In other words, we </a:t>
                </a:r>
                <a:r>
                  <a:rPr lang="en-US" dirty="0" smtClean="0"/>
                  <a:t>are guaranteed to </a:t>
                </a:r>
                <a:r>
                  <a:rPr lang="en-US" dirty="0" smtClean="0"/>
                  <a:t>predict </a:t>
                </a:r>
                <a:r>
                  <a:rPr lang="en-US" dirty="0" smtClean="0"/>
                  <a:t>far too many firms will become customers if no adjustment is made.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1333" r="-5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6DBEE27-C9F3-4F0D-9FAC-21C30FAD9168}" type="slidenum">
              <a:rPr lang="en-US" smtClean="0"/>
              <a:pPr/>
              <a:t>12</a:t>
            </a:fld>
            <a:endParaRPr lang="en-US" dirty="0"/>
          </a:p>
        </p:txBody>
      </p:sp>
      <p:sp>
        <p:nvSpPr>
          <p:cNvPr id="5" name="Title 1"/>
          <p:cNvSpPr>
            <a:spLocks noGrp="1"/>
          </p:cNvSpPr>
          <p:nvPr>
            <p:ph type="title"/>
          </p:nvPr>
        </p:nvSpPr>
        <p:spPr/>
        <p:txBody>
          <a:bodyPr>
            <a:normAutofit fontScale="90000"/>
          </a:bodyPr>
          <a:lstStyle/>
          <a:p>
            <a:r>
              <a:rPr lang="en-US" dirty="0" smtClean="0"/>
              <a:t>Organic Customer Model: The ‘Bootstrap’ Part</a:t>
            </a:r>
            <a:endParaRPr lang="en-US" dirty="0"/>
          </a:p>
        </p:txBody>
      </p:sp>
    </p:spTree>
    <p:extLst>
      <p:ext uri="{BB962C8B-B14F-4D97-AF65-F5344CB8AC3E}">
        <p14:creationId xmlns:p14="http://schemas.microsoft.com/office/powerpoint/2010/main" val="1784781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smtClean="0"/>
              <a:t>The solution to this problem is not obvious-in fact, it’s still an issue of academic research. </a:t>
            </a:r>
          </a:p>
          <a:p>
            <a:r>
              <a:rPr lang="en-US" dirty="0" smtClean="0"/>
              <a:t>Here are some of the solutions offered:</a:t>
            </a:r>
          </a:p>
          <a:p>
            <a:r>
              <a:rPr lang="en-US" dirty="0" smtClean="0"/>
              <a:t>We could randomly throw out customers in our data until .267% of firms in our sample are customers. I don’t like this solution at all as we lose information (and neither do most experts).</a:t>
            </a:r>
          </a:p>
          <a:p>
            <a:r>
              <a:rPr lang="en-US" dirty="0" smtClean="0"/>
              <a:t>We could do nothing. This would mean we simply show way more ‘promising organic leads’ than there really are, and only a small portion of a campaign based on this model is actually a promising target audience. The good news is we would mail </a:t>
            </a:r>
            <a:r>
              <a:rPr lang="en-US" dirty="0" smtClean="0"/>
              <a:t>almost </a:t>
            </a:r>
            <a:r>
              <a:rPr lang="en-US" dirty="0" smtClean="0"/>
              <a:t>everyone </a:t>
            </a:r>
            <a:r>
              <a:rPr lang="en-US" dirty="0" smtClean="0"/>
              <a:t>who is </a:t>
            </a:r>
            <a:r>
              <a:rPr lang="en-US" i="1" dirty="0" smtClean="0"/>
              <a:t>possibly </a:t>
            </a:r>
            <a:r>
              <a:rPr lang="en-US" dirty="0" smtClean="0"/>
              <a:t>a good lead. The bad news is we would mail </a:t>
            </a:r>
            <a:r>
              <a:rPr lang="en-US" dirty="0" smtClean="0"/>
              <a:t>many, many firms who have no </a:t>
            </a:r>
            <a:r>
              <a:rPr lang="en-US" dirty="0" smtClean="0"/>
              <a:t>real promise. This is not great modelling; but it </a:t>
            </a:r>
            <a:r>
              <a:rPr lang="en-US" dirty="0" smtClean="0"/>
              <a:t>not be that bad for our particular business model (low acquisition cost, high acquisition value).</a:t>
            </a:r>
            <a:endParaRPr lang="en-US" dirty="0" smtClean="0"/>
          </a:p>
          <a:p>
            <a:r>
              <a:rPr lang="en-US" dirty="0" smtClean="0"/>
              <a:t>We could give up. Not a good solution, nor good for my job security. </a:t>
            </a:r>
          </a:p>
          <a:p>
            <a:r>
              <a:rPr lang="en-US" dirty="0" smtClean="0"/>
              <a:t>Finally, we could bootstrap our data to create </a:t>
            </a:r>
            <a:r>
              <a:rPr lang="en-US" i="1" dirty="0" smtClean="0"/>
              <a:t>N </a:t>
            </a:r>
            <a:r>
              <a:rPr lang="en-US" dirty="0" smtClean="0"/>
              <a:t>datasets in which the percentage of customers is .267%, and, for each dataset, customers are randomly picked from the full population </a:t>
            </a:r>
            <a:r>
              <a:rPr lang="en-US" dirty="0" smtClean="0"/>
              <a:t>customers</a:t>
            </a:r>
            <a:r>
              <a:rPr lang="en-US" dirty="0" smtClean="0"/>
              <a:t>. Then we can run our model on all </a:t>
            </a:r>
            <a:r>
              <a:rPr lang="en-US" i="1" dirty="0" smtClean="0"/>
              <a:t>N </a:t>
            </a:r>
            <a:r>
              <a:rPr lang="en-US" dirty="0" smtClean="0"/>
              <a:t>datasets and in some manner average the results. I like this </a:t>
            </a:r>
            <a:r>
              <a:rPr lang="en-US" dirty="0" smtClean="0"/>
              <a:t>solution, as it is the most accurate and doesn’t just throw away ‘good data’.</a:t>
            </a:r>
            <a:endParaRPr lang="en-US" dirty="0" smtClean="0"/>
          </a:p>
        </p:txBody>
      </p:sp>
      <p:sp>
        <p:nvSpPr>
          <p:cNvPr id="4" name="Slide Number Placeholder 3"/>
          <p:cNvSpPr>
            <a:spLocks noGrp="1"/>
          </p:cNvSpPr>
          <p:nvPr>
            <p:ph type="sldNum" sz="quarter" idx="12"/>
          </p:nvPr>
        </p:nvSpPr>
        <p:spPr/>
        <p:txBody>
          <a:bodyPr/>
          <a:lstStyle/>
          <a:p>
            <a:fld id="{A6DBEE27-C9F3-4F0D-9FAC-21C30FAD9168}" type="slidenum">
              <a:rPr lang="en-US" smtClean="0"/>
              <a:pPr/>
              <a:t>13</a:t>
            </a:fld>
            <a:endParaRPr lang="en-US" dirty="0"/>
          </a:p>
        </p:txBody>
      </p:sp>
      <p:sp>
        <p:nvSpPr>
          <p:cNvPr id="5" name="Title 1"/>
          <p:cNvSpPr>
            <a:spLocks noGrp="1"/>
          </p:cNvSpPr>
          <p:nvPr>
            <p:ph type="title"/>
          </p:nvPr>
        </p:nvSpPr>
        <p:spPr/>
        <p:txBody>
          <a:bodyPr>
            <a:normAutofit fontScale="90000"/>
          </a:bodyPr>
          <a:lstStyle/>
          <a:p>
            <a:r>
              <a:rPr lang="en-US" dirty="0" smtClean="0"/>
              <a:t>Organic Customer Model: The ‘Bootstrap’ Part</a:t>
            </a:r>
            <a:endParaRPr lang="en-US" dirty="0"/>
          </a:p>
        </p:txBody>
      </p:sp>
    </p:spTree>
    <p:extLst>
      <p:ext uri="{BB962C8B-B14F-4D97-AF65-F5344CB8AC3E}">
        <p14:creationId xmlns:p14="http://schemas.microsoft.com/office/powerpoint/2010/main" val="3097491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Because, we are now creating </a:t>
            </a:r>
            <a:r>
              <a:rPr lang="en-US" i="1" dirty="0" smtClean="0"/>
              <a:t>N </a:t>
            </a:r>
            <a:r>
              <a:rPr lang="en-US" dirty="0" smtClean="0"/>
              <a:t>simulated datasets from real data, we will have </a:t>
            </a:r>
            <a:r>
              <a:rPr lang="en-US" i="1" dirty="0" smtClean="0"/>
              <a:t>N </a:t>
            </a:r>
            <a:r>
              <a:rPr lang="en-US" dirty="0" smtClean="0"/>
              <a:t>Naïve Bayesian models, </a:t>
            </a:r>
            <a:r>
              <a:rPr lang="en-US" dirty="0" smtClean="0"/>
              <a:t>and </a:t>
            </a:r>
            <a:r>
              <a:rPr lang="en-US" i="1" dirty="0" smtClean="0"/>
              <a:t>N </a:t>
            </a:r>
            <a:r>
              <a:rPr lang="en-US" dirty="0" smtClean="0"/>
              <a:t>predictions for each firm we score as a potential target.</a:t>
            </a:r>
          </a:p>
          <a:p>
            <a:r>
              <a:rPr lang="en-US" dirty="0" smtClean="0"/>
              <a:t>Thus, these </a:t>
            </a:r>
            <a:r>
              <a:rPr lang="en-US" i="1" dirty="0" smtClean="0"/>
              <a:t>N </a:t>
            </a:r>
            <a:r>
              <a:rPr lang="en-US" dirty="0" smtClean="0"/>
              <a:t>models form an </a:t>
            </a:r>
            <a:r>
              <a:rPr lang="en-US" dirty="0" smtClean="0"/>
              <a:t>‘ensemble’, </a:t>
            </a:r>
            <a:r>
              <a:rPr lang="en-US" dirty="0" smtClean="0"/>
              <a:t>which describes our entire model. </a:t>
            </a:r>
          </a:p>
          <a:p>
            <a:r>
              <a:rPr lang="en-US" dirty="0" smtClean="0"/>
              <a:t>I will set </a:t>
            </a:r>
            <a:r>
              <a:rPr lang="en-US" i="1" dirty="0" smtClean="0"/>
              <a:t>N </a:t>
            </a:r>
            <a:r>
              <a:rPr lang="en-US" dirty="0" smtClean="0"/>
              <a:t>to 100.  Firms need a unanimous decision (100 votes) of  ‘customer’ classification in order to be classified as a ‘customer’. We can lower this threshold as desired. In matters little as of now, as the votes from almost all </a:t>
            </a:r>
            <a:r>
              <a:rPr lang="en-US" dirty="0" smtClean="0"/>
              <a:t>our models </a:t>
            </a:r>
            <a:r>
              <a:rPr lang="en-US" dirty="0" smtClean="0"/>
              <a:t>agree (due to the large sample size of each bootstrapped </a:t>
            </a:r>
            <a:r>
              <a:rPr lang="en-US" dirty="0" smtClean="0"/>
              <a:t>dataset).</a:t>
            </a:r>
            <a:endParaRPr lang="en-US" dirty="0" smtClean="0"/>
          </a:p>
        </p:txBody>
      </p:sp>
      <p:sp>
        <p:nvSpPr>
          <p:cNvPr id="4" name="Slide Number Placeholder 3"/>
          <p:cNvSpPr>
            <a:spLocks noGrp="1"/>
          </p:cNvSpPr>
          <p:nvPr>
            <p:ph type="sldNum" sz="quarter" idx="12"/>
          </p:nvPr>
        </p:nvSpPr>
        <p:spPr/>
        <p:txBody>
          <a:bodyPr/>
          <a:lstStyle/>
          <a:p>
            <a:fld id="{A6DBEE27-C9F3-4F0D-9FAC-21C30FAD9168}" type="slidenum">
              <a:rPr lang="en-US" smtClean="0"/>
              <a:pPr/>
              <a:t>14</a:t>
            </a:fld>
            <a:endParaRPr lang="en-US" dirty="0"/>
          </a:p>
        </p:txBody>
      </p:sp>
      <p:sp>
        <p:nvSpPr>
          <p:cNvPr id="5" name="Title 1"/>
          <p:cNvSpPr>
            <a:spLocks noGrp="1"/>
          </p:cNvSpPr>
          <p:nvPr>
            <p:ph type="title"/>
          </p:nvPr>
        </p:nvSpPr>
        <p:spPr/>
        <p:txBody>
          <a:bodyPr>
            <a:normAutofit fontScale="90000"/>
          </a:bodyPr>
          <a:lstStyle/>
          <a:p>
            <a:r>
              <a:rPr lang="en-US" dirty="0" smtClean="0"/>
              <a:t>Organic Customer Model: The ‘Ensemble’ Part</a:t>
            </a:r>
            <a:endParaRPr lang="en-US" dirty="0"/>
          </a:p>
        </p:txBody>
      </p:sp>
    </p:spTree>
    <p:extLst>
      <p:ext uri="{BB962C8B-B14F-4D97-AF65-F5344CB8AC3E}">
        <p14:creationId xmlns:p14="http://schemas.microsoft.com/office/powerpoint/2010/main" val="1311348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Results on Simulated Test Data</a:t>
            </a:r>
            <a:endParaRPr lang="en-US" dirty="0"/>
          </a:p>
        </p:txBody>
      </p:sp>
      <p:sp>
        <p:nvSpPr>
          <p:cNvPr id="3" name="Content Placeholder 2"/>
          <p:cNvSpPr>
            <a:spLocks noGrp="1"/>
          </p:cNvSpPr>
          <p:nvPr>
            <p:ph idx="1"/>
          </p:nvPr>
        </p:nvSpPr>
        <p:spPr/>
        <p:txBody>
          <a:bodyPr/>
          <a:lstStyle/>
          <a:p>
            <a:r>
              <a:rPr lang="en-US" dirty="0" smtClean="0"/>
              <a:t>Keep in mind, only .267% of the firms are actually customers in our 100 bootstrapped datasets. </a:t>
            </a:r>
          </a:p>
          <a:p>
            <a:r>
              <a:rPr lang="en-US" dirty="0" smtClean="0"/>
              <a:t>Given the amount of NA data and the very low probability of a firm becoming an organic customer, successful classification of organic customers is </a:t>
            </a:r>
            <a:r>
              <a:rPr lang="en-US" dirty="0" smtClean="0"/>
              <a:t>naturally very tough. </a:t>
            </a:r>
            <a:endParaRPr lang="en-US" dirty="0"/>
          </a:p>
          <a:p>
            <a:r>
              <a:rPr lang="en-US" dirty="0" smtClean="0"/>
              <a:t>But, the model still does relatively well out-of-sample on the test dataset.</a:t>
            </a:r>
          </a:p>
          <a:p>
            <a:endParaRPr lang="en-US" dirty="0" smtClean="0"/>
          </a:p>
        </p:txBody>
      </p:sp>
      <p:sp>
        <p:nvSpPr>
          <p:cNvPr id="4" name="Slide Number Placeholder 3"/>
          <p:cNvSpPr>
            <a:spLocks noGrp="1"/>
          </p:cNvSpPr>
          <p:nvPr>
            <p:ph type="sldNum" sz="quarter" idx="12"/>
          </p:nvPr>
        </p:nvSpPr>
        <p:spPr/>
        <p:txBody>
          <a:bodyPr/>
          <a:lstStyle/>
          <a:p>
            <a:fld id="{A6DBEE27-C9F3-4F0D-9FAC-21C30FAD9168}" type="slidenum">
              <a:rPr lang="en-US" smtClean="0"/>
              <a:pPr/>
              <a:t>15</a:t>
            </a:fld>
            <a:endParaRPr lang="en-US" dirty="0"/>
          </a:p>
        </p:txBody>
      </p:sp>
    </p:spTree>
    <p:extLst>
      <p:ext uri="{BB962C8B-B14F-4D97-AF65-F5344CB8AC3E}">
        <p14:creationId xmlns:p14="http://schemas.microsoft.com/office/powerpoint/2010/main" val="3147047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Results</a:t>
            </a:r>
            <a:endParaRPr lang="en-US" dirty="0"/>
          </a:p>
        </p:txBody>
      </p:sp>
      <p:sp>
        <p:nvSpPr>
          <p:cNvPr id="4" name="Slide Number Placeholder 3"/>
          <p:cNvSpPr>
            <a:spLocks noGrp="1"/>
          </p:cNvSpPr>
          <p:nvPr>
            <p:ph type="sldNum" sz="quarter" idx="12"/>
          </p:nvPr>
        </p:nvSpPr>
        <p:spPr/>
        <p:txBody>
          <a:bodyPr/>
          <a:lstStyle/>
          <a:p>
            <a:fld id="{A6DBEE27-C9F3-4F0D-9FAC-21C30FAD9168}" type="slidenum">
              <a:rPr lang="en-US" smtClean="0"/>
              <a:pPr/>
              <a:t>16</a:t>
            </a:fld>
            <a:endParaRPr lang="en-US" dirty="0"/>
          </a:p>
        </p:txBody>
      </p:sp>
      <p:sp>
        <p:nvSpPr>
          <p:cNvPr id="8" name="Content Placeholder 7"/>
          <p:cNvSpPr>
            <a:spLocks noGrp="1"/>
          </p:cNvSpPr>
          <p:nvPr>
            <p:ph idx="1"/>
          </p:nvPr>
        </p:nvSpPr>
        <p:spPr/>
        <p:txBody>
          <a:bodyPr>
            <a:normAutofit fontScale="85000" lnSpcReduction="20000"/>
          </a:bodyPr>
          <a:lstStyle/>
          <a:p>
            <a:pPr marL="0" indent="0">
              <a:buNone/>
            </a:pPr>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Takeaway:</a:t>
            </a:r>
          </a:p>
          <a:p>
            <a:pPr lvl="1"/>
            <a:r>
              <a:rPr lang="en-US" dirty="0" smtClean="0"/>
              <a:t>We were correct in identifying  4.82% of customers as customers, versus .267% of customers we could pick by chance without a model. Although not a high raw number, this is </a:t>
            </a:r>
            <a:r>
              <a:rPr lang="en-US" dirty="0" smtClean="0"/>
              <a:t>a massive </a:t>
            </a:r>
            <a:r>
              <a:rPr lang="en-US" dirty="0" smtClean="0"/>
              <a:t>1,700% boost in accuracy</a:t>
            </a:r>
            <a:r>
              <a:rPr lang="en-US" dirty="0" smtClean="0"/>
              <a:t>. </a:t>
            </a:r>
            <a:endParaRPr lang="en-US" dirty="0" smtClean="0"/>
          </a:p>
          <a:p>
            <a:pPr lvl="1"/>
            <a:r>
              <a:rPr lang="en-US" dirty="0" smtClean="0"/>
              <a:t>We were correct in identifying 99.9% of non-customers as non-customers. </a:t>
            </a:r>
            <a:r>
              <a:rPr lang="en-US" dirty="0" smtClean="0"/>
              <a:t>Basically, we can almost always tell when someone shows ‘no hope’ of conversion. This is useful.</a:t>
            </a:r>
            <a:endParaRPr lang="en-US" dirty="0" smtClean="0"/>
          </a:p>
          <a:p>
            <a:pPr lvl="1"/>
            <a:r>
              <a:rPr lang="en-US" dirty="0" smtClean="0"/>
              <a:t>We identified 59.70% of the total customers in the testing population, by only identifying 3% of the population as customers.</a:t>
            </a:r>
          </a:p>
          <a:p>
            <a:pPr lvl="1"/>
            <a:r>
              <a:rPr lang="en-US" dirty="0" smtClean="0"/>
              <a:t>Overall, 96.75% of firms were correctly identified.</a:t>
            </a:r>
          </a:p>
          <a:p>
            <a:pPr lvl="1"/>
            <a:r>
              <a:rPr lang="en-US" dirty="0" smtClean="0"/>
              <a:t>By changing the bootstrapping method and number of votes need to be classified as a customer, we can increase/decrease our Type I/II Error, to more/less selectively pick customers</a:t>
            </a:r>
            <a:r>
              <a:rPr lang="en-US" dirty="0" smtClean="0"/>
              <a:t>. </a:t>
            </a:r>
            <a:endParaRPr lang="en-US" dirty="0" smtClean="0"/>
          </a:p>
          <a:p>
            <a:pPr lvl="1"/>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758871124"/>
              </p:ext>
            </p:extLst>
          </p:nvPr>
        </p:nvGraphicFramePr>
        <p:xfrm>
          <a:off x="1666876" y="1447798"/>
          <a:ext cx="5627692" cy="1748673"/>
        </p:xfrm>
        <a:graphic>
          <a:graphicData uri="http://schemas.openxmlformats.org/drawingml/2006/table">
            <a:tbl>
              <a:tblPr/>
              <a:tblGrid>
                <a:gridCol w="629070"/>
                <a:gridCol w="2958596"/>
                <a:gridCol w="874801"/>
                <a:gridCol w="1165225"/>
              </a:tblGrid>
              <a:tr h="244138">
                <a:tc>
                  <a:txBody>
                    <a:bodyPr/>
                    <a:lstStyle/>
                    <a:p>
                      <a:pPr algn="l" fontAlgn="b"/>
                      <a:endParaRPr lang="en-US" sz="1400" b="0" i="0" u="sng" strike="noStrike" dirty="0">
                        <a:solidFill>
                          <a:srgbClr val="000000"/>
                        </a:solidFill>
                        <a:effectLst/>
                        <a:latin typeface="Garamond"/>
                      </a:endParaRPr>
                    </a:p>
                  </a:txBody>
                  <a:tcPr marL="9525" marR="9525" marT="9525" marB="0" anchor="b">
                    <a:lnL>
                      <a:noFill/>
                    </a:lnL>
                    <a:lnR>
                      <a:noFill/>
                    </a:lnR>
                    <a:lnT>
                      <a:noFill/>
                    </a:lnT>
                    <a:lnB>
                      <a:noFill/>
                    </a:lnB>
                  </a:tcPr>
                </a:tc>
                <a:tc gridSpan="3">
                  <a:txBody>
                    <a:bodyPr/>
                    <a:lstStyle/>
                    <a:p>
                      <a:pPr algn="ctr" fontAlgn="b"/>
                      <a:r>
                        <a:rPr lang="en-US" sz="1400" b="1" i="0" u="sng" strike="noStrike" dirty="0" smtClean="0">
                          <a:solidFill>
                            <a:srgbClr val="000000"/>
                          </a:solidFill>
                          <a:effectLst/>
                          <a:latin typeface="Garamond"/>
                        </a:rPr>
                        <a:t>Testing </a:t>
                      </a:r>
                      <a:r>
                        <a:rPr lang="en-US" sz="1400" b="1" i="0" u="sng" strike="noStrike" dirty="0">
                          <a:solidFill>
                            <a:srgbClr val="000000"/>
                          </a:solidFill>
                          <a:effectLst/>
                          <a:latin typeface="Garamond"/>
                        </a:rPr>
                        <a:t>Data Performance: Predicted vs. Actual</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r>
              <a:tr h="244138">
                <a:tc>
                  <a:txBody>
                    <a:bodyPr/>
                    <a:lstStyle/>
                    <a:p>
                      <a:pPr algn="l" fontAlgn="b"/>
                      <a:endParaRPr lang="en-US" sz="1400" b="0" i="0" u="none" strike="noStrike">
                        <a:solidFill>
                          <a:srgbClr val="000000"/>
                        </a:solidFill>
                        <a:effectLst/>
                        <a:latin typeface="Garamond"/>
                      </a:endParaRPr>
                    </a:p>
                  </a:txBody>
                  <a:tcPr marL="9525" marR="9525" marT="9525" marB="0" anchor="b">
                    <a:lnL>
                      <a:noFill/>
                    </a:lnL>
                    <a:lnR>
                      <a:noFill/>
                    </a:lnR>
                    <a:lnT>
                      <a:noFill/>
                    </a:lnT>
                    <a:lnB>
                      <a:noFill/>
                    </a:lnB>
                  </a:tcPr>
                </a:tc>
                <a:tc>
                  <a:txBody>
                    <a:bodyPr/>
                    <a:lstStyle/>
                    <a:p>
                      <a:pPr algn="l" fontAlgn="b"/>
                      <a:endParaRPr lang="en-US" sz="1400" b="0" i="0" u="none" strike="noStrike">
                        <a:solidFill>
                          <a:srgbClr val="000000"/>
                        </a:solidFill>
                        <a:effectLst/>
                        <a:latin typeface="Garamond"/>
                      </a:endParaRPr>
                    </a:p>
                  </a:txBody>
                  <a:tcPr marL="9525" marR="9525" marT="9525" marB="0" anchor="b">
                    <a:lnL>
                      <a:noFill/>
                    </a:lnL>
                    <a:lnR>
                      <a:noFill/>
                    </a:lnR>
                    <a:lnT>
                      <a:noFill/>
                    </a:lnT>
                    <a:lnB>
                      <a:noFill/>
                    </a:lnB>
                  </a:tcPr>
                </a:tc>
                <a:tc>
                  <a:txBody>
                    <a:bodyPr/>
                    <a:lstStyle/>
                    <a:p>
                      <a:pPr algn="l" fontAlgn="b"/>
                      <a:endParaRPr lang="en-US" sz="1400" b="0" i="0" u="none" strike="noStrike">
                        <a:solidFill>
                          <a:srgbClr val="000000"/>
                        </a:solidFill>
                        <a:effectLst/>
                        <a:latin typeface="Garamond"/>
                      </a:endParaRPr>
                    </a:p>
                  </a:txBody>
                  <a:tcPr marL="9525" marR="9525" marT="9525" marB="0" anchor="b">
                    <a:lnL>
                      <a:noFill/>
                    </a:lnL>
                    <a:lnR>
                      <a:noFill/>
                    </a:lnR>
                    <a:lnT>
                      <a:noFill/>
                    </a:lnT>
                    <a:lnB>
                      <a:noFill/>
                    </a:lnB>
                  </a:tcPr>
                </a:tc>
                <a:tc>
                  <a:txBody>
                    <a:bodyPr/>
                    <a:lstStyle/>
                    <a:p>
                      <a:pPr algn="l" fontAlgn="b"/>
                      <a:endParaRPr lang="en-US" sz="1400" b="0" i="0" u="none" strike="noStrike">
                        <a:solidFill>
                          <a:srgbClr val="000000"/>
                        </a:solidFill>
                        <a:effectLst/>
                        <a:latin typeface="Garamond"/>
                      </a:endParaRPr>
                    </a:p>
                  </a:txBody>
                  <a:tcPr marL="9525" marR="9525" marT="9525" marB="0" anchor="b">
                    <a:lnL>
                      <a:noFill/>
                    </a:lnL>
                    <a:lnR>
                      <a:noFill/>
                    </a:lnR>
                    <a:lnT>
                      <a:noFill/>
                    </a:lnT>
                    <a:lnB>
                      <a:noFill/>
                    </a:lnB>
                  </a:tcPr>
                </a:tc>
              </a:tr>
              <a:tr h="244138">
                <a:tc>
                  <a:txBody>
                    <a:bodyPr/>
                    <a:lstStyle/>
                    <a:p>
                      <a:pPr algn="l" fontAlgn="b"/>
                      <a:endParaRPr lang="en-US" sz="1400" b="0" i="0" u="none" strike="noStrike">
                        <a:solidFill>
                          <a:srgbClr val="000000"/>
                        </a:solidFill>
                        <a:effectLst/>
                        <a:latin typeface="Garamond"/>
                      </a:endParaRPr>
                    </a:p>
                  </a:txBody>
                  <a:tcPr marL="9525" marR="9525" marT="9525" marB="0" anchor="b">
                    <a:lnL>
                      <a:noFill/>
                    </a:lnL>
                    <a:lnR>
                      <a:noFill/>
                    </a:lnR>
                    <a:lnT>
                      <a:noFill/>
                    </a:lnT>
                    <a:lnB>
                      <a:noFill/>
                    </a:lnB>
                  </a:tcPr>
                </a:tc>
                <a:tc>
                  <a:txBody>
                    <a:bodyPr/>
                    <a:lstStyle/>
                    <a:p>
                      <a:pPr algn="l" fontAlgn="b"/>
                      <a:endParaRPr lang="en-US" sz="1400" b="0" i="0" u="none" strike="noStrike" dirty="0">
                        <a:solidFill>
                          <a:srgbClr val="000000"/>
                        </a:solidFill>
                        <a:effectLst/>
                        <a:latin typeface="Garamond"/>
                      </a:endParaRPr>
                    </a:p>
                  </a:txBody>
                  <a:tcPr marL="9525" marR="9525" marT="9525" marB="0" anchor="b">
                    <a:lnL>
                      <a:noFill/>
                    </a:lnL>
                    <a:lnR>
                      <a:noFill/>
                    </a:lnR>
                    <a:lnT>
                      <a:noFill/>
                    </a:lnT>
                    <a:lnB>
                      <a:noFill/>
                    </a:lnB>
                  </a:tcPr>
                </a:tc>
                <a:tc gridSpan="2">
                  <a:txBody>
                    <a:bodyPr/>
                    <a:lstStyle/>
                    <a:p>
                      <a:pPr algn="ctr" fontAlgn="b"/>
                      <a:r>
                        <a:rPr lang="en-US" sz="1400" b="1" i="0" u="none" strike="noStrike">
                          <a:solidFill>
                            <a:srgbClr val="000000"/>
                          </a:solidFill>
                          <a:effectLst/>
                          <a:latin typeface="Garamond"/>
                        </a:rPr>
                        <a:t>Predicted</a:t>
                      </a:r>
                    </a:p>
                  </a:txBody>
                  <a:tcPr marL="9525" marR="9525" marT="9525" marB="0" anchor="b">
                    <a:lnL>
                      <a:noFill/>
                    </a:lnL>
                    <a:lnR>
                      <a:noFill/>
                    </a:lnR>
                    <a:lnT>
                      <a:noFill/>
                    </a:lnT>
                    <a:lnB>
                      <a:noFill/>
                    </a:lnB>
                  </a:tcPr>
                </a:tc>
                <a:tc hMerge="1">
                  <a:txBody>
                    <a:bodyPr/>
                    <a:lstStyle/>
                    <a:p>
                      <a:endParaRPr lang="en-US"/>
                    </a:p>
                  </a:txBody>
                  <a:tcPr/>
                </a:tc>
              </a:tr>
              <a:tr h="244138">
                <a:tc>
                  <a:txBody>
                    <a:bodyPr/>
                    <a:lstStyle/>
                    <a:p>
                      <a:pPr algn="l" fontAlgn="b"/>
                      <a:endParaRPr lang="en-US" sz="1400" b="0" i="0" u="none" strike="noStrike">
                        <a:solidFill>
                          <a:srgbClr val="000000"/>
                        </a:solidFill>
                        <a:effectLst/>
                        <a:latin typeface="Garamond"/>
                      </a:endParaRPr>
                    </a:p>
                  </a:txBody>
                  <a:tcPr marL="9525" marR="9525" marT="9525" marB="0" anchor="b">
                    <a:lnL>
                      <a:noFill/>
                    </a:lnL>
                    <a:lnR>
                      <a:noFill/>
                    </a:lnR>
                    <a:lnT>
                      <a:noFill/>
                    </a:lnT>
                    <a:lnB>
                      <a:noFill/>
                    </a:lnB>
                  </a:tcPr>
                </a:tc>
                <a:tc>
                  <a:txBody>
                    <a:bodyPr/>
                    <a:lstStyle/>
                    <a:p>
                      <a:pPr algn="l" fontAlgn="b"/>
                      <a:endParaRPr lang="en-US" sz="1400" b="0" i="0" u="none" strike="noStrike">
                        <a:solidFill>
                          <a:srgbClr val="000000"/>
                        </a:solidFill>
                        <a:effectLst/>
                        <a:latin typeface="Garamond"/>
                      </a:endParaRP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Garamond"/>
                        </a:rPr>
                        <a:t>Customer</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Garamond"/>
                        </a:rPr>
                        <a:t>Non-customer</a:t>
                      </a:r>
                    </a:p>
                  </a:txBody>
                  <a:tcPr marL="9525" marR="9525" marT="9525" marB="0" anchor="b">
                    <a:lnL>
                      <a:noFill/>
                    </a:lnL>
                    <a:lnR>
                      <a:noFill/>
                    </a:lnR>
                    <a:lnT>
                      <a:noFill/>
                    </a:lnT>
                    <a:lnB>
                      <a:noFill/>
                    </a:lnB>
                  </a:tcPr>
                </a:tc>
              </a:tr>
              <a:tr h="244138">
                <a:tc>
                  <a:txBody>
                    <a:bodyPr/>
                    <a:lstStyle/>
                    <a:p>
                      <a:pPr algn="l" fontAlgn="b"/>
                      <a:r>
                        <a:rPr lang="en-US" sz="1400" b="1" i="0" u="none" strike="noStrike">
                          <a:solidFill>
                            <a:srgbClr val="000000"/>
                          </a:solidFill>
                          <a:effectLst/>
                          <a:latin typeface="Garamond"/>
                        </a:rPr>
                        <a:t>Actual</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Garamond"/>
                        </a:rPr>
                        <a:t>Customer</a:t>
                      </a:r>
                    </a:p>
                  </a:txBody>
                  <a:tcPr marL="9525" marR="9525" marT="9525" marB="0" anchor="b">
                    <a:lnL>
                      <a:noFill/>
                    </a:lnL>
                    <a:lnR>
                      <a:noFill/>
                    </a:lnR>
                    <a:lnT>
                      <a:noFill/>
                    </a:lnT>
                    <a:lnB>
                      <a:noFill/>
                    </a:lnB>
                  </a:tcPr>
                </a:tc>
                <a:tc>
                  <a:txBody>
                    <a:bodyPr/>
                    <a:lstStyle/>
                    <a:p>
                      <a:pPr algn="r" fontAlgn="b"/>
                      <a:r>
                        <a:rPr lang="en-US" sz="1400" b="1" i="0" u="none" strike="noStrike" dirty="0" smtClean="0">
                          <a:solidFill>
                            <a:srgbClr val="000000"/>
                          </a:solidFill>
                          <a:effectLst/>
                          <a:latin typeface="Garamond"/>
                        </a:rPr>
                        <a:t>240</a:t>
                      </a:r>
                      <a:endParaRPr lang="en-US" sz="1400" b="1" i="0" u="none" strike="noStrike" dirty="0">
                        <a:solidFill>
                          <a:srgbClr val="000000"/>
                        </a:solidFill>
                        <a:effectLst/>
                        <a:latin typeface="Garamond"/>
                      </a:endParaRPr>
                    </a:p>
                  </a:txBody>
                  <a:tcPr marL="9525" marR="9525" marT="9525" marB="0" anchor="b">
                    <a:lnL>
                      <a:noFill/>
                    </a:lnL>
                    <a:lnR>
                      <a:noFill/>
                    </a:lnR>
                    <a:lnT>
                      <a:noFill/>
                    </a:lnT>
                    <a:lnB>
                      <a:noFill/>
                    </a:lnB>
                    <a:solidFill>
                      <a:srgbClr val="D8E4BC"/>
                    </a:solidFill>
                  </a:tcPr>
                </a:tc>
                <a:tc>
                  <a:txBody>
                    <a:bodyPr/>
                    <a:lstStyle/>
                    <a:p>
                      <a:pPr algn="r" fontAlgn="b"/>
                      <a:r>
                        <a:rPr lang="en-US" sz="1400" b="1" i="0" u="none" strike="noStrike" dirty="0" smtClean="0">
                          <a:solidFill>
                            <a:srgbClr val="000000"/>
                          </a:solidFill>
                          <a:effectLst/>
                          <a:latin typeface="Garamond"/>
                        </a:rPr>
                        <a:t>162</a:t>
                      </a:r>
                      <a:endParaRPr lang="en-US" sz="1400" b="1" i="0" u="none" strike="noStrike" dirty="0">
                        <a:solidFill>
                          <a:srgbClr val="000000"/>
                        </a:solidFill>
                        <a:effectLst/>
                        <a:latin typeface="Garamond"/>
                      </a:endParaRPr>
                    </a:p>
                  </a:txBody>
                  <a:tcPr marL="9525" marR="9525" marT="9525" marB="0" anchor="b">
                    <a:lnL>
                      <a:noFill/>
                    </a:lnL>
                    <a:lnR>
                      <a:noFill/>
                    </a:lnR>
                    <a:lnT>
                      <a:noFill/>
                    </a:lnT>
                    <a:lnB>
                      <a:noFill/>
                    </a:lnB>
                    <a:solidFill>
                      <a:srgbClr val="FFFF00"/>
                    </a:solidFill>
                  </a:tcPr>
                </a:tc>
              </a:tr>
              <a:tr h="244138">
                <a:tc>
                  <a:txBody>
                    <a:bodyPr/>
                    <a:lstStyle/>
                    <a:p>
                      <a:pPr algn="l" fontAlgn="b"/>
                      <a:endParaRPr lang="en-US" sz="1400" b="0" i="0" u="none" strike="noStrike" dirty="0">
                        <a:solidFill>
                          <a:srgbClr val="000000"/>
                        </a:solidFill>
                        <a:effectLst/>
                        <a:latin typeface="Garamond"/>
                      </a:endParaRP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Garamond"/>
                        </a:rPr>
                        <a:t>Non-customer</a:t>
                      </a: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Garamond"/>
                        </a:rPr>
                        <a:t>       </a:t>
                      </a:r>
                      <a:r>
                        <a:rPr lang="en-US" sz="1400" b="1" i="0" u="none" strike="noStrike" dirty="0" smtClean="0">
                          <a:solidFill>
                            <a:srgbClr val="000000"/>
                          </a:solidFill>
                          <a:effectLst/>
                          <a:latin typeface="Garamond"/>
                        </a:rPr>
                        <a:t>   4,736</a:t>
                      </a:r>
                      <a:endParaRPr lang="en-US" sz="1400" b="1" i="0" u="none" strike="noStrike" dirty="0">
                        <a:solidFill>
                          <a:srgbClr val="000000"/>
                        </a:solidFill>
                        <a:effectLst/>
                        <a:latin typeface="Garamond"/>
                      </a:endParaRPr>
                    </a:p>
                  </a:txBody>
                  <a:tcPr marL="9525" marR="9525" marT="9525" marB="0" anchor="b">
                    <a:lnL>
                      <a:noFill/>
                    </a:lnL>
                    <a:lnR>
                      <a:noFill/>
                    </a:lnR>
                    <a:lnT>
                      <a:noFill/>
                    </a:lnT>
                    <a:lnB>
                      <a:noFill/>
                    </a:lnB>
                    <a:solidFill>
                      <a:srgbClr val="FFFF00"/>
                    </a:solidFill>
                  </a:tcPr>
                </a:tc>
                <a:tc>
                  <a:txBody>
                    <a:bodyPr/>
                    <a:lstStyle/>
                    <a:p>
                      <a:pPr algn="l" fontAlgn="b"/>
                      <a:r>
                        <a:rPr lang="en-US" sz="1400" b="1" i="0" u="none" strike="noStrike" dirty="0">
                          <a:solidFill>
                            <a:srgbClr val="000000"/>
                          </a:solidFill>
                          <a:effectLst/>
                          <a:latin typeface="Garamond"/>
                        </a:rPr>
                        <a:t>        </a:t>
                      </a:r>
                      <a:r>
                        <a:rPr lang="en-US" sz="1400" b="1" i="0" u="none" strike="noStrike" dirty="0" smtClean="0">
                          <a:solidFill>
                            <a:srgbClr val="000000"/>
                          </a:solidFill>
                          <a:effectLst/>
                          <a:latin typeface="Garamond"/>
                        </a:rPr>
                        <a:t>     145,469</a:t>
                      </a:r>
                      <a:endParaRPr lang="en-US" sz="1400" b="1" i="0" u="none" strike="noStrike" dirty="0">
                        <a:solidFill>
                          <a:srgbClr val="000000"/>
                        </a:solidFill>
                        <a:effectLst/>
                        <a:latin typeface="Garamond"/>
                      </a:endParaRPr>
                    </a:p>
                  </a:txBody>
                  <a:tcPr marL="9525" marR="9525" marT="9525" marB="0" anchor="b">
                    <a:lnL>
                      <a:noFill/>
                    </a:lnL>
                    <a:lnR>
                      <a:noFill/>
                    </a:lnR>
                    <a:lnT>
                      <a:noFill/>
                    </a:lnT>
                    <a:lnB>
                      <a:noFill/>
                    </a:lnB>
                    <a:solidFill>
                      <a:srgbClr val="D8E4BC"/>
                    </a:solidFill>
                  </a:tcPr>
                </a:tc>
              </a:tr>
              <a:tr h="195310">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endParaRPr lang="en-US"/>
                    </a:p>
                  </a:txBody>
                  <a:tcPr marL="9525" marR="9525" marT="9525" marB="0" anchor="b">
                    <a:lnL>
                      <a:noFill/>
                    </a:lnL>
                    <a:lnR>
                      <a:noFill/>
                    </a:lnR>
                    <a:lnT>
                      <a:noFill/>
                    </a:lnT>
                    <a:lnB>
                      <a:noFill/>
                    </a:lnB>
                  </a:tcPr>
                </a:tc>
                <a:tc>
                  <a:txBody>
                    <a:bodyPr/>
                    <a:lstStyle/>
                    <a:p>
                      <a:endParaRPr lang="en-US"/>
                    </a:p>
                  </a:txBody>
                  <a:tcPr marL="9525" marR="9525" marT="9525" marB="0" anchor="b">
                    <a:lnL>
                      <a:noFill/>
                    </a:lnL>
                    <a:lnR>
                      <a:noFill/>
                    </a:lnR>
                    <a:lnT>
                      <a:noFill/>
                    </a:lnT>
                    <a:lnB>
                      <a:noFill/>
                    </a:lnB>
                  </a:tcPr>
                </a:tc>
                <a:tc>
                  <a:txBody>
                    <a:bodyPr/>
                    <a:lstStyle/>
                    <a:p>
                      <a:endParaRPr lang="en-US" dirty="0"/>
                    </a:p>
                  </a:txBody>
                  <a:tcPr marL="9525" marR="9525" marT="9525" marB="0" anchor="b">
                    <a:lnL>
                      <a:noFill/>
                    </a:lnL>
                    <a:lnR>
                      <a:noFill/>
                    </a:lnR>
                    <a:lnT>
                      <a:noFill/>
                    </a:lnT>
                    <a:lnB>
                      <a:noFill/>
                    </a:lnB>
                  </a:tcPr>
                </a:tc>
              </a:tr>
            </a:tbl>
          </a:graphicData>
        </a:graphic>
      </p:graphicFrame>
    </p:spTree>
    <p:extLst>
      <p:ext uri="{BB962C8B-B14F-4D97-AF65-F5344CB8AC3E}">
        <p14:creationId xmlns:p14="http://schemas.microsoft.com/office/powerpoint/2010/main" val="3463847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25 Most Important Variables: Measures of Liquidity</a:t>
            </a:r>
            <a:endParaRPr lang="en-US" dirty="0"/>
          </a:p>
        </p:txBody>
      </p:sp>
      <p:sp>
        <p:nvSpPr>
          <p:cNvPr id="4" name="Slide Number Placeholder 3"/>
          <p:cNvSpPr>
            <a:spLocks noGrp="1"/>
          </p:cNvSpPr>
          <p:nvPr>
            <p:ph type="sldNum" sz="quarter" idx="12"/>
          </p:nvPr>
        </p:nvSpPr>
        <p:spPr/>
        <p:txBody>
          <a:bodyPr/>
          <a:lstStyle/>
          <a:p>
            <a:fld id="{A6DBEE27-C9F3-4F0D-9FAC-21C30FAD9168}" type="slidenum">
              <a:rPr lang="en-US" smtClean="0"/>
              <a:pPr/>
              <a:t>17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311638903"/>
              </p:ext>
            </p:extLst>
          </p:nvPr>
        </p:nvGraphicFramePr>
        <p:xfrm>
          <a:off x="2319076" y="1600194"/>
          <a:ext cx="4505848" cy="4525975"/>
        </p:xfrm>
        <a:graphic>
          <a:graphicData uri="http://schemas.openxmlformats.org/drawingml/2006/table">
            <a:tbl>
              <a:tblPr/>
              <a:tblGrid>
                <a:gridCol w="2354873"/>
                <a:gridCol w="987898"/>
                <a:gridCol w="1163077"/>
              </a:tblGrid>
              <a:tr h="181039">
                <a:tc>
                  <a:txBody>
                    <a:bodyPr/>
                    <a:lstStyle/>
                    <a:p>
                      <a:pPr algn="l" fontAlgn="b"/>
                      <a:r>
                        <a:rPr lang="en-US" sz="1100" b="1" i="0" u="none" strike="noStrike" dirty="0">
                          <a:solidFill>
                            <a:srgbClr val="000000"/>
                          </a:solidFill>
                          <a:effectLst/>
                          <a:latin typeface="Garamond"/>
                        </a:rPr>
                        <a:t>Variable Name</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000000"/>
                          </a:solidFill>
                          <a:effectLst/>
                          <a:latin typeface="Garamond"/>
                        </a:rPr>
                        <a:t> </a:t>
                      </a:r>
                      <a:endParaRPr lang="en-US" sz="1000" b="0" i="0" u="none" strike="noStrike">
                        <a:solidFill>
                          <a:srgbClr val="000000"/>
                        </a:solidFill>
                        <a:effectLst/>
                        <a:latin typeface="Calibri"/>
                      </a:endParaRPr>
                    </a:p>
                  </a:txBody>
                  <a:tcPr marL="0" marR="0" marT="0" marB="0">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100" b="1" i="0" u="none" strike="noStrike" dirty="0">
                          <a:solidFill>
                            <a:srgbClr val="000000"/>
                          </a:solidFill>
                          <a:effectLst/>
                          <a:latin typeface="Garamond"/>
                        </a:rPr>
                        <a:t>Relationship</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r>
              <a:tr h="181039">
                <a:tc>
                  <a:txBody>
                    <a:bodyPr/>
                    <a:lstStyle/>
                    <a:p>
                      <a:pPr algn="l" fontAlgn="b"/>
                      <a:r>
                        <a:rPr lang="en-US" sz="1100" b="0" i="0" u="none" strike="noStrike" dirty="0">
                          <a:solidFill>
                            <a:srgbClr val="000000"/>
                          </a:solidFill>
                          <a:effectLst/>
                          <a:latin typeface="Garamond"/>
                        </a:rPr>
                        <a:t>NET SALES</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EBF1DE"/>
                    </a:solidFill>
                  </a:tcPr>
                </a:tc>
                <a:tc>
                  <a:txBody>
                    <a:bodyPr/>
                    <a:lstStyle/>
                    <a:p>
                      <a:pPr algn="r" fontAlgn="b"/>
                      <a:r>
                        <a:rPr lang="en-US" sz="1100" b="0" i="0" u="none" strike="noStrike">
                          <a:solidFill>
                            <a:srgbClr val="000000"/>
                          </a:solidFill>
                          <a:effectLst/>
                          <a:latin typeface="Garamond"/>
                        </a:rPr>
                        <a:t>0.26</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EBF1DE"/>
                    </a:solidFill>
                  </a:tcPr>
                </a:tc>
                <a:tc>
                  <a:txBody>
                    <a:bodyPr/>
                    <a:lstStyle/>
                    <a:p>
                      <a:pPr algn="r" fontAlgn="b"/>
                      <a:r>
                        <a:rPr lang="en-US" sz="1100" b="0" i="0" u="none" strike="noStrike">
                          <a:solidFill>
                            <a:srgbClr val="000000"/>
                          </a:solidFill>
                          <a:effectLst/>
                          <a:latin typeface="Garamond"/>
                        </a:rPr>
                        <a:t>+</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EBF1DE"/>
                    </a:solidFill>
                  </a:tcPr>
                </a:tc>
              </a:tr>
              <a:tr h="181039">
                <a:tc>
                  <a:txBody>
                    <a:bodyPr/>
                    <a:lstStyle/>
                    <a:p>
                      <a:pPr algn="l" fontAlgn="b"/>
                      <a:r>
                        <a:rPr lang="en-US" sz="1100" b="0" i="0" u="none" strike="noStrike">
                          <a:solidFill>
                            <a:srgbClr val="000000"/>
                          </a:solidFill>
                          <a:effectLst/>
                          <a:latin typeface="Garamond"/>
                        </a:rPr>
                        <a:t>inq_365_count</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0.21</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dirty="0">
                          <a:solidFill>
                            <a:srgbClr val="000000"/>
                          </a:solidFill>
                          <a:effectLst/>
                          <a:latin typeface="Garamond"/>
                        </a:rPr>
                        <a:t>+</a:t>
                      </a:r>
                    </a:p>
                  </a:txBody>
                  <a:tcPr marL="0" marR="0" marT="0" marB="0" anchor="b">
                    <a:lnL>
                      <a:noFill/>
                    </a:lnL>
                    <a:lnR>
                      <a:noFill/>
                    </a:lnR>
                    <a:lnT>
                      <a:noFill/>
                    </a:lnT>
                    <a:lnB>
                      <a:noFill/>
                    </a:lnB>
                    <a:solidFill>
                      <a:srgbClr val="EBF1DE"/>
                    </a:solidFill>
                  </a:tcPr>
                </a:tc>
              </a:tr>
              <a:tr h="181039">
                <a:tc>
                  <a:txBody>
                    <a:bodyPr/>
                    <a:lstStyle/>
                    <a:p>
                      <a:pPr algn="l" fontAlgn="b"/>
                      <a:r>
                        <a:rPr lang="en-US" sz="1100" b="0" i="0" u="none" strike="noStrike">
                          <a:solidFill>
                            <a:srgbClr val="000000"/>
                          </a:solidFill>
                          <a:effectLst/>
                          <a:latin typeface="Garamond"/>
                        </a:rPr>
                        <a:t>TOTAL ASSETS (PRIOR STMT)</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0.21</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dirty="0">
                          <a:solidFill>
                            <a:srgbClr val="000000"/>
                          </a:solidFill>
                          <a:effectLst/>
                          <a:latin typeface="Garamond"/>
                        </a:rPr>
                        <a:t>+</a:t>
                      </a:r>
                    </a:p>
                  </a:txBody>
                  <a:tcPr marL="0" marR="0" marT="0" marB="0" anchor="b">
                    <a:lnL>
                      <a:noFill/>
                    </a:lnL>
                    <a:lnR>
                      <a:noFill/>
                    </a:lnR>
                    <a:lnT>
                      <a:noFill/>
                    </a:lnT>
                    <a:lnB>
                      <a:noFill/>
                    </a:lnB>
                    <a:solidFill>
                      <a:srgbClr val="EBF1DE"/>
                    </a:solidFill>
                  </a:tcPr>
                </a:tc>
              </a:tr>
              <a:tr h="181039">
                <a:tc>
                  <a:txBody>
                    <a:bodyPr/>
                    <a:lstStyle/>
                    <a:p>
                      <a:pPr algn="l" fontAlgn="b"/>
                      <a:r>
                        <a:rPr lang="en-US" sz="1100" b="0" i="0" u="none" strike="noStrike">
                          <a:solidFill>
                            <a:srgbClr val="000000"/>
                          </a:solidFill>
                          <a:effectLst/>
                          <a:latin typeface="Garamond"/>
                        </a:rPr>
                        <a:t>GROSS PROFIT</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0.21</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a:t>
                      </a:r>
                    </a:p>
                  </a:txBody>
                  <a:tcPr marL="0" marR="0" marT="0" marB="0" anchor="b">
                    <a:lnL>
                      <a:noFill/>
                    </a:lnL>
                    <a:lnR>
                      <a:noFill/>
                    </a:lnR>
                    <a:lnT>
                      <a:noFill/>
                    </a:lnT>
                    <a:lnB>
                      <a:noFill/>
                    </a:lnB>
                    <a:solidFill>
                      <a:srgbClr val="EBF1DE"/>
                    </a:solidFill>
                  </a:tcPr>
                </a:tc>
              </a:tr>
              <a:tr h="181039">
                <a:tc>
                  <a:txBody>
                    <a:bodyPr/>
                    <a:lstStyle/>
                    <a:p>
                      <a:pPr algn="l" fontAlgn="b"/>
                      <a:r>
                        <a:rPr lang="en-US" sz="1100" b="0" i="0" u="none" strike="noStrike" dirty="0">
                          <a:solidFill>
                            <a:srgbClr val="000000"/>
                          </a:solidFill>
                          <a:effectLst/>
                          <a:latin typeface="Garamond"/>
                        </a:rPr>
                        <a:t>ACCOUNTS RECEIVABLE</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0.20</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a:t>
                      </a:r>
                    </a:p>
                  </a:txBody>
                  <a:tcPr marL="0" marR="0" marT="0" marB="0" anchor="b">
                    <a:lnL>
                      <a:noFill/>
                    </a:lnL>
                    <a:lnR>
                      <a:noFill/>
                    </a:lnR>
                    <a:lnT>
                      <a:noFill/>
                    </a:lnT>
                    <a:lnB>
                      <a:noFill/>
                    </a:lnB>
                    <a:solidFill>
                      <a:srgbClr val="EBF1DE"/>
                    </a:solidFill>
                  </a:tcPr>
                </a:tc>
              </a:tr>
              <a:tr h="181039">
                <a:tc>
                  <a:txBody>
                    <a:bodyPr/>
                    <a:lstStyle/>
                    <a:p>
                      <a:pPr algn="l" fontAlgn="b"/>
                      <a:r>
                        <a:rPr lang="en-US" sz="1100" b="0" i="0" u="none" strike="noStrike">
                          <a:solidFill>
                            <a:srgbClr val="000000"/>
                          </a:solidFill>
                          <a:effectLst/>
                          <a:latin typeface="Garamond"/>
                        </a:rPr>
                        <a:t>ACCOUNTS PAYABLE</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0.20</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a:t>
                      </a:r>
                    </a:p>
                  </a:txBody>
                  <a:tcPr marL="0" marR="0" marT="0" marB="0" anchor="b">
                    <a:lnL>
                      <a:noFill/>
                    </a:lnL>
                    <a:lnR>
                      <a:noFill/>
                    </a:lnR>
                    <a:lnT>
                      <a:noFill/>
                    </a:lnT>
                    <a:lnB>
                      <a:noFill/>
                    </a:lnB>
                    <a:solidFill>
                      <a:srgbClr val="EBF1DE"/>
                    </a:solidFill>
                  </a:tcPr>
                </a:tc>
              </a:tr>
              <a:tr h="181039">
                <a:tc>
                  <a:txBody>
                    <a:bodyPr/>
                    <a:lstStyle/>
                    <a:p>
                      <a:pPr algn="l" fontAlgn="b"/>
                      <a:r>
                        <a:rPr lang="en-US" sz="1100" b="0" i="0" u="none" strike="noStrike" dirty="0">
                          <a:solidFill>
                            <a:srgbClr val="000000"/>
                          </a:solidFill>
                          <a:effectLst/>
                          <a:latin typeface="Garamond"/>
                        </a:rPr>
                        <a:t>TOTAL CURRENT LIABILITIES</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0.17</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a:t>
                      </a:r>
                    </a:p>
                  </a:txBody>
                  <a:tcPr marL="0" marR="0" marT="0" marB="0" anchor="b">
                    <a:lnL>
                      <a:noFill/>
                    </a:lnL>
                    <a:lnR>
                      <a:noFill/>
                    </a:lnR>
                    <a:lnT>
                      <a:noFill/>
                    </a:lnT>
                    <a:lnB>
                      <a:noFill/>
                    </a:lnB>
                    <a:solidFill>
                      <a:srgbClr val="EBF1DE"/>
                    </a:solidFill>
                  </a:tcPr>
                </a:tc>
              </a:tr>
              <a:tr h="181039">
                <a:tc>
                  <a:txBody>
                    <a:bodyPr/>
                    <a:lstStyle/>
                    <a:p>
                      <a:pPr algn="l" fontAlgn="b"/>
                      <a:r>
                        <a:rPr lang="en-US" sz="1100" b="0" i="0" u="none" strike="noStrike" dirty="0">
                          <a:solidFill>
                            <a:srgbClr val="000000"/>
                          </a:solidFill>
                          <a:effectLst/>
                          <a:latin typeface="Garamond"/>
                        </a:rPr>
                        <a:t>PRIOR NET WORTH (CASE STMT)</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0.17</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a:t>
                      </a:r>
                    </a:p>
                  </a:txBody>
                  <a:tcPr marL="0" marR="0" marT="0" marB="0" anchor="b">
                    <a:lnL>
                      <a:noFill/>
                    </a:lnL>
                    <a:lnR>
                      <a:noFill/>
                    </a:lnR>
                    <a:lnT>
                      <a:noFill/>
                    </a:lnT>
                    <a:lnB>
                      <a:noFill/>
                    </a:lnB>
                    <a:solidFill>
                      <a:srgbClr val="EBF1DE"/>
                    </a:solidFill>
                  </a:tcPr>
                </a:tc>
              </a:tr>
              <a:tr h="181039">
                <a:tc>
                  <a:txBody>
                    <a:bodyPr/>
                    <a:lstStyle/>
                    <a:p>
                      <a:pPr algn="l" fontAlgn="b"/>
                      <a:r>
                        <a:rPr lang="en-US" sz="1100" b="0" i="0" u="none" strike="noStrike">
                          <a:solidFill>
                            <a:srgbClr val="000000"/>
                          </a:solidFill>
                          <a:effectLst/>
                          <a:latin typeface="Garamond"/>
                        </a:rPr>
                        <a:t>TOTAL CURRENT ASSETS</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0.16</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a:t>
                      </a:r>
                    </a:p>
                  </a:txBody>
                  <a:tcPr marL="0" marR="0" marT="0" marB="0" anchor="b">
                    <a:lnL>
                      <a:noFill/>
                    </a:lnL>
                    <a:lnR>
                      <a:noFill/>
                    </a:lnR>
                    <a:lnT>
                      <a:noFill/>
                    </a:lnT>
                    <a:lnB>
                      <a:noFill/>
                    </a:lnB>
                    <a:solidFill>
                      <a:srgbClr val="EBF1DE"/>
                    </a:solidFill>
                  </a:tcPr>
                </a:tc>
              </a:tr>
              <a:tr h="181039">
                <a:tc>
                  <a:txBody>
                    <a:bodyPr/>
                    <a:lstStyle/>
                    <a:p>
                      <a:pPr algn="l" fontAlgn="b"/>
                      <a:r>
                        <a:rPr lang="en-US" sz="1100" b="0" i="0" u="none" strike="noStrike" dirty="0">
                          <a:solidFill>
                            <a:srgbClr val="000000"/>
                          </a:solidFill>
                          <a:effectLst/>
                          <a:latin typeface="Garamond"/>
                        </a:rPr>
                        <a:t>NET PROFIT</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0.16</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a:t>
                      </a:r>
                    </a:p>
                  </a:txBody>
                  <a:tcPr marL="0" marR="0" marT="0" marB="0" anchor="b">
                    <a:lnL>
                      <a:noFill/>
                    </a:lnL>
                    <a:lnR>
                      <a:noFill/>
                    </a:lnR>
                    <a:lnT>
                      <a:noFill/>
                    </a:lnT>
                    <a:lnB>
                      <a:noFill/>
                    </a:lnB>
                    <a:solidFill>
                      <a:srgbClr val="EBF1DE"/>
                    </a:solidFill>
                  </a:tcPr>
                </a:tc>
              </a:tr>
              <a:tr h="181039">
                <a:tc>
                  <a:txBody>
                    <a:bodyPr/>
                    <a:lstStyle/>
                    <a:p>
                      <a:pPr algn="l" fontAlgn="b"/>
                      <a:r>
                        <a:rPr lang="en-US" sz="1100" b="0" i="0" u="none" strike="noStrike" dirty="0">
                          <a:solidFill>
                            <a:srgbClr val="000000"/>
                          </a:solidFill>
                          <a:effectLst/>
                          <a:latin typeface="Garamond"/>
                        </a:rPr>
                        <a:t>OTHER CURRENT LIABILITIES</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0.15</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a:t>
                      </a:r>
                    </a:p>
                  </a:txBody>
                  <a:tcPr marL="0" marR="0" marT="0" marB="0" anchor="b">
                    <a:lnL>
                      <a:noFill/>
                    </a:lnL>
                    <a:lnR>
                      <a:noFill/>
                    </a:lnR>
                    <a:lnT>
                      <a:noFill/>
                    </a:lnT>
                    <a:lnB>
                      <a:noFill/>
                    </a:lnB>
                    <a:solidFill>
                      <a:srgbClr val="EBF1DE"/>
                    </a:solidFill>
                  </a:tcPr>
                </a:tc>
              </a:tr>
              <a:tr h="181039">
                <a:tc>
                  <a:txBody>
                    <a:bodyPr/>
                    <a:lstStyle/>
                    <a:p>
                      <a:pPr algn="l" fontAlgn="b"/>
                      <a:r>
                        <a:rPr lang="en-US" sz="1100" b="0" i="0" u="none" strike="noStrike">
                          <a:solidFill>
                            <a:srgbClr val="000000"/>
                          </a:solidFill>
                          <a:effectLst/>
                          <a:latin typeface="Garamond"/>
                        </a:rPr>
                        <a:t>LOCATION INDICATOR</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0.14</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a:t>
                      </a:r>
                    </a:p>
                  </a:txBody>
                  <a:tcPr marL="0" marR="0" marT="0" marB="0" anchor="b">
                    <a:lnL>
                      <a:noFill/>
                    </a:lnL>
                    <a:lnR>
                      <a:noFill/>
                    </a:lnR>
                    <a:lnT>
                      <a:noFill/>
                    </a:lnT>
                    <a:lnB>
                      <a:noFill/>
                    </a:lnB>
                    <a:solidFill>
                      <a:srgbClr val="EBF1DE"/>
                    </a:solidFill>
                  </a:tcPr>
                </a:tc>
              </a:tr>
              <a:tr h="181039">
                <a:tc>
                  <a:txBody>
                    <a:bodyPr/>
                    <a:lstStyle/>
                    <a:p>
                      <a:pPr algn="l" fontAlgn="b"/>
                      <a:r>
                        <a:rPr lang="en-US" sz="1100" b="0" i="0" u="none" strike="noStrike" dirty="0">
                          <a:solidFill>
                            <a:srgbClr val="000000"/>
                          </a:solidFill>
                          <a:effectLst/>
                          <a:latin typeface="Garamond"/>
                        </a:rPr>
                        <a:t>TOTAL ASSETS</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0.13</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a:t>
                      </a:r>
                    </a:p>
                  </a:txBody>
                  <a:tcPr marL="0" marR="0" marT="0" marB="0" anchor="b">
                    <a:lnL>
                      <a:noFill/>
                    </a:lnL>
                    <a:lnR>
                      <a:noFill/>
                    </a:lnR>
                    <a:lnT>
                      <a:noFill/>
                    </a:lnT>
                    <a:lnB>
                      <a:noFill/>
                    </a:lnB>
                    <a:solidFill>
                      <a:srgbClr val="EBF1DE"/>
                    </a:solidFill>
                  </a:tcPr>
                </a:tc>
              </a:tr>
              <a:tr h="181039">
                <a:tc>
                  <a:txBody>
                    <a:bodyPr/>
                    <a:lstStyle/>
                    <a:p>
                      <a:pPr algn="l" fontAlgn="b"/>
                      <a:r>
                        <a:rPr lang="en-US" sz="1100" b="0" i="0" u="none" strike="noStrike">
                          <a:solidFill>
                            <a:srgbClr val="000000"/>
                          </a:solidFill>
                          <a:effectLst/>
                          <a:latin typeface="Garamond"/>
                        </a:rPr>
                        <a:t>TOTAL LIABILITIES</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0.13</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a:t>
                      </a:r>
                    </a:p>
                  </a:txBody>
                  <a:tcPr marL="0" marR="0" marT="0" marB="0" anchor="b">
                    <a:lnL>
                      <a:noFill/>
                    </a:lnL>
                    <a:lnR>
                      <a:noFill/>
                    </a:lnR>
                    <a:lnT>
                      <a:noFill/>
                    </a:lnT>
                    <a:lnB>
                      <a:noFill/>
                    </a:lnB>
                    <a:solidFill>
                      <a:srgbClr val="EBF1DE"/>
                    </a:solidFill>
                  </a:tcPr>
                </a:tc>
              </a:tr>
              <a:tr h="181039">
                <a:tc>
                  <a:txBody>
                    <a:bodyPr/>
                    <a:lstStyle/>
                    <a:p>
                      <a:pPr algn="l" fontAlgn="b"/>
                      <a:r>
                        <a:rPr lang="en-US" sz="1100" b="0" i="0" u="none" strike="noStrike">
                          <a:solidFill>
                            <a:srgbClr val="000000"/>
                          </a:solidFill>
                          <a:effectLst/>
                          <a:latin typeface="Garamond"/>
                        </a:rPr>
                        <a:t>MOST RECENT REPORT TYPE</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0.10</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a:t>
                      </a:r>
                    </a:p>
                  </a:txBody>
                  <a:tcPr marL="0" marR="0" marT="0" marB="0" anchor="b">
                    <a:lnL>
                      <a:noFill/>
                    </a:lnL>
                    <a:lnR>
                      <a:noFill/>
                    </a:lnR>
                    <a:lnT>
                      <a:noFill/>
                    </a:lnT>
                    <a:lnB>
                      <a:noFill/>
                    </a:lnB>
                    <a:solidFill>
                      <a:srgbClr val="EBF1DE"/>
                    </a:solidFill>
                  </a:tcPr>
                </a:tc>
              </a:tr>
              <a:tr h="181039">
                <a:tc>
                  <a:txBody>
                    <a:bodyPr/>
                    <a:lstStyle/>
                    <a:p>
                      <a:pPr algn="l" fontAlgn="b"/>
                      <a:r>
                        <a:rPr lang="en-US" sz="1100" b="0" i="0" u="none" strike="noStrike" dirty="0">
                          <a:solidFill>
                            <a:srgbClr val="000000"/>
                          </a:solidFill>
                          <a:effectLst/>
                          <a:latin typeface="Garamond"/>
                        </a:rPr>
                        <a:t>NET WORTH (CASE STMT)</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0.09</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a:t>
                      </a:r>
                    </a:p>
                  </a:txBody>
                  <a:tcPr marL="0" marR="0" marT="0" marB="0" anchor="b">
                    <a:lnL>
                      <a:noFill/>
                    </a:lnL>
                    <a:lnR>
                      <a:noFill/>
                    </a:lnR>
                    <a:lnT>
                      <a:noFill/>
                    </a:lnT>
                    <a:lnB>
                      <a:noFill/>
                    </a:lnB>
                    <a:solidFill>
                      <a:srgbClr val="EBF1DE"/>
                    </a:solidFill>
                  </a:tcPr>
                </a:tc>
              </a:tr>
              <a:tr h="181039">
                <a:tc>
                  <a:txBody>
                    <a:bodyPr/>
                    <a:lstStyle/>
                    <a:p>
                      <a:pPr algn="l" fontAlgn="b"/>
                      <a:r>
                        <a:rPr lang="en-US" sz="1100" b="0" i="0" u="none" strike="noStrike" dirty="0">
                          <a:solidFill>
                            <a:srgbClr val="000000"/>
                          </a:solidFill>
                          <a:effectLst/>
                          <a:latin typeface="Garamond"/>
                        </a:rPr>
                        <a:t>inq_90_count</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0.08</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a:t>
                      </a:r>
                    </a:p>
                  </a:txBody>
                  <a:tcPr marL="0" marR="0" marT="0" marB="0" anchor="b">
                    <a:lnL>
                      <a:noFill/>
                    </a:lnL>
                    <a:lnR>
                      <a:noFill/>
                    </a:lnR>
                    <a:lnT>
                      <a:noFill/>
                    </a:lnT>
                    <a:lnB>
                      <a:noFill/>
                    </a:lnB>
                    <a:solidFill>
                      <a:srgbClr val="EBF1DE"/>
                    </a:solidFill>
                  </a:tcPr>
                </a:tc>
              </a:tr>
              <a:tr h="181039">
                <a:tc>
                  <a:txBody>
                    <a:bodyPr/>
                    <a:lstStyle/>
                    <a:p>
                      <a:pPr algn="l" fontAlgn="b"/>
                      <a:r>
                        <a:rPr lang="en-US" sz="1100" b="0" i="0" u="none" strike="noStrike" dirty="0">
                          <a:solidFill>
                            <a:srgbClr val="000000"/>
                          </a:solidFill>
                          <a:effectLst/>
                          <a:latin typeface="Garamond"/>
                        </a:rPr>
                        <a:t>COLLECTION PERIOD</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0.08</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a:t>
                      </a:r>
                    </a:p>
                  </a:txBody>
                  <a:tcPr marL="0" marR="0" marT="0" marB="0" anchor="b">
                    <a:lnL>
                      <a:noFill/>
                    </a:lnL>
                    <a:lnR>
                      <a:noFill/>
                    </a:lnR>
                    <a:lnT>
                      <a:noFill/>
                    </a:lnT>
                    <a:lnB>
                      <a:noFill/>
                    </a:lnB>
                    <a:solidFill>
                      <a:srgbClr val="EBF1DE"/>
                    </a:solidFill>
                  </a:tcPr>
                </a:tc>
              </a:tr>
              <a:tr h="181039">
                <a:tc>
                  <a:txBody>
                    <a:bodyPr/>
                    <a:lstStyle/>
                    <a:p>
                      <a:pPr algn="l" fontAlgn="b"/>
                      <a:r>
                        <a:rPr lang="en-US" sz="1100" b="0" i="0" u="none" strike="noStrike">
                          <a:solidFill>
                            <a:srgbClr val="000000"/>
                          </a:solidFill>
                          <a:effectLst/>
                          <a:latin typeface="Garamond"/>
                        </a:rPr>
                        <a:t>FIXED ASSETS</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0.07</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a:t>
                      </a:r>
                    </a:p>
                  </a:txBody>
                  <a:tcPr marL="0" marR="0" marT="0" marB="0" anchor="b">
                    <a:lnL>
                      <a:noFill/>
                    </a:lnL>
                    <a:lnR>
                      <a:noFill/>
                    </a:lnR>
                    <a:lnT>
                      <a:noFill/>
                    </a:lnT>
                    <a:lnB>
                      <a:noFill/>
                    </a:lnB>
                    <a:solidFill>
                      <a:srgbClr val="EBF1DE"/>
                    </a:solidFill>
                  </a:tcPr>
                </a:tc>
              </a:tr>
              <a:tr h="181039">
                <a:tc>
                  <a:txBody>
                    <a:bodyPr/>
                    <a:lstStyle/>
                    <a:p>
                      <a:pPr algn="l" fontAlgn="b"/>
                      <a:r>
                        <a:rPr lang="en-US" sz="1100" b="0" i="0" u="none" strike="noStrike">
                          <a:solidFill>
                            <a:srgbClr val="000000"/>
                          </a:solidFill>
                          <a:effectLst/>
                          <a:latin typeface="Garamond"/>
                        </a:rPr>
                        <a:t>CREDIT RATING</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0.07</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a:t>
                      </a:r>
                    </a:p>
                  </a:txBody>
                  <a:tcPr marL="0" marR="0" marT="0" marB="0" anchor="b">
                    <a:lnL>
                      <a:noFill/>
                    </a:lnL>
                    <a:lnR>
                      <a:noFill/>
                    </a:lnR>
                    <a:lnT>
                      <a:noFill/>
                    </a:lnT>
                    <a:lnB>
                      <a:noFill/>
                    </a:lnB>
                    <a:solidFill>
                      <a:srgbClr val="EBF1DE"/>
                    </a:solidFill>
                  </a:tcPr>
                </a:tc>
              </a:tr>
              <a:tr h="181039">
                <a:tc>
                  <a:txBody>
                    <a:bodyPr/>
                    <a:lstStyle/>
                    <a:p>
                      <a:pPr algn="l" fontAlgn="b"/>
                      <a:r>
                        <a:rPr lang="en-US" sz="1100" b="0" i="0" u="none" strike="noStrike">
                          <a:solidFill>
                            <a:srgbClr val="000000"/>
                          </a:solidFill>
                          <a:effectLst/>
                          <a:latin typeface="Garamond"/>
                        </a:rPr>
                        <a:t>D&amp;B RATING</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0.06</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a:t>
                      </a:r>
                    </a:p>
                  </a:txBody>
                  <a:tcPr marL="0" marR="0" marT="0" marB="0" anchor="b">
                    <a:lnL>
                      <a:noFill/>
                    </a:lnL>
                    <a:lnR>
                      <a:noFill/>
                    </a:lnR>
                    <a:lnT>
                      <a:noFill/>
                    </a:lnT>
                    <a:lnB>
                      <a:noFill/>
                    </a:lnB>
                    <a:solidFill>
                      <a:srgbClr val="EBF1DE"/>
                    </a:solidFill>
                  </a:tcPr>
                </a:tc>
              </a:tr>
              <a:tr h="181039">
                <a:tc>
                  <a:txBody>
                    <a:bodyPr/>
                    <a:lstStyle/>
                    <a:p>
                      <a:pPr algn="l" fontAlgn="b"/>
                      <a:r>
                        <a:rPr lang="en-US" sz="1100" b="0" i="0" u="none" strike="noStrike" dirty="0">
                          <a:solidFill>
                            <a:srgbClr val="000000"/>
                          </a:solidFill>
                          <a:effectLst/>
                          <a:latin typeface="Garamond"/>
                        </a:rPr>
                        <a:t>WORKING CAPITAL</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0.06</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a:t>
                      </a:r>
                    </a:p>
                  </a:txBody>
                  <a:tcPr marL="0" marR="0" marT="0" marB="0" anchor="b">
                    <a:lnL>
                      <a:noFill/>
                    </a:lnL>
                    <a:lnR>
                      <a:noFill/>
                    </a:lnR>
                    <a:lnT>
                      <a:noFill/>
                    </a:lnT>
                    <a:lnB>
                      <a:noFill/>
                    </a:lnB>
                    <a:solidFill>
                      <a:srgbClr val="EBF1DE"/>
                    </a:solidFill>
                  </a:tcPr>
                </a:tc>
              </a:tr>
              <a:tr h="181039">
                <a:tc>
                  <a:txBody>
                    <a:bodyPr/>
                    <a:lstStyle/>
                    <a:p>
                      <a:pPr algn="l" fontAlgn="b"/>
                      <a:r>
                        <a:rPr lang="en-US" sz="1100" b="0" i="0" u="none" strike="noStrike" dirty="0">
                          <a:solidFill>
                            <a:srgbClr val="000000"/>
                          </a:solidFill>
                          <a:effectLst/>
                          <a:latin typeface="Garamond"/>
                        </a:rPr>
                        <a:t>OTHER CURRENT ASSETS</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0.06</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a:t>
                      </a:r>
                    </a:p>
                  </a:txBody>
                  <a:tcPr marL="0" marR="0" marT="0" marB="0" anchor="b">
                    <a:lnL>
                      <a:noFill/>
                    </a:lnL>
                    <a:lnR>
                      <a:noFill/>
                    </a:lnR>
                    <a:lnT>
                      <a:noFill/>
                    </a:lnT>
                    <a:lnB>
                      <a:noFill/>
                    </a:lnB>
                    <a:solidFill>
                      <a:srgbClr val="EBF1DE"/>
                    </a:solidFill>
                  </a:tcPr>
                </a:tc>
              </a:tr>
              <a:tr h="181039">
                <a:tc>
                  <a:txBody>
                    <a:bodyPr/>
                    <a:lstStyle/>
                    <a:p>
                      <a:pPr algn="l" fontAlgn="b"/>
                      <a:r>
                        <a:rPr lang="en-US" sz="1100" b="0" i="0" u="none" strike="noStrike">
                          <a:solidFill>
                            <a:srgbClr val="000000"/>
                          </a:solidFill>
                          <a:effectLst/>
                          <a:latin typeface="Garamond"/>
                        </a:rPr>
                        <a:t>ACCNTS PAYABLE TO SALES RATIO</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a:solidFill>
                            <a:srgbClr val="000000"/>
                          </a:solidFill>
                          <a:effectLst/>
                          <a:latin typeface="Garamond"/>
                        </a:rPr>
                        <a:t>0.06</a:t>
                      </a:r>
                    </a:p>
                  </a:txBody>
                  <a:tcPr marL="0" marR="0" marT="0" marB="0" anchor="b">
                    <a:lnL>
                      <a:noFill/>
                    </a:lnL>
                    <a:lnR>
                      <a:noFill/>
                    </a:lnR>
                    <a:lnT>
                      <a:noFill/>
                    </a:lnT>
                    <a:lnB>
                      <a:noFill/>
                    </a:lnB>
                    <a:solidFill>
                      <a:srgbClr val="EBF1DE"/>
                    </a:solidFill>
                  </a:tcPr>
                </a:tc>
                <a:tc>
                  <a:txBody>
                    <a:bodyPr/>
                    <a:lstStyle/>
                    <a:p>
                      <a:pPr algn="r" fontAlgn="b"/>
                      <a:r>
                        <a:rPr lang="en-US" sz="1100" b="0" i="0" u="none" strike="noStrike" dirty="0">
                          <a:solidFill>
                            <a:srgbClr val="000000"/>
                          </a:solidFill>
                          <a:effectLst/>
                          <a:latin typeface="Garamond"/>
                        </a:rPr>
                        <a:t>+</a:t>
                      </a:r>
                    </a:p>
                  </a:txBody>
                  <a:tcPr marL="0" marR="0" marT="0" marB="0" anchor="b">
                    <a:lnL>
                      <a:noFill/>
                    </a:lnL>
                    <a:lnR>
                      <a:noFill/>
                    </a:lnR>
                    <a:lnT>
                      <a:noFill/>
                    </a:lnT>
                    <a:lnB>
                      <a:noFill/>
                    </a:lnB>
                    <a:solidFill>
                      <a:srgbClr val="EBF1DE"/>
                    </a:solidFill>
                  </a:tcPr>
                </a:tc>
              </a:tr>
            </a:tbl>
          </a:graphicData>
        </a:graphic>
      </p:graphicFrame>
      <mc:AlternateContent xmlns:mc="http://schemas.openxmlformats.org/markup-compatibility/2006" xmlns:a14="http://schemas.microsoft.com/office/drawing/2010/main">
        <mc:Choice Requires="a14">
          <p:sp>
            <p:nvSpPr>
              <p:cNvPr id="8" name="TextBox 2"/>
              <p:cNvSpPr txBox="1"/>
              <p:nvPr/>
            </p:nvSpPr>
            <p:spPr>
              <a:xfrm>
                <a:off x="5376863" y="1571612"/>
                <a:ext cx="527050" cy="288925"/>
              </a:xfrm>
              <a:prstGeom prst="rect">
                <a:avLst/>
              </a:prstGeom>
              <a:noFill/>
            </p:spPr>
            <p:style>
              <a:lnRef idx="0">
                <a:scrgbClr r="0" g="0" b="0"/>
              </a:lnRef>
              <a:fillRef idx="0">
                <a:scrgbClr r="0" g="0" b="0"/>
              </a:fillRef>
              <a:effectRef idx="0">
                <a:scrgbClr r="0" g="0" b="0"/>
              </a:effectRef>
              <a:fontRef idx="minor">
                <a:schemeClr val="tx1"/>
              </a:fontRef>
            </p:style>
            <p:txBody>
              <a:bodyPr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p>
                        <m:sSupPr>
                          <m:ctrlPr>
                            <a:rPr lang="en-US" sz="1200" b="1" i="1">
                              <a:latin typeface="Cambria Math"/>
                            </a:rPr>
                          </m:ctrlPr>
                        </m:sSupPr>
                        <m:e>
                          <m:r>
                            <a:rPr lang="en-US" sz="1200" b="1" i="1">
                              <a:latin typeface="Cambria Math"/>
                            </a:rPr>
                            <m:t>𝑹</m:t>
                          </m:r>
                        </m:e>
                        <m:sup>
                          <m:r>
                            <a:rPr lang="en-US" sz="1200" b="1" i="1">
                              <a:latin typeface="Cambria Math"/>
                            </a:rPr>
                            <m:t>𝟐</m:t>
                          </m:r>
                        </m:sup>
                      </m:sSup>
                    </m:oMath>
                  </m:oMathPara>
                </a14:m>
                <a:endParaRPr lang="en-US" sz="1200" b="1" dirty="0"/>
              </a:p>
            </p:txBody>
          </p:sp>
        </mc:Choice>
        <mc:Fallback xmlns="">
          <p:sp>
            <p:nvSpPr>
              <p:cNvPr id="8" name="TextBox 2"/>
              <p:cNvSpPr txBox="1">
                <a:spLocks noRot="1" noChangeAspect="1" noMove="1" noResize="1" noEditPoints="1" noAdjustHandles="1" noChangeArrowheads="1" noChangeShapeType="1" noTextEdit="1"/>
              </p:cNvSpPr>
              <p:nvPr/>
            </p:nvSpPr>
            <p:spPr>
              <a:xfrm>
                <a:off x="5376863" y="1571612"/>
                <a:ext cx="527050" cy="288925"/>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7560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Organic Customer Model successfully identifies customers around 4.8% of the time in simulations from actual data, versus .267% we could achieve without a model. On the one hand, simulated test results should always be taken as better than we should expect for a test campaign, but on the other these customers were </a:t>
            </a:r>
            <a:r>
              <a:rPr lang="en-US" i="1" dirty="0" smtClean="0"/>
              <a:t>never actually mailed to </a:t>
            </a:r>
            <a:r>
              <a:rPr lang="en-US" dirty="0" smtClean="0"/>
              <a:t>indicating there may a significant opportunity </a:t>
            </a:r>
            <a:r>
              <a:rPr lang="en-US" dirty="0" smtClean="0"/>
              <a:t>for conversion of organic leads picked by the model.</a:t>
            </a:r>
            <a:endParaRPr lang="en-US" dirty="0" smtClean="0"/>
          </a:p>
          <a:p>
            <a:r>
              <a:rPr lang="en-US" dirty="0" smtClean="0"/>
              <a:t>A test campaign on around 20,000 or so of the 7,500,000 organic customers can effectively prove/disprove the real value of the model</a:t>
            </a:r>
            <a:r>
              <a:rPr lang="en-US" dirty="0" smtClean="0"/>
              <a:t>.</a:t>
            </a:r>
          </a:p>
          <a:p>
            <a:r>
              <a:rPr lang="en-US" dirty="0" smtClean="0"/>
              <a:t>Ther</a:t>
            </a:r>
            <a:r>
              <a:rPr lang="en-US" dirty="0" smtClean="0"/>
              <a:t>e are around 250,000 ‘promising organic firms’ the model can identify. Even converting 1% of these vs. the ~5% our model shows in theory, would be 2,500 new customers. At an average annual subscription of $1,500; this would be a $3,750,000 boost to sales. Converting anywhere near 5%, would obviously be a large revenue boost ($18.75 M at 5%).</a:t>
            </a:r>
            <a:endParaRPr lang="en-US" dirty="0" smtClean="0"/>
          </a:p>
          <a:p>
            <a:r>
              <a:rPr lang="en-US" dirty="0" smtClean="0"/>
              <a:t>If successful, there is nothing that limits the model from being extended- </a:t>
            </a:r>
            <a:r>
              <a:rPr lang="en-US" dirty="0" smtClean="0"/>
              <a:t>with a little </a:t>
            </a:r>
            <a:r>
              <a:rPr lang="en-US" dirty="0" smtClean="0"/>
              <a:t>extra effort- to </a:t>
            </a:r>
            <a:r>
              <a:rPr lang="en-US" i="1" dirty="0" smtClean="0"/>
              <a:t>all </a:t>
            </a:r>
            <a:r>
              <a:rPr lang="en-US" dirty="0" smtClean="0"/>
              <a:t>customers</a:t>
            </a:r>
            <a:r>
              <a:rPr lang="en-US" dirty="0" smtClean="0"/>
              <a:t>. </a:t>
            </a:r>
            <a:endParaRPr lang="en-US" dirty="0" smtClean="0"/>
          </a:p>
          <a:p>
            <a:r>
              <a:rPr lang="en-US" dirty="0" smtClean="0"/>
              <a:t>(With a lot of work) </a:t>
            </a:r>
            <a:r>
              <a:rPr lang="en-US" i="1" dirty="0" smtClean="0"/>
              <a:t>The reasons </a:t>
            </a:r>
            <a:r>
              <a:rPr lang="en-US" i="1" dirty="0" smtClean="0"/>
              <a:t>for why </a:t>
            </a:r>
            <a:r>
              <a:rPr lang="en-US" dirty="0" smtClean="0"/>
              <a:t>(high sales, inquires…etc.??) each firm is classified as a ‘customer’ or ‘non-customer’ can later be extracted in a rough manner from the predictions if necessary</a:t>
            </a:r>
            <a:r>
              <a:rPr lang="en-US" dirty="0" smtClean="0"/>
              <a:t>. This might be helpful in providing agents when supplying leads.</a:t>
            </a:r>
          </a:p>
        </p:txBody>
      </p:sp>
      <p:sp>
        <p:nvSpPr>
          <p:cNvPr id="4" name="Slide Number Placeholder 3"/>
          <p:cNvSpPr>
            <a:spLocks noGrp="1"/>
          </p:cNvSpPr>
          <p:nvPr>
            <p:ph type="sldNum" sz="quarter" idx="12"/>
          </p:nvPr>
        </p:nvSpPr>
        <p:spPr/>
        <p:txBody>
          <a:bodyPr/>
          <a:lstStyle/>
          <a:p>
            <a:fld id="{A6DBEE27-C9F3-4F0D-9FAC-21C30FAD9168}" type="slidenum">
              <a:rPr lang="en-US" smtClean="0"/>
              <a:pPr/>
              <a:t>18</a:t>
            </a:fld>
            <a:endParaRPr lang="en-US" dirty="0"/>
          </a:p>
        </p:txBody>
      </p:sp>
    </p:spTree>
    <p:extLst>
      <p:ext uri="{BB962C8B-B14F-4D97-AF65-F5344CB8AC3E}">
        <p14:creationId xmlns:p14="http://schemas.microsoft.com/office/powerpoint/2010/main" val="224980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&amp; Purpose</a:t>
            </a:r>
            <a:endParaRPr lang="en-US" dirty="0"/>
          </a:p>
        </p:txBody>
      </p:sp>
      <p:sp>
        <p:nvSpPr>
          <p:cNvPr id="3" name="Content Placeholder 2"/>
          <p:cNvSpPr>
            <a:spLocks noGrp="1"/>
          </p:cNvSpPr>
          <p:nvPr>
            <p:ph idx="1"/>
          </p:nvPr>
        </p:nvSpPr>
        <p:spPr/>
        <p:txBody>
          <a:bodyPr/>
          <a:lstStyle/>
          <a:p>
            <a:pPr marL="457200" lvl="1" indent="0">
              <a:buNone/>
            </a:pPr>
            <a:endParaRPr lang="en-US" dirty="0" smtClean="0"/>
          </a:p>
          <a:p>
            <a:pPr lvl="1"/>
            <a:r>
              <a:rPr lang="en-US" dirty="0" smtClean="0"/>
              <a:t>The objective of this project was to develop a model to predict which organic firms are most likely to become customers.</a:t>
            </a:r>
          </a:p>
          <a:p>
            <a:pPr lvl="1"/>
            <a:r>
              <a:rPr lang="en-US" dirty="0" smtClean="0"/>
              <a:t>After doing so, we can create a custom campaign targeting our most promising organic leads.</a:t>
            </a:r>
          </a:p>
          <a:p>
            <a:pPr lvl="1"/>
            <a:r>
              <a:rPr lang="en-US" dirty="0" smtClean="0"/>
              <a:t>The importance of using organic firms only as input to train the model is to eliminate bias arising from our past contacts with firms.</a:t>
            </a:r>
          </a:p>
          <a:p>
            <a:pPr lvl="1"/>
            <a:r>
              <a:rPr lang="en-US" dirty="0" smtClean="0"/>
              <a:t>In addition, this model could be fully extendable to non-organic firms.</a:t>
            </a:r>
            <a:endParaRPr lang="en-US" dirty="0"/>
          </a:p>
        </p:txBody>
      </p:sp>
      <p:sp>
        <p:nvSpPr>
          <p:cNvPr id="4" name="Slide Number Placeholder 3"/>
          <p:cNvSpPr>
            <a:spLocks noGrp="1"/>
          </p:cNvSpPr>
          <p:nvPr>
            <p:ph type="sldNum" sz="quarter" idx="12"/>
          </p:nvPr>
        </p:nvSpPr>
        <p:spPr/>
        <p:txBody>
          <a:bodyPr/>
          <a:lstStyle/>
          <a:p>
            <a:fld id="{A6DBEE27-C9F3-4F0D-9FAC-21C30FAD9168}" type="slidenum">
              <a:rPr lang="en-US" smtClean="0"/>
              <a:pPr/>
              <a:t>2</a:t>
            </a:fld>
            <a:endParaRPr lang="en-US" dirty="0"/>
          </a:p>
        </p:txBody>
      </p:sp>
    </p:spTree>
    <p:extLst>
      <p:ext uri="{BB962C8B-B14F-4D97-AF65-F5344CB8AC3E}">
        <p14:creationId xmlns:p14="http://schemas.microsoft.com/office/powerpoint/2010/main" val="3221260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&amp; Cleansing Process</a:t>
            </a:r>
            <a:endParaRPr lang="en-US" dirty="0"/>
          </a:p>
        </p:txBody>
      </p:sp>
      <p:sp>
        <p:nvSpPr>
          <p:cNvPr id="3" name="Content Placeholder 2"/>
          <p:cNvSpPr>
            <a:spLocks noGrp="1"/>
          </p:cNvSpPr>
          <p:nvPr>
            <p:ph idx="1"/>
          </p:nvPr>
        </p:nvSpPr>
        <p:spPr/>
        <p:txBody>
          <a:bodyPr>
            <a:normAutofit/>
          </a:bodyPr>
          <a:lstStyle/>
          <a:p>
            <a:r>
              <a:rPr lang="en-US" dirty="0" smtClean="0"/>
              <a:t>Sample of 20,320 organic customers (LMS variables, scores, and inquiries)</a:t>
            </a:r>
          </a:p>
          <a:p>
            <a:r>
              <a:rPr lang="en-US" dirty="0" smtClean="0"/>
              <a:t>Sample of 497,879 organic non-customers </a:t>
            </a:r>
          </a:p>
          <a:p>
            <a:r>
              <a:rPr lang="en-US" dirty="0" smtClean="0"/>
              <a:t>Score levels and lagged changes up to the time of sale were calculated for </a:t>
            </a:r>
            <a:r>
              <a:rPr lang="en-US" dirty="0" err="1" smtClean="0"/>
              <a:t>Paydex</a:t>
            </a:r>
            <a:r>
              <a:rPr lang="en-US" dirty="0" smtClean="0"/>
              <a:t>, SER, FSS, and Delinquency Predictor scores</a:t>
            </a:r>
          </a:p>
          <a:p>
            <a:r>
              <a:rPr lang="en-US" dirty="0" smtClean="0"/>
              <a:t>‘</a:t>
            </a:r>
            <a:r>
              <a:rPr lang="en-US" dirty="0" err="1" smtClean="0"/>
              <a:t>years_in_existence</a:t>
            </a:r>
            <a:r>
              <a:rPr lang="en-US" dirty="0" smtClean="0"/>
              <a:t>’ was calculated as 2014 – year(company start date)</a:t>
            </a:r>
          </a:p>
          <a:p>
            <a:r>
              <a:rPr lang="en-US" dirty="0" smtClean="0"/>
              <a:t>Other dates were dropped so that the model won’t have inconsistencies going forward </a:t>
            </a:r>
          </a:p>
          <a:p>
            <a:r>
              <a:rPr lang="en-US" dirty="0" smtClean="0"/>
              <a:t>Variables which </a:t>
            </a:r>
            <a:r>
              <a:rPr lang="en-US" b="1" dirty="0" smtClean="0"/>
              <a:t>only</a:t>
            </a:r>
            <a:r>
              <a:rPr lang="en-US" dirty="0" smtClean="0"/>
              <a:t> had ‘NA’ values were dropped</a:t>
            </a:r>
          </a:p>
          <a:p>
            <a:r>
              <a:rPr lang="en-US" dirty="0" smtClean="0"/>
              <a:t>Variables which showed no variation were dropped as they add 0 predictive power to the model and are potentially dangerous to include </a:t>
            </a:r>
          </a:p>
          <a:p>
            <a:pPr marL="0" indent="0">
              <a:buNone/>
            </a:pPr>
            <a:endParaRPr lang="en-US" dirty="0" smtClean="0"/>
          </a:p>
          <a:p>
            <a:endParaRPr lang="en-US" dirty="0" smtClean="0"/>
          </a:p>
          <a:p>
            <a:pPr marL="457200" lvl="1" indent="0">
              <a:buNone/>
            </a:pPr>
            <a:endParaRPr lang="en-US" dirty="0" smtClean="0"/>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A6DBEE27-C9F3-4F0D-9FAC-21C30FAD9168}" type="slidenum">
              <a:rPr lang="en-US" smtClean="0"/>
              <a:pPr/>
              <a:t>3</a:t>
            </a:fld>
            <a:endParaRPr lang="en-US" dirty="0"/>
          </a:p>
        </p:txBody>
      </p:sp>
    </p:spTree>
    <p:extLst>
      <p:ext uri="{BB962C8B-B14F-4D97-AF65-F5344CB8AC3E}">
        <p14:creationId xmlns:p14="http://schemas.microsoft.com/office/powerpoint/2010/main" val="2776848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&amp; Cleansing Process</a:t>
            </a:r>
            <a:endParaRPr lang="en-US" dirty="0"/>
          </a:p>
        </p:txBody>
      </p:sp>
      <p:sp>
        <p:nvSpPr>
          <p:cNvPr id="3" name="Content Placeholder 2"/>
          <p:cNvSpPr>
            <a:spLocks noGrp="1"/>
          </p:cNvSpPr>
          <p:nvPr>
            <p:ph idx="1"/>
          </p:nvPr>
        </p:nvSpPr>
        <p:spPr/>
        <p:txBody>
          <a:bodyPr/>
          <a:lstStyle/>
          <a:p>
            <a:r>
              <a:rPr lang="en-US" dirty="0" smtClean="0"/>
              <a:t>There are four variable types in our data: “Numeric”, “character”, “integer”, and “factor”.</a:t>
            </a:r>
          </a:p>
          <a:p>
            <a:r>
              <a:rPr lang="en-US" dirty="0" smtClean="0"/>
              <a:t>Factor variables with over 100 levels were dropped. This was done because variables which are factors and have many levels are almost always very non-informative in this dataset (things like a CEOs middle name, for example). </a:t>
            </a:r>
            <a:r>
              <a:rPr lang="en-US" dirty="0"/>
              <a:t> </a:t>
            </a:r>
            <a:r>
              <a:rPr lang="en-US" dirty="0" smtClean="0"/>
              <a:t>Also, due to computational constraints they cannot be handled by many statistical methods (and would </a:t>
            </a:r>
            <a:r>
              <a:rPr lang="en-US" dirty="0" err="1" smtClean="0"/>
              <a:t>lilkely</a:t>
            </a:r>
            <a:r>
              <a:rPr lang="en-US" dirty="0" smtClean="0"/>
              <a:t> be insignificant anyway). </a:t>
            </a:r>
            <a:r>
              <a:rPr lang="en-US" dirty="0" smtClean="0"/>
              <a:t>This </a:t>
            </a:r>
            <a:r>
              <a:rPr lang="en-US" dirty="0" smtClean="0"/>
              <a:t>only dropped nine variables- primarily names of firm members and contacts. </a:t>
            </a:r>
          </a:p>
          <a:p>
            <a:r>
              <a:rPr lang="en-US" dirty="0" smtClean="0"/>
              <a:t>In order to use our model of choice, all variables had to be coerced to a “factor” type. Thus, continuous variables had to be discretized.</a:t>
            </a:r>
          </a:p>
          <a:p>
            <a:pPr marL="0" indent="0">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A6DBEE27-C9F3-4F0D-9FAC-21C30FAD9168}" type="slidenum">
              <a:rPr lang="en-US" smtClean="0"/>
              <a:pPr/>
              <a:t>4</a:t>
            </a:fld>
            <a:endParaRPr lang="en-US" dirty="0"/>
          </a:p>
        </p:txBody>
      </p:sp>
    </p:spTree>
    <p:extLst>
      <p:ext uri="{BB962C8B-B14F-4D97-AF65-F5344CB8AC3E}">
        <p14:creationId xmlns:p14="http://schemas.microsoft.com/office/powerpoint/2010/main" val="3015853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Discretization of Non-factor Data</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Non-factor data, such as “Sales” had to be coerced to a factor and put into bins.</a:t>
            </a:r>
          </a:p>
          <a:p>
            <a:r>
              <a:rPr lang="en-US" dirty="0" smtClean="0"/>
              <a:t>For the model of choice (Naïve Bayes) the probability that a firm will be a customer, is calculated for each variable by bin, so it is important to assign non-categorical data to bins in a smart manner. Simply doing so based off crude cutoffs </a:t>
            </a:r>
            <a:r>
              <a:rPr lang="en-US" dirty="0" smtClean="0"/>
              <a:t>across all variables can greatly harm </a:t>
            </a:r>
            <a:r>
              <a:rPr lang="en-US" dirty="0" smtClean="0"/>
              <a:t>the performance of the model. </a:t>
            </a:r>
          </a:p>
          <a:p>
            <a:r>
              <a:rPr lang="en-US" dirty="0" smtClean="0"/>
              <a:t>Step 1: Thus, I assume that all non-factor variables follow a normal distribution (a lot actually do, and a few, of course, do </a:t>
            </a:r>
            <a:r>
              <a:rPr lang="en-US" dirty="0" smtClean="0"/>
              <a:t>not- most things roughly do in large samples). </a:t>
            </a:r>
            <a:endParaRPr lang="en-US" dirty="0"/>
          </a:p>
          <a:p>
            <a:r>
              <a:rPr lang="en-US" dirty="0" smtClean="0"/>
              <a:t>Step 2: Then I take the inverse normal cumulative distribution function (</a:t>
            </a:r>
            <a:r>
              <a:rPr lang="en-US" dirty="0" err="1" smtClean="0"/>
              <a:t>cdf</a:t>
            </a:r>
            <a:r>
              <a:rPr lang="en-US" dirty="0" smtClean="0"/>
              <a:t>) of each non-factor variable. This will be a number between 0 and 1 for each observation, and represents the percentage of population values smaller than the variable value; assuming that the variable actually follows a normal distribution.</a:t>
            </a:r>
          </a:p>
          <a:p>
            <a:r>
              <a:rPr lang="en-US" dirty="0" smtClean="0"/>
              <a:t>Finally, the non-factor variable observations are ‘categorized’ or ‘factorized’ into </a:t>
            </a:r>
            <a:r>
              <a:rPr lang="en-US" dirty="0" err="1" smtClean="0"/>
              <a:t>decile</a:t>
            </a:r>
            <a:r>
              <a:rPr lang="en-US" dirty="0" smtClean="0"/>
              <a:t> bins by their inverse normal </a:t>
            </a:r>
            <a:r>
              <a:rPr lang="en-US" dirty="0" err="1" smtClean="0"/>
              <a:t>cdf</a:t>
            </a:r>
            <a:r>
              <a:rPr lang="en-US" dirty="0" smtClean="0"/>
              <a:t>. For a particular variable, assume a  particular observation has an inverse normal </a:t>
            </a:r>
            <a:r>
              <a:rPr lang="en-US" dirty="0" err="1" smtClean="0"/>
              <a:t>cdf</a:t>
            </a:r>
            <a:r>
              <a:rPr lang="en-US" dirty="0" smtClean="0"/>
              <a:t> of .25. Then it is assigned to bin ‘3’ as it is in 20-30</a:t>
            </a:r>
            <a:r>
              <a:rPr lang="en-US" baseline="30000" dirty="0" smtClean="0"/>
              <a:t>th%</a:t>
            </a:r>
            <a:r>
              <a:rPr lang="en-US" dirty="0" smtClean="0"/>
              <a:t> of values for that variable (assuming normality).  These bin values are factors and replace the previously numeric data</a:t>
            </a:r>
            <a:r>
              <a:rPr lang="en-US" dirty="0" smtClean="0"/>
              <a:t>. </a:t>
            </a:r>
            <a:endParaRPr lang="en-US" dirty="0" smtClean="0"/>
          </a:p>
          <a:p>
            <a:r>
              <a:rPr lang="en-US" dirty="0" smtClean="0"/>
              <a:t>Important: Even when the normality assumption is broken badly, this binning method preserves rank or </a:t>
            </a:r>
            <a:r>
              <a:rPr lang="en-US" dirty="0" err="1" smtClean="0"/>
              <a:t>ordinality</a:t>
            </a:r>
            <a:r>
              <a:rPr lang="en-US" dirty="0" smtClean="0"/>
              <a:t>, which is what is most important.</a:t>
            </a:r>
          </a:p>
          <a:p>
            <a:pPr lvl="1"/>
            <a:endParaRPr lang="en-US" dirty="0" smtClean="0"/>
          </a:p>
        </p:txBody>
      </p:sp>
      <p:sp>
        <p:nvSpPr>
          <p:cNvPr id="4" name="Slide Number Placeholder 3"/>
          <p:cNvSpPr>
            <a:spLocks noGrp="1"/>
          </p:cNvSpPr>
          <p:nvPr>
            <p:ph type="sldNum" sz="quarter" idx="12"/>
          </p:nvPr>
        </p:nvSpPr>
        <p:spPr/>
        <p:txBody>
          <a:bodyPr/>
          <a:lstStyle/>
          <a:p>
            <a:fld id="{A6DBEE27-C9F3-4F0D-9FAC-21C30FAD9168}" type="slidenum">
              <a:rPr lang="en-US" smtClean="0"/>
              <a:pPr/>
              <a:t>5</a:t>
            </a:fld>
            <a:endParaRPr lang="en-US" dirty="0"/>
          </a:p>
        </p:txBody>
      </p:sp>
    </p:spTree>
    <p:extLst>
      <p:ext uri="{BB962C8B-B14F-4D97-AF65-F5344CB8AC3E}">
        <p14:creationId xmlns:p14="http://schemas.microsoft.com/office/powerpoint/2010/main" val="2715120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Dataset</a:t>
            </a:r>
            <a:endParaRPr lang="en-US" dirty="0"/>
          </a:p>
        </p:txBody>
      </p:sp>
      <p:sp>
        <p:nvSpPr>
          <p:cNvPr id="3" name="Content Placeholder 2"/>
          <p:cNvSpPr>
            <a:spLocks noGrp="1"/>
          </p:cNvSpPr>
          <p:nvPr>
            <p:ph idx="1"/>
          </p:nvPr>
        </p:nvSpPr>
        <p:spPr/>
        <p:txBody>
          <a:bodyPr/>
          <a:lstStyle/>
          <a:p>
            <a:r>
              <a:rPr lang="en-US" dirty="0" smtClean="0"/>
              <a:t>Finally, a small handful of variables that were not eliminated by the prior constraints (5-10)  just do not make any sense to keep (CEO or contact names, street address, fax #, etc.). These were dropped as well as the 50 or so lagged </a:t>
            </a:r>
            <a:r>
              <a:rPr lang="en-US" dirty="0" err="1" smtClean="0"/>
              <a:t>Paydex</a:t>
            </a:r>
            <a:r>
              <a:rPr lang="en-US" dirty="0" smtClean="0"/>
              <a:t> values included LMS.</a:t>
            </a:r>
          </a:p>
          <a:p>
            <a:r>
              <a:rPr lang="en-US" dirty="0" smtClean="0"/>
              <a:t>Q: Why drop historical </a:t>
            </a:r>
            <a:r>
              <a:rPr lang="en-US" dirty="0" err="1" smtClean="0"/>
              <a:t>Paydex</a:t>
            </a:r>
            <a:r>
              <a:rPr lang="en-US" dirty="0" smtClean="0"/>
              <a:t> values?? </a:t>
            </a:r>
          </a:p>
          <a:p>
            <a:r>
              <a:rPr lang="en-US" dirty="0" smtClean="0"/>
              <a:t>A: Look-ahead bias. These include </a:t>
            </a:r>
            <a:r>
              <a:rPr lang="en-US" dirty="0" err="1" smtClean="0"/>
              <a:t>Paydex</a:t>
            </a:r>
            <a:r>
              <a:rPr lang="en-US" dirty="0" smtClean="0"/>
              <a:t> values</a:t>
            </a:r>
            <a:r>
              <a:rPr lang="en-US" i="1" dirty="0" smtClean="0"/>
              <a:t> </a:t>
            </a:r>
            <a:r>
              <a:rPr lang="en-US" b="1" i="1" dirty="0" smtClean="0"/>
              <a:t>after</a:t>
            </a:r>
            <a:r>
              <a:rPr lang="en-US" dirty="0" smtClean="0"/>
              <a:t> the point at which a firm purchases our product as well as before and these values are not standardized relative to a firm’s purchase date. Properly calculated </a:t>
            </a:r>
            <a:r>
              <a:rPr lang="en-US" dirty="0" err="1" smtClean="0"/>
              <a:t>Paydex</a:t>
            </a:r>
            <a:r>
              <a:rPr lang="en-US" dirty="0" smtClean="0"/>
              <a:t>, </a:t>
            </a:r>
            <a:r>
              <a:rPr lang="en-US" dirty="0" err="1" smtClean="0"/>
              <a:t>ser</a:t>
            </a:r>
            <a:r>
              <a:rPr lang="en-US" dirty="0" smtClean="0"/>
              <a:t>, </a:t>
            </a:r>
            <a:r>
              <a:rPr lang="en-US" dirty="0" err="1" smtClean="0"/>
              <a:t>fss</a:t>
            </a:r>
            <a:r>
              <a:rPr lang="en-US" dirty="0" smtClean="0"/>
              <a:t>, and </a:t>
            </a:r>
            <a:r>
              <a:rPr lang="en-US" dirty="0" err="1" smtClean="0"/>
              <a:t>dp</a:t>
            </a:r>
            <a:r>
              <a:rPr lang="en-US" dirty="0" smtClean="0"/>
              <a:t> scores at and prior to the time of sale are already included in the model. </a:t>
            </a:r>
          </a:p>
          <a:p>
            <a:r>
              <a:rPr lang="en-US" dirty="0" smtClean="0"/>
              <a:t>This leaves us with a dataset  with 502,225 observations and 223 variables. </a:t>
            </a:r>
          </a:p>
          <a:p>
            <a:endParaRPr lang="en-US" dirty="0"/>
          </a:p>
        </p:txBody>
      </p:sp>
      <p:sp>
        <p:nvSpPr>
          <p:cNvPr id="4" name="Slide Number Placeholder 3"/>
          <p:cNvSpPr>
            <a:spLocks noGrp="1"/>
          </p:cNvSpPr>
          <p:nvPr>
            <p:ph type="sldNum" sz="quarter" idx="12"/>
          </p:nvPr>
        </p:nvSpPr>
        <p:spPr/>
        <p:txBody>
          <a:bodyPr/>
          <a:lstStyle/>
          <a:p>
            <a:fld id="{A6DBEE27-C9F3-4F0D-9FAC-21C30FAD9168}" type="slidenum">
              <a:rPr lang="en-US" smtClean="0"/>
              <a:pPr/>
              <a:t>6</a:t>
            </a:fld>
            <a:endParaRPr lang="en-US" dirty="0"/>
          </a:p>
        </p:txBody>
      </p:sp>
    </p:spTree>
    <p:extLst>
      <p:ext uri="{BB962C8B-B14F-4D97-AF65-F5344CB8AC3E}">
        <p14:creationId xmlns:p14="http://schemas.microsoft.com/office/powerpoint/2010/main" val="1543490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 Creation: Overcoming NA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biggest problem in our data for statistical modelling : ‘NA’ values. 43.8% of our </a:t>
            </a:r>
            <a:r>
              <a:rPr lang="en-US" dirty="0" smtClean="0"/>
              <a:t>overall data </a:t>
            </a:r>
            <a:r>
              <a:rPr lang="en-US" dirty="0" smtClean="0"/>
              <a:t>is ‘NA’. Obviously, for some variables the percentage of ‘NA’ observations is much </a:t>
            </a:r>
            <a:r>
              <a:rPr lang="en-US" dirty="0" smtClean="0"/>
              <a:t>higher (many variables have around 96% ‘NA’ data).</a:t>
            </a:r>
            <a:endParaRPr lang="en-US" dirty="0" smtClean="0"/>
          </a:p>
          <a:p>
            <a:r>
              <a:rPr lang="en-US" dirty="0" smtClean="0"/>
              <a:t>It’s not that we just have a few NA values for some variables as may be found in finance, ecology, etc. If this were the case variables could just be imputed by (1) taking the column mean (2) interpolation (if a time-series) (3) regressing on </a:t>
            </a:r>
            <a:r>
              <a:rPr lang="en-US" dirty="0" smtClean="0"/>
              <a:t>other </a:t>
            </a:r>
            <a:r>
              <a:rPr lang="en-US" dirty="0" smtClean="0"/>
              <a:t>variables (4) multiple imputation, etc.</a:t>
            </a:r>
          </a:p>
          <a:p>
            <a:r>
              <a:rPr lang="en-US" dirty="0" smtClean="0"/>
              <a:t>The problem…. All these methods are designed to work well </a:t>
            </a:r>
            <a:r>
              <a:rPr lang="en-US" i="1" dirty="0" smtClean="0"/>
              <a:t>only </a:t>
            </a:r>
            <a:r>
              <a:rPr lang="en-US" dirty="0" smtClean="0"/>
              <a:t>if the data is (1) “Missing Completely at random” or at least “Missing at Random” (doubtful in most cases… especially ours) and (2) the majority (hopefully even the vast majority) of data is not missing. We could still impute data, but we need to realize that we are doing so </a:t>
            </a:r>
            <a:r>
              <a:rPr lang="en-US" dirty="0" smtClean="0"/>
              <a:t>would be horribly inaccurate and inconsistent.</a:t>
            </a:r>
            <a:endParaRPr lang="en-US" dirty="0" smtClean="0"/>
          </a:p>
          <a:p>
            <a:r>
              <a:rPr lang="en-US" dirty="0" err="1" smtClean="0"/>
              <a:t>Listwise</a:t>
            </a:r>
            <a:r>
              <a:rPr lang="en-US" dirty="0" smtClean="0"/>
              <a:t> deletion of all ‘NA’ data adds all sorts of biases to our model if data is not Missing at Random (biasing the model toward firms with more data collected- probably bigger firms), and also would reduce our sample size drastically– </a:t>
            </a:r>
            <a:r>
              <a:rPr lang="en-US" dirty="0" smtClean="0"/>
              <a:t>meaning our model could not be fairly applied to all firms in our data for predictive purposes.</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A6DBEE27-C9F3-4F0D-9FAC-21C30FAD9168}" type="slidenum">
              <a:rPr lang="en-US" smtClean="0"/>
              <a:pPr/>
              <a:t>7</a:t>
            </a:fld>
            <a:endParaRPr lang="en-US" dirty="0"/>
          </a:p>
        </p:txBody>
      </p:sp>
    </p:spTree>
    <p:extLst>
      <p:ext uri="{BB962C8B-B14F-4D97-AF65-F5344CB8AC3E}">
        <p14:creationId xmlns:p14="http://schemas.microsoft.com/office/powerpoint/2010/main" val="2297259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for ‘NA’ data</a:t>
            </a:r>
            <a:endParaRPr lang="en-US" dirty="0"/>
          </a:p>
        </p:txBody>
      </p:sp>
      <p:sp>
        <p:nvSpPr>
          <p:cNvPr id="3" name="Content Placeholder 2"/>
          <p:cNvSpPr>
            <a:spLocks noGrp="1"/>
          </p:cNvSpPr>
          <p:nvPr>
            <p:ph idx="1"/>
          </p:nvPr>
        </p:nvSpPr>
        <p:spPr/>
        <p:txBody>
          <a:bodyPr>
            <a:normAutofit/>
          </a:bodyPr>
          <a:lstStyle/>
          <a:p>
            <a:r>
              <a:rPr lang="en-US" dirty="0" smtClean="0"/>
              <a:t>Multiple imputation by mean-matching would be the only plausible imputation strategy on our dataset but is very, very </a:t>
            </a:r>
            <a:r>
              <a:rPr lang="en-US" dirty="0"/>
              <a:t>computationally expensive </a:t>
            </a:r>
            <a:r>
              <a:rPr lang="en-US" dirty="0" smtClean="0"/>
              <a:t>(requires a regression of every single variable on every other variable, random number generation, and large array allocations) and is still not reliable with our volume of ‘NA’ values.</a:t>
            </a:r>
          </a:p>
          <a:p>
            <a:r>
              <a:rPr lang="en-US" dirty="0" err="1" smtClean="0"/>
              <a:t>Listwise</a:t>
            </a:r>
            <a:r>
              <a:rPr lang="en-US" dirty="0" smtClean="0"/>
              <a:t> deletion isn’t a great solution here. We </a:t>
            </a:r>
            <a:r>
              <a:rPr lang="en-US" i="1" dirty="0" smtClean="0"/>
              <a:t>could</a:t>
            </a:r>
            <a:r>
              <a:rPr lang="en-US" dirty="0" smtClean="0"/>
              <a:t> selectively identify variables we want to use if we knew what variables really matter- but we don’t. Also, we want to include all variables possible in this analysis, and create a model which can classify </a:t>
            </a:r>
            <a:r>
              <a:rPr lang="en-US" i="1" dirty="0" smtClean="0"/>
              <a:t>any</a:t>
            </a:r>
            <a:r>
              <a:rPr lang="en-US" dirty="0" smtClean="0"/>
              <a:t> firm in our data.</a:t>
            </a:r>
          </a:p>
          <a:p>
            <a:r>
              <a:rPr lang="en-US" dirty="0" smtClean="0"/>
              <a:t>The only other solution is to choose a classification method that is designed to handle a large volume of missing data.</a:t>
            </a:r>
          </a:p>
          <a:p>
            <a:r>
              <a:rPr lang="en-US" dirty="0" smtClean="0"/>
              <a:t>So, </a:t>
            </a:r>
            <a:r>
              <a:rPr lang="en-US" dirty="0" smtClean="0"/>
              <a:t>a natural choice was a Naïve Bayesian model.</a:t>
            </a:r>
            <a:endParaRPr lang="en-US" dirty="0"/>
          </a:p>
        </p:txBody>
      </p:sp>
      <p:sp>
        <p:nvSpPr>
          <p:cNvPr id="4" name="Slide Number Placeholder 3"/>
          <p:cNvSpPr>
            <a:spLocks noGrp="1"/>
          </p:cNvSpPr>
          <p:nvPr>
            <p:ph type="sldNum" sz="quarter" idx="12"/>
          </p:nvPr>
        </p:nvSpPr>
        <p:spPr/>
        <p:txBody>
          <a:bodyPr/>
          <a:lstStyle/>
          <a:p>
            <a:fld id="{A6DBEE27-C9F3-4F0D-9FAC-21C30FAD9168}" type="slidenum">
              <a:rPr lang="en-US" smtClean="0"/>
              <a:pPr/>
              <a:t>8</a:t>
            </a:fld>
            <a:endParaRPr lang="en-US" dirty="0"/>
          </a:p>
        </p:txBody>
      </p:sp>
    </p:spTree>
    <p:extLst>
      <p:ext uri="{BB962C8B-B14F-4D97-AF65-F5344CB8AC3E}">
        <p14:creationId xmlns:p14="http://schemas.microsoft.com/office/powerpoint/2010/main" val="2955851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Naïve Bayes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The idea is to classify firms as either ‘customers’ or ‘non-customers’</a:t>
                </a:r>
              </a:p>
              <a:p>
                <a:r>
                  <a:rPr lang="en-US" dirty="0" smtClean="0"/>
                  <a:t>Bayes formula tells us:</a:t>
                </a:r>
              </a:p>
              <a:p>
                <a:endParaRPr lang="en-US" dirty="0" smtClean="0"/>
              </a:p>
              <a:p>
                <a:pPr marL="2286000" lvl="5" indent="0">
                  <a:buNone/>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a:rPr>
                          </m:ctrlPr>
                        </m:dPr>
                        <m:e>
                          <m:r>
                            <a:rPr lang="en-US" i="1">
                              <a:latin typeface="Cambria Math"/>
                            </a:rPr>
                            <m:t>𝐴</m:t>
                          </m:r>
                        </m:e>
                        <m:e>
                          <m:r>
                            <a:rPr lang="en-US" i="1">
                              <a:latin typeface="Cambria Math"/>
                            </a:rPr>
                            <m:t>𝐵</m:t>
                          </m:r>
                        </m:e>
                      </m:d>
                      <m:r>
                        <a:rPr lang="en-US" i="1">
                          <a:latin typeface="Cambria Math"/>
                        </a:rPr>
                        <m:t>= </m:t>
                      </m:r>
                      <m:f>
                        <m:fPr>
                          <m:ctrlPr>
                            <a:rPr lang="en-US" i="1">
                              <a:latin typeface="Cambria Math"/>
                            </a:rPr>
                          </m:ctrlPr>
                        </m:fPr>
                        <m:num>
                          <m:r>
                            <a:rPr lang="en-US" i="1">
                              <a:latin typeface="Cambria Math"/>
                            </a:rPr>
                            <m:t>𝑃</m:t>
                          </m:r>
                          <m:d>
                            <m:dPr>
                              <m:ctrlPr>
                                <a:rPr lang="en-US" i="1">
                                  <a:latin typeface="Cambria Math"/>
                                </a:rPr>
                              </m:ctrlPr>
                            </m:dPr>
                            <m:e>
                              <m:r>
                                <a:rPr lang="en-US" i="1">
                                  <a:latin typeface="Cambria Math"/>
                                </a:rPr>
                                <m:t>𝐵</m:t>
                              </m:r>
                            </m:e>
                            <m:e>
                              <m:r>
                                <a:rPr lang="en-US" i="1">
                                  <a:latin typeface="Cambria Math"/>
                                </a:rPr>
                                <m:t>𝐴</m:t>
                              </m:r>
                            </m:e>
                          </m:d>
                          <m:r>
                            <a:rPr lang="en-US" i="1">
                              <a:latin typeface="Cambria Math"/>
                            </a:rPr>
                            <m:t>𝑃</m:t>
                          </m:r>
                          <m:r>
                            <a:rPr lang="en-US" i="1">
                              <a:latin typeface="Cambria Math"/>
                            </a:rPr>
                            <m:t>(</m:t>
                          </m:r>
                          <m:r>
                            <a:rPr lang="en-US" i="1">
                              <a:latin typeface="Cambria Math"/>
                            </a:rPr>
                            <m:t>𝐴</m:t>
                          </m:r>
                          <m:r>
                            <a:rPr lang="en-US" i="1">
                              <a:latin typeface="Cambria Math"/>
                            </a:rPr>
                            <m:t>)</m:t>
                          </m:r>
                        </m:num>
                        <m:den>
                          <m:r>
                            <a:rPr lang="en-US" i="1">
                              <a:latin typeface="Cambria Math"/>
                            </a:rPr>
                            <m:t>𝑃</m:t>
                          </m:r>
                          <m:r>
                            <a:rPr lang="en-US" i="1">
                              <a:latin typeface="Cambria Math"/>
                            </a:rPr>
                            <m:t>(</m:t>
                          </m:r>
                          <m:r>
                            <a:rPr lang="en-US" i="1">
                              <a:latin typeface="Cambria Math"/>
                            </a:rPr>
                            <m:t>𝐵</m:t>
                          </m:r>
                          <m:r>
                            <a:rPr lang="en-US" i="1">
                              <a:latin typeface="Cambria Math"/>
                            </a:rPr>
                            <m:t>)</m:t>
                          </m:r>
                        </m:den>
                      </m:f>
                    </m:oMath>
                  </m:oMathPara>
                </a14:m>
                <a:endParaRPr lang="en-US" dirty="0"/>
              </a:p>
              <a:p>
                <a:endParaRPr lang="en-US" dirty="0" smtClean="0"/>
              </a:p>
              <a:p>
                <a:r>
                  <a:rPr lang="en-US" dirty="0" smtClean="0"/>
                  <a:t>Naïve Bayes assumes our predictors (</a:t>
                </a:r>
                <a14:m>
                  <m:oMath xmlns:m="http://schemas.openxmlformats.org/officeDocument/2006/math">
                    <m:sSub>
                      <m:sSubPr>
                        <m:ctrlPr>
                          <a:rPr lang="en-US" i="1" smtClean="0">
                            <a:latin typeface="Cambria Math"/>
                          </a:rPr>
                        </m:ctrlPr>
                      </m:sSubPr>
                      <m:e>
                        <m:r>
                          <a:rPr lang="en-US" b="0" i="1" smtClean="0">
                            <a:latin typeface="Cambria Math"/>
                          </a:rPr>
                          <m:t>𝐵</m:t>
                        </m:r>
                      </m:e>
                      <m:sub>
                        <m:r>
                          <a:rPr lang="en-US" b="0" i="1" smtClean="0">
                            <a:latin typeface="Cambria Math"/>
                          </a:rPr>
                          <m:t>1</m:t>
                        </m:r>
                      </m:sub>
                    </m:sSub>
                  </m:oMath>
                </a14:m>
                <a:r>
                  <a:rPr lang="en-US" dirty="0" smtClean="0"/>
                  <a:t>… </a:t>
                </a:r>
                <a14:m>
                  <m:oMath xmlns:m="http://schemas.openxmlformats.org/officeDocument/2006/math">
                    <m:sSub>
                      <m:sSubPr>
                        <m:ctrlPr>
                          <a:rPr lang="en-US" i="1">
                            <a:latin typeface="Cambria Math"/>
                          </a:rPr>
                        </m:ctrlPr>
                      </m:sSubPr>
                      <m:e>
                        <m:r>
                          <a:rPr lang="en-US" i="1">
                            <a:latin typeface="Cambria Math"/>
                          </a:rPr>
                          <m:t>𝐵</m:t>
                        </m:r>
                      </m:e>
                      <m:sub>
                        <m:r>
                          <a:rPr lang="en-US" b="0" i="1" smtClean="0">
                            <a:latin typeface="Cambria Math"/>
                          </a:rPr>
                          <m:t>𝑁</m:t>
                        </m:r>
                      </m:sub>
                    </m:sSub>
                  </m:oMath>
                </a14:m>
                <a:r>
                  <a:rPr lang="en-US" dirty="0" smtClean="0"/>
                  <a:t>) are not correlated with one another (even though it’s typically applied when we know independence of our predictive variables is grossly violated—like here). This assumption allows </a:t>
                </a:r>
                <a:r>
                  <a:rPr lang="en-US" dirty="0" smtClean="0"/>
                  <a:t>otherwise near impossible probability </a:t>
                </a:r>
                <a:r>
                  <a:rPr lang="en-US" dirty="0" smtClean="0"/>
                  <a:t>computations to </a:t>
                </a:r>
                <a:r>
                  <a:rPr lang="en-US" dirty="0" smtClean="0"/>
                  <a:t>be doable by a personal computer </a:t>
                </a:r>
                <a:r>
                  <a:rPr lang="en-US" dirty="0" smtClean="0"/>
                  <a:t>even with 223 variables</a:t>
                </a:r>
                <a:r>
                  <a:rPr lang="en-US" dirty="0" smtClean="0"/>
                  <a:t>. </a:t>
                </a:r>
                <a:endParaRPr lang="en-US" dirty="0" smtClean="0"/>
              </a:p>
              <a:p>
                <a:pPr marL="0" indent="0">
                  <a:buNone/>
                </a:pPr>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67" t="-667" r="-2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6DBEE27-C9F3-4F0D-9FAC-21C30FAD9168}" type="slidenum">
              <a:rPr lang="en-US" smtClean="0"/>
              <a:pPr/>
              <a:t>9</a:t>
            </a:fld>
            <a:endParaRPr lang="en-US" dirty="0"/>
          </a:p>
        </p:txBody>
      </p:sp>
    </p:spTree>
    <p:extLst>
      <p:ext uri="{BB962C8B-B14F-4D97-AF65-F5344CB8AC3E}">
        <p14:creationId xmlns:p14="http://schemas.microsoft.com/office/powerpoint/2010/main" val="1277462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23500</TotalTime>
  <Words>2789</Words>
  <Application>Microsoft Office PowerPoint</Application>
  <PresentationFormat>On-screen Show (4:3)</PresentationFormat>
  <Paragraphs>237</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Theme</vt:lpstr>
      <vt:lpstr>Organic Customer Model  Austin Shelton</vt:lpstr>
      <vt:lpstr>Objective &amp; Purpose</vt:lpstr>
      <vt:lpstr>Data &amp; Cleansing Process</vt:lpstr>
      <vt:lpstr>Data &amp; Cleansing Process</vt:lpstr>
      <vt:lpstr>Discretization of Non-factor Data</vt:lpstr>
      <vt:lpstr>Final Dataset</vt:lpstr>
      <vt:lpstr>Model Creation: Overcoming NA data</vt:lpstr>
      <vt:lpstr>Solution for ‘NA’ data</vt:lpstr>
      <vt:lpstr>Naïve Bayes</vt:lpstr>
      <vt:lpstr>Bayes’ Basic Example </vt:lpstr>
      <vt:lpstr>Organic Customer Model: Bootstrapped Naïve Bayes Ensemble</vt:lpstr>
      <vt:lpstr>Organic Customer Model: The ‘Bootstrap’ Part</vt:lpstr>
      <vt:lpstr>Organic Customer Model: The ‘Bootstrap’ Part</vt:lpstr>
      <vt:lpstr>Organic Customer Model: The ‘Ensemble’ Part</vt:lpstr>
      <vt:lpstr>Model Results on Simulated Test Data</vt:lpstr>
      <vt:lpstr>Model Results</vt:lpstr>
      <vt:lpstr>Top 25 Most Important Variables: Measures of Liquidity</vt:lpstr>
      <vt:lpstr>Conclusion </vt:lpstr>
    </vt:vector>
  </TitlesOfParts>
  <Company>Dun &amp; Bradstreet Credibility 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dc:title>
  <dc:creator>Tatiana Camacho-Daniel</dc:creator>
  <cp:lastModifiedBy>Austin Shelton</cp:lastModifiedBy>
  <cp:revision>296</cp:revision>
  <dcterms:created xsi:type="dcterms:W3CDTF">2012-10-26T18:04:02Z</dcterms:created>
  <dcterms:modified xsi:type="dcterms:W3CDTF">2014-10-28T16:46:33Z</dcterms:modified>
</cp:coreProperties>
</file>