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3" r:id="rId5"/>
    <p:sldId id="274" r:id="rId6"/>
    <p:sldId id="275" r:id="rId7"/>
    <p:sldId id="279" r:id="rId8"/>
    <p:sldId id="280" r:id="rId9"/>
    <p:sldId id="277" r:id="rId10"/>
    <p:sldId id="261" r:id="rId11"/>
    <p:sldId id="281" r:id="rId12"/>
    <p:sldId id="282" r:id="rId13"/>
    <p:sldId id="283"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80" autoAdjust="0"/>
  </p:normalViewPr>
  <p:slideViewPr>
    <p:cSldViewPr snapToGrid="0">
      <p:cViewPr varScale="1">
        <p:scale>
          <a:sx n="67" d="100"/>
          <a:sy n="67" d="100"/>
        </p:scale>
        <p:origin x="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C9F5C3-D60E-46E0-9877-4614CC90A58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336895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F5C3-D60E-46E0-9877-4614CC90A58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61929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F5C3-D60E-46E0-9877-4614CC90A58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2513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F5C3-D60E-46E0-9877-4614CC90A58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267902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9F5C3-D60E-46E0-9877-4614CC90A583}" type="datetimeFigureOut">
              <a:rPr lang="en-US" smtClean="0"/>
              <a:t>2/19/2018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1943716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C9F5C3-D60E-46E0-9877-4614CC90A58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3428436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C9F5C3-D60E-46E0-9877-4614CC90A583}" type="datetimeFigureOut">
              <a:rPr lang="en-US" smtClean="0"/>
              <a:t>2/19/2018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4127837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C9F5C3-D60E-46E0-9877-4614CC90A583}" type="datetimeFigureOut">
              <a:rPr lang="en-US" smtClean="0"/>
              <a:t>2/19/2018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1114177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9F5C3-D60E-46E0-9877-4614CC90A583}" type="datetimeFigureOut">
              <a:rPr lang="en-US" smtClean="0"/>
              <a:t>2/19/2018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661488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9F5C3-D60E-46E0-9877-4614CC90A58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261908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9F5C3-D60E-46E0-9877-4614CC90A583}" type="datetimeFigureOut">
              <a:rPr lang="en-US" smtClean="0"/>
              <a:t>2/19/2018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07992-7B59-487A-BDCE-6FBC06EE8D62}" type="slidenum">
              <a:rPr lang="en-US" smtClean="0"/>
              <a:t>‹#›</a:t>
            </a:fld>
            <a:endParaRPr lang="en-US"/>
          </a:p>
        </p:txBody>
      </p:sp>
    </p:spTree>
    <p:extLst>
      <p:ext uri="{BB962C8B-B14F-4D97-AF65-F5344CB8AC3E}">
        <p14:creationId xmlns:p14="http://schemas.microsoft.com/office/powerpoint/2010/main" val="185395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9F5C3-D60E-46E0-9877-4614CC90A583}" type="datetimeFigureOut">
              <a:rPr lang="en-US" smtClean="0"/>
              <a:t>2/19/2018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07992-7B59-487A-BDCE-6FBC06EE8D62}" type="slidenum">
              <a:rPr lang="en-US" smtClean="0"/>
              <a:t>‹#›</a:t>
            </a:fld>
            <a:endParaRPr lang="en-US"/>
          </a:p>
        </p:txBody>
      </p:sp>
    </p:spTree>
    <p:extLst>
      <p:ext uri="{BB962C8B-B14F-4D97-AF65-F5344CB8AC3E}">
        <p14:creationId xmlns:p14="http://schemas.microsoft.com/office/powerpoint/2010/main" val="95018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earnscenter.gmu.edu/wp-content/uploads/2012/08/12-The-Delphi-Report-on-Critical-Thinking.pdf" TargetMode="External"/><Relationship Id="rId2" Type="http://schemas.openxmlformats.org/officeDocument/2006/relationships/hyperlink" Target="https://www.insightassessment.com/Resources/Importance-of-Critical-Thinking/Critical-Thinking-What-It-Is-and-Why-It-Counts/Critical-Thinking-What-It-Is-and-Why-It-Counts-PDF" TargetMode="External"/><Relationship Id="rId1" Type="http://schemas.openxmlformats.org/officeDocument/2006/relationships/slideLayout" Target="../slideLayouts/slideLayout2.xml"/><Relationship Id="rId5" Type="http://schemas.openxmlformats.org/officeDocument/2006/relationships/hyperlink" Target="http://www2.gsu.edu/~dschjb/wwwcrit.html" TargetMode="External"/><Relationship Id="rId4" Type="http://schemas.openxmlformats.org/officeDocument/2006/relationships/hyperlink" Target="https://eric.ed.gov/?id=ED3154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38" y="300038"/>
            <a:ext cx="11252501" cy="1932896"/>
          </a:xfrm>
        </p:spPr>
        <p:txBody>
          <a:bodyPr>
            <a:normAutofit/>
          </a:bodyPr>
          <a:lstStyle/>
          <a:p>
            <a:pPr algn="l"/>
            <a:r>
              <a:rPr lang="en-US" sz="6600" b="1" dirty="0">
                <a:latin typeface="+mn-lt"/>
              </a:rPr>
              <a:t>Critical Thinking </a:t>
            </a:r>
            <a:br>
              <a:rPr lang="en-US" sz="6600" b="1" dirty="0">
                <a:latin typeface="+mn-lt"/>
              </a:rPr>
            </a:br>
            <a:r>
              <a:rPr lang="en-US" sz="6600" b="1" dirty="0">
                <a:latin typeface="+mn-lt"/>
              </a:rPr>
              <a:t>in the Classroom</a:t>
            </a:r>
          </a:p>
        </p:txBody>
      </p:sp>
      <p:sp>
        <p:nvSpPr>
          <p:cNvPr id="3" name="Subtitle 2"/>
          <p:cNvSpPr>
            <a:spLocks noGrp="1"/>
          </p:cNvSpPr>
          <p:nvPr>
            <p:ph type="subTitle" idx="1"/>
          </p:nvPr>
        </p:nvSpPr>
        <p:spPr>
          <a:xfrm>
            <a:off x="1228724" y="3429000"/>
            <a:ext cx="9422799" cy="2411627"/>
          </a:xfrm>
        </p:spPr>
        <p:txBody>
          <a:bodyPr>
            <a:noAutofit/>
          </a:bodyPr>
          <a:lstStyle/>
          <a:p>
            <a:pPr algn="l"/>
            <a:r>
              <a:rPr lang="en-US" sz="3600" b="1" dirty="0"/>
              <a:t>Brian Bird</a:t>
            </a:r>
          </a:p>
          <a:p>
            <a:pPr algn="l"/>
            <a:r>
              <a:rPr lang="en-US" sz="3600" b="1" dirty="0"/>
              <a:t>GCC Math Faculty 	</a:t>
            </a:r>
          </a:p>
          <a:p>
            <a:pPr algn="l"/>
            <a:r>
              <a:rPr lang="en-US" sz="3600" b="1" dirty="0"/>
              <a:t>Spring 2018</a:t>
            </a:r>
          </a:p>
        </p:txBody>
      </p:sp>
      <p:pic>
        <p:nvPicPr>
          <p:cNvPr id="9" name="Picture 8">
            <a:extLst>
              <a:ext uri="{FF2B5EF4-FFF2-40B4-BE49-F238E27FC236}">
                <a16:creationId xmlns:a16="http://schemas.microsoft.com/office/drawing/2014/main" id="{A55B52E7-9B86-4682-877D-3DBEAA0E54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118" y="407964"/>
            <a:ext cx="4907269" cy="5854558"/>
          </a:xfrm>
          <a:prstGeom prst="rect">
            <a:avLst/>
          </a:prstGeom>
        </p:spPr>
      </p:pic>
    </p:spTree>
    <p:extLst>
      <p:ext uri="{BB962C8B-B14F-4D97-AF65-F5344CB8AC3E}">
        <p14:creationId xmlns:p14="http://schemas.microsoft.com/office/powerpoint/2010/main" val="346416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68812"/>
            <a:ext cx="10027025" cy="1252025"/>
          </a:xfrm>
        </p:spPr>
        <p:txBody>
          <a:bodyPr>
            <a:normAutofit fontScale="90000"/>
          </a:bodyPr>
          <a:lstStyle/>
          <a:p>
            <a:br>
              <a:rPr lang="en-US" dirty="0"/>
            </a:br>
            <a:br>
              <a:rPr lang="en-US" sz="3600" dirty="0">
                <a:latin typeface="+mn-lt"/>
              </a:rPr>
            </a:br>
            <a:r>
              <a:rPr lang="en-US" sz="6700" b="1" dirty="0"/>
              <a:t>Effective Group Traits</a:t>
            </a:r>
          </a:p>
        </p:txBody>
      </p:sp>
      <p:sp>
        <p:nvSpPr>
          <p:cNvPr id="3" name="Content Placeholder 2"/>
          <p:cNvSpPr>
            <a:spLocks noGrp="1"/>
          </p:cNvSpPr>
          <p:nvPr>
            <p:ph type="subTitle" idx="1"/>
          </p:nvPr>
        </p:nvSpPr>
        <p:spPr>
          <a:xfrm>
            <a:off x="872198" y="1519311"/>
            <a:ext cx="10471306" cy="4840299"/>
          </a:xfrm>
        </p:spPr>
        <p:txBody>
          <a:bodyPr>
            <a:normAutofit/>
          </a:bodyPr>
          <a:lstStyle/>
          <a:p>
            <a:endParaRPr lang="en-US" dirty="0"/>
          </a:p>
          <a:p>
            <a:pPr marL="342900" indent="-342900" algn="l">
              <a:buFont typeface="Arial" panose="020B0604020202020204" pitchFamily="34" charset="0"/>
              <a:buChar char="•"/>
            </a:pPr>
            <a:r>
              <a:rPr lang="en-US" sz="3600" dirty="0"/>
              <a:t>Positive interdependence</a:t>
            </a:r>
          </a:p>
          <a:p>
            <a:pPr marL="342900" indent="-342900" algn="l">
              <a:buFont typeface="Arial" panose="020B0604020202020204" pitchFamily="34" charset="0"/>
              <a:buChar char="•"/>
            </a:pPr>
            <a:r>
              <a:rPr lang="en-US" sz="3600" dirty="0"/>
              <a:t>Personal responsibility and individual accountability</a:t>
            </a:r>
          </a:p>
          <a:p>
            <a:pPr marL="342900" indent="-342900" algn="l">
              <a:buFont typeface="Arial" panose="020B0604020202020204" pitchFamily="34" charset="0"/>
              <a:buChar char="•"/>
            </a:pPr>
            <a:r>
              <a:rPr lang="en-US" sz="3600" dirty="0"/>
              <a:t>Reflection on group process</a:t>
            </a:r>
          </a:p>
          <a:p>
            <a:pPr marL="342900" indent="-342900" algn="l">
              <a:buFont typeface="Arial" panose="020B0604020202020204" pitchFamily="34" charset="0"/>
              <a:buChar char="•"/>
            </a:pPr>
            <a:r>
              <a:rPr lang="en-US" sz="3600" dirty="0"/>
              <a:t>Conflict management</a:t>
            </a:r>
          </a:p>
          <a:p>
            <a:pPr marL="342900" indent="-342900" algn="l">
              <a:buFont typeface="Arial" panose="020B0604020202020204" pitchFamily="34" charset="0"/>
              <a:buChar char="•"/>
            </a:pPr>
            <a:r>
              <a:rPr lang="en-US" sz="3600" dirty="0"/>
              <a:t>Group operating procedures </a:t>
            </a:r>
          </a:p>
          <a:p>
            <a:endParaRPr lang="en-US" dirty="0"/>
          </a:p>
        </p:txBody>
      </p:sp>
      <p:pic>
        <p:nvPicPr>
          <p:cNvPr id="7" name="Picture 6">
            <a:extLst>
              <a:ext uri="{FF2B5EF4-FFF2-40B4-BE49-F238E27FC236}">
                <a16:creationId xmlns:a16="http://schemas.microsoft.com/office/drawing/2014/main" id="{DE47B4B8-DA63-40FA-BAEB-0D444C0468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212" y="3229109"/>
            <a:ext cx="3228975" cy="3228975"/>
          </a:xfrm>
          <a:prstGeom prst="rect">
            <a:avLst/>
          </a:prstGeom>
        </p:spPr>
      </p:pic>
    </p:spTree>
    <p:extLst>
      <p:ext uri="{BB962C8B-B14F-4D97-AF65-F5344CB8AC3E}">
        <p14:creationId xmlns:p14="http://schemas.microsoft.com/office/powerpoint/2010/main" val="388292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488F-C3C6-49A2-B87B-75537CF38312}"/>
              </a:ext>
            </a:extLst>
          </p:cNvPr>
          <p:cNvSpPr>
            <a:spLocks noGrp="1"/>
          </p:cNvSpPr>
          <p:nvPr>
            <p:ph type="title"/>
          </p:nvPr>
        </p:nvSpPr>
        <p:spPr>
          <a:xfrm>
            <a:off x="956602" y="365126"/>
            <a:ext cx="10397197" cy="1055712"/>
          </a:xfrm>
        </p:spPr>
        <p:txBody>
          <a:bodyPr>
            <a:normAutofit/>
          </a:bodyPr>
          <a:lstStyle/>
          <a:p>
            <a:pPr algn="ctr"/>
            <a:r>
              <a:rPr lang="en-US" sz="6000" b="1" dirty="0"/>
              <a:t>Group Size and Structure</a:t>
            </a:r>
          </a:p>
        </p:txBody>
      </p:sp>
      <p:sp>
        <p:nvSpPr>
          <p:cNvPr id="3" name="Content Placeholder 2">
            <a:extLst>
              <a:ext uri="{FF2B5EF4-FFF2-40B4-BE49-F238E27FC236}">
                <a16:creationId xmlns:a16="http://schemas.microsoft.com/office/drawing/2014/main" id="{BAD8744A-45AD-4F41-821F-45EA4B2CD0E4}"/>
              </a:ext>
            </a:extLst>
          </p:cNvPr>
          <p:cNvSpPr>
            <a:spLocks noGrp="1"/>
          </p:cNvSpPr>
          <p:nvPr>
            <p:ph idx="1"/>
          </p:nvPr>
        </p:nvSpPr>
        <p:spPr>
          <a:xfrm>
            <a:off x="844062" y="1420838"/>
            <a:ext cx="10509738" cy="4756125"/>
          </a:xfrm>
        </p:spPr>
        <p:txBody>
          <a:bodyPr/>
          <a:lstStyle/>
          <a:p>
            <a:r>
              <a:rPr lang="en-US" dirty="0"/>
              <a:t>4 or 5 seems to work best – everyone can contribute and if one person is absent it is not a big deal</a:t>
            </a:r>
          </a:p>
          <a:p>
            <a:r>
              <a:rPr lang="en-US" dirty="0"/>
              <a:t>Permanent of Temporary (depends on size and layout of class)</a:t>
            </a:r>
          </a:p>
          <a:p>
            <a:r>
              <a:rPr lang="en-US" dirty="0"/>
              <a:t>Heterogeneous (i.e. diverse) groups via random or non-random methods</a:t>
            </a:r>
          </a:p>
          <a:p>
            <a:endParaRPr lang="en-US" dirty="0"/>
          </a:p>
        </p:txBody>
      </p:sp>
      <p:pic>
        <p:nvPicPr>
          <p:cNvPr id="5" name="Picture 4">
            <a:extLst>
              <a:ext uri="{FF2B5EF4-FFF2-40B4-BE49-F238E27FC236}">
                <a16:creationId xmlns:a16="http://schemas.microsoft.com/office/drawing/2014/main" id="{87D79E37-1ADD-4C01-853A-A173464E8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883" y="3609168"/>
            <a:ext cx="2867025" cy="2867025"/>
          </a:xfrm>
          <a:prstGeom prst="rect">
            <a:avLst/>
          </a:prstGeom>
        </p:spPr>
      </p:pic>
    </p:spTree>
    <p:extLst>
      <p:ext uri="{BB962C8B-B14F-4D97-AF65-F5344CB8AC3E}">
        <p14:creationId xmlns:p14="http://schemas.microsoft.com/office/powerpoint/2010/main" val="167182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B36C-CD23-4DC6-9BA8-9F718FF5337B}"/>
              </a:ext>
            </a:extLst>
          </p:cNvPr>
          <p:cNvSpPr>
            <a:spLocks noGrp="1"/>
          </p:cNvSpPr>
          <p:nvPr>
            <p:ph type="title"/>
          </p:nvPr>
        </p:nvSpPr>
        <p:spPr/>
        <p:txBody>
          <a:bodyPr>
            <a:normAutofit/>
          </a:bodyPr>
          <a:lstStyle/>
          <a:p>
            <a:pPr algn="ctr"/>
            <a:r>
              <a:rPr lang="en-US" sz="6000" b="1" dirty="0"/>
              <a:t>Suggested Group Activities</a:t>
            </a:r>
          </a:p>
        </p:txBody>
      </p:sp>
      <p:sp>
        <p:nvSpPr>
          <p:cNvPr id="3" name="Content Placeholder 2">
            <a:extLst>
              <a:ext uri="{FF2B5EF4-FFF2-40B4-BE49-F238E27FC236}">
                <a16:creationId xmlns:a16="http://schemas.microsoft.com/office/drawing/2014/main" id="{2C354A67-286A-4033-8AE1-43B71F498A24}"/>
              </a:ext>
            </a:extLst>
          </p:cNvPr>
          <p:cNvSpPr>
            <a:spLocks noGrp="1"/>
          </p:cNvSpPr>
          <p:nvPr>
            <p:ph idx="1"/>
          </p:nvPr>
        </p:nvSpPr>
        <p:spPr/>
        <p:txBody>
          <a:bodyPr>
            <a:normAutofit/>
          </a:bodyPr>
          <a:lstStyle/>
          <a:p>
            <a:r>
              <a:rPr lang="en-US" sz="3200" dirty="0"/>
              <a:t>Write an exam question and a rubric to grade it</a:t>
            </a:r>
          </a:p>
          <a:p>
            <a:r>
              <a:rPr lang="en-US" sz="3200" dirty="0"/>
              <a:t>Switch notes, review, and critique</a:t>
            </a:r>
          </a:p>
          <a:p>
            <a:r>
              <a:rPr lang="en-US" sz="3200" dirty="0"/>
              <a:t>Individually develop a question on the mini-lecture then answer each others questions</a:t>
            </a:r>
          </a:p>
          <a:p>
            <a:r>
              <a:rPr lang="en-US" sz="3200" dirty="0"/>
              <a:t>Teach each other a concept slightly beyond the mini-lecture</a:t>
            </a:r>
          </a:p>
          <a:p>
            <a:r>
              <a:rPr lang="en-US" sz="3200" dirty="0"/>
              <a:t>Group presents solution to problem presented by teacher to entire class</a:t>
            </a:r>
          </a:p>
        </p:txBody>
      </p:sp>
    </p:spTree>
    <p:extLst>
      <p:ext uri="{BB962C8B-B14F-4D97-AF65-F5344CB8AC3E}">
        <p14:creationId xmlns:p14="http://schemas.microsoft.com/office/powerpoint/2010/main" val="1513146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D7C0-3C90-4033-B510-7D6728A79742}"/>
              </a:ext>
            </a:extLst>
          </p:cNvPr>
          <p:cNvSpPr>
            <a:spLocks noGrp="1"/>
          </p:cNvSpPr>
          <p:nvPr>
            <p:ph type="title"/>
          </p:nvPr>
        </p:nvSpPr>
        <p:spPr/>
        <p:txBody>
          <a:bodyPr>
            <a:normAutofit/>
          </a:bodyPr>
          <a:lstStyle/>
          <a:p>
            <a:r>
              <a:rPr lang="en-US" sz="6000" b="1" dirty="0"/>
              <a:t>Benefits of Cooperative Groups</a:t>
            </a:r>
          </a:p>
        </p:txBody>
      </p:sp>
      <p:sp>
        <p:nvSpPr>
          <p:cNvPr id="3" name="Content Placeholder 2">
            <a:extLst>
              <a:ext uri="{FF2B5EF4-FFF2-40B4-BE49-F238E27FC236}">
                <a16:creationId xmlns:a16="http://schemas.microsoft.com/office/drawing/2014/main" id="{9170FDB2-6A42-4BEE-AE2F-E4C60C6E61EE}"/>
              </a:ext>
            </a:extLst>
          </p:cNvPr>
          <p:cNvSpPr>
            <a:spLocks noGrp="1"/>
          </p:cNvSpPr>
          <p:nvPr>
            <p:ph idx="1"/>
          </p:nvPr>
        </p:nvSpPr>
        <p:spPr/>
        <p:txBody>
          <a:bodyPr/>
          <a:lstStyle/>
          <a:p>
            <a:pPr marL="0" indent="0">
              <a:buNone/>
            </a:pPr>
            <a:r>
              <a:rPr lang="en-US" dirty="0"/>
              <a:t>Research shows that cooperative learning groups yield:</a:t>
            </a:r>
          </a:p>
          <a:p>
            <a:r>
              <a:rPr lang="en-US" dirty="0"/>
              <a:t>Higher student achievement</a:t>
            </a:r>
          </a:p>
          <a:p>
            <a:r>
              <a:rPr lang="en-US" dirty="0"/>
              <a:t>Increased critical thinking</a:t>
            </a:r>
          </a:p>
          <a:p>
            <a:r>
              <a:rPr lang="en-US" dirty="0"/>
              <a:t>Greater student satisfaction</a:t>
            </a:r>
          </a:p>
          <a:p>
            <a:r>
              <a:rPr lang="en-US" dirty="0"/>
              <a:t>Lower attrition</a:t>
            </a:r>
          </a:p>
          <a:p>
            <a:r>
              <a:rPr lang="en-US" dirty="0"/>
              <a:t>Higher self esteem</a:t>
            </a:r>
          </a:p>
        </p:txBody>
      </p:sp>
      <p:pic>
        <p:nvPicPr>
          <p:cNvPr id="7" name="Picture 6">
            <a:extLst>
              <a:ext uri="{FF2B5EF4-FFF2-40B4-BE49-F238E27FC236}">
                <a16:creationId xmlns:a16="http://schemas.microsoft.com/office/drawing/2014/main" id="{65513760-F1A3-410B-842B-3C03BD87E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819" y="2686050"/>
            <a:ext cx="5340243" cy="3005137"/>
          </a:xfrm>
          <a:prstGeom prst="rect">
            <a:avLst/>
          </a:prstGeom>
        </p:spPr>
      </p:pic>
    </p:spTree>
    <p:extLst>
      <p:ext uri="{BB962C8B-B14F-4D97-AF65-F5344CB8AC3E}">
        <p14:creationId xmlns:p14="http://schemas.microsoft.com/office/powerpoint/2010/main" val="287290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A2CC-45DA-433C-94A1-9948D7535145}"/>
              </a:ext>
            </a:extLst>
          </p:cNvPr>
          <p:cNvSpPr>
            <a:spLocks noGrp="1"/>
          </p:cNvSpPr>
          <p:nvPr>
            <p:ph type="title"/>
          </p:nvPr>
        </p:nvSpPr>
        <p:spPr/>
        <p:txBody>
          <a:bodyPr>
            <a:normAutofit fontScale="90000"/>
          </a:bodyPr>
          <a:lstStyle/>
          <a:p>
            <a:pPr algn="ctr"/>
            <a:r>
              <a:rPr lang="en-US" sz="6700" b="1" dirty="0"/>
              <a:t>References</a:t>
            </a:r>
            <a:br>
              <a:rPr lang="en-US" dirty="0"/>
            </a:br>
            <a:endParaRPr lang="en-US" dirty="0"/>
          </a:p>
        </p:txBody>
      </p:sp>
      <p:sp>
        <p:nvSpPr>
          <p:cNvPr id="3" name="Content Placeholder 2">
            <a:extLst>
              <a:ext uri="{FF2B5EF4-FFF2-40B4-BE49-F238E27FC236}">
                <a16:creationId xmlns:a16="http://schemas.microsoft.com/office/drawing/2014/main" id="{604C2057-A5F8-43AC-84F8-E9D6AD069D89}"/>
              </a:ext>
            </a:extLst>
          </p:cNvPr>
          <p:cNvSpPr>
            <a:spLocks noGrp="1"/>
          </p:cNvSpPr>
          <p:nvPr>
            <p:ph idx="1"/>
          </p:nvPr>
        </p:nvSpPr>
        <p:spPr>
          <a:xfrm>
            <a:off x="838200" y="1167618"/>
            <a:ext cx="10515600" cy="5009345"/>
          </a:xfrm>
        </p:spPr>
        <p:txBody>
          <a:bodyPr/>
          <a:lstStyle/>
          <a:p>
            <a:pPr marL="457200" indent="-457200"/>
            <a:r>
              <a:rPr lang="en-US" sz="3200" dirty="0">
                <a:hlinkClick r:id="rId2"/>
              </a:rPr>
              <a:t>https://www.insightassessment.com/Resources/Importance-of-Critical-Thinking/Critical-Thinking-What-It-Is-and-Why-It-Counts/Critical-Thinking-What-It-Is-and-Why-It-Counts-PDF</a:t>
            </a:r>
            <a:endParaRPr lang="en-US" sz="3200" dirty="0"/>
          </a:p>
          <a:p>
            <a:pPr marL="457200" indent="-457200"/>
            <a:r>
              <a:rPr lang="en-US" sz="3200" dirty="0">
                <a:hlinkClick r:id="rId3"/>
              </a:rPr>
              <a:t>https://stearnscenter.gmu.edu/wp-content/uploads/2012/08/12-The-Delphi-Report-on-Critical-Thinking.pdf</a:t>
            </a:r>
            <a:endParaRPr lang="en-US" sz="3200" dirty="0"/>
          </a:p>
          <a:p>
            <a:pPr marL="457200" indent="-457200"/>
            <a:r>
              <a:rPr lang="en-US" sz="3200" dirty="0">
                <a:hlinkClick r:id="rId4"/>
              </a:rPr>
              <a:t>https://eric.ed.gov/?id=ED315423</a:t>
            </a:r>
            <a:endParaRPr lang="en-US" sz="3200" dirty="0"/>
          </a:p>
          <a:p>
            <a:pPr marL="457200" indent="-457200"/>
            <a:r>
              <a:rPr lang="en-US" sz="3200" dirty="0">
                <a:hlinkClick r:id="rId5"/>
              </a:rPr>
              <a:t>http://www2.gsu.edu/~dschjb/wwwcrit.html</a:t>
            </a:r>
            <a:endParaRPr lang="en-US" sz="3200" dirty="0"/>
          </a:p>
          <a:p>
            <a:pPr marL="457200" indent="-457200"/>
            <a:endParaRPr lang="en-US" dirty="0"/>
          </a:p>
        </p:txBody>
      </p:sp>
    </p:spTree>
    <p:extLst>
      <p:ext uri="{BB962C8B-B14F-4D97-AF65-F5344CB8AC3E}">
        <p14:creationId xmlns:p14="http://schemas.microsoft.com/office/powerpoint/2010/main" val="32268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DEDD-D1EB-4D45-A806-724A758BBCCB}"/>
              </a:ext>
            </a:extLst>
          </p:cNvPr>
          <p:cNvSpPr>
            <a:spLocks noGrp="1"/>
          </p:cNvSpPr>
          <p:nvPr>
            <p:ph type="title"/>
          </p:nvPr>
        </p:nvSpPr>
        <p:spPr/>
        <p:txBody>
          <a:bodyPr>
            <a:normAutofit/>
          </a:bodyPr>
          <a:lstStyle/>
          <a:p>
            <a:pPr algn="ctr"/>
            <a:r>
              <a:rPr lang="en-US" sz="6000" b="1" dirty="0"/>
              <a:t>Critical Thinking Defined</a:t>
            </a:r>
          </a:p>
        </p:txBody>
      </p:sp>
      <p:sp>
        <p:nvSpPr>
          <p:cNvPr id="3" name="Content Placeholder 2">
            <a:extLst>
              <a:ext uri="{FF2B5EF4-FFF2-40B4-BE49-F238E27FC236}">
                <a16:creationId xmlns:a16="http://schemas.microsoft.com/office/drawing/2014/main" id="{D05916F9-F530-4C8A-AFD8-06075476C950}"/>
              </a:ext>
            </a:extLst>
          </p:cNvPr>
          <p:cNvSpPr>
            <a:spLocks noGrp="1"/>
          </p:cNvSpPr>
          <p:nvPr>
            <p:ph idx="1"/>
          </p:nvPr>
        </p:nvSpPr>
        <p:spPr>
          <a:xfrm>
            <a:off x="838200" y="1825624"/>
            <a:ext cx="11009242" cy="4614933"/>
          </a:xfrm>
        </p:spPr>
        <p:txBody>
          <a:bodyPr>
            <a:normAutofit/>
          </a:bodyPr>
          <a:lstStyle/>
          <a:p>
            <a:r>
              <a:rPr lang="en-US" sz="4000" dirty="0"/>
              <a:t>According to John Dewey, critical thinking is reflective thought in which you suspend judgement, maintain a healthy skepticism, and exercise an open mind. It requires an active, persistent and careful consideration of any belief in light of the ground that supports it. It has both intellectual and emotional components.</a:t>
            </a:r>
          </a:p>
          <a:p>
            <a:endParaRPr lang="en-US" sz="4000" dirty="0"/>
          </a:p>
        </p:txBody>
      </p:sp>
    </p:spTree>
    <p:extLst>
      <p:ext uri="{BB962C8B-B14F-4D97-AF65-F5344CB8AC3E}">
        <p14:creationId xmlns:p14="http://schemas.microsoft.com/office/powerpoint/2010/main" val="367208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CC93-58DA-41FA-B14F-848C1A8FDD24}"/>
              </a:ext>
            </a:extLst>
          </p:cNvPr>
          <p:cNvSpPr>
            <a:spLocks noGrp="1"/>
          </p:cNvSpPr>
          <p:nvPr>
            <p:ph type="title"/>
          </p:nvPr>
        </p:nvSpPr>
        <p:spPr/>
        <p:txBody>
          <a:bodyPr>
            <a:normAutofit/>
          </a:bodyPr>
          <a:lstStyle/>
          <a:p>
            <a:pPr algn="ctr"/>
            <a:r>
              <a:rPr lang="en-US" sz="6000" b="1" dirty="0"/>
              <a:t>Critical Thinking Defined</a:t>
            </a:r>
          </a:p>
        </p:txBody>
      </p:sp>
      <p:sp>
        <p:nvSpPr>
          <p:cNvPr id="3" name="Content Placeholder 2">
            <a:extLst>
              <a:ext uri="{FF2B5EF4-FFF2-40B4-BE49-F238E27FC236}">
                <a16:creationId xmlns:a16="http://schemas.microsoft.com/office/drawing/2014/main" id="{31332791-9575-4B30-B35B-808ED517FA55}"/>
              </a:ext>
            </a:extLst>
          </p:cNvPr>
          <p:cNvSpPr>
            <a:spLocks noGrp="1"/>
          </p:cNvSpPr>
          <p:nvPr>
            <p:ph idx="1"/>
          </p:nvPr>
        </p:nvSpPr>
        <p:spPr/>
        <p:txBody>
          <a:bodyPr>
            <a:normAutofit/>
          </a:bodyPr>
          <a:lstStyle/>
          <a:p>
            <a:r>
              <a:rPr lang="en-US" dirty="0"/>
              <a:t>“</a:t>
            </a:r>
            <a:r>
              <a:rPr lang="en-US" sz="3600" dirty="0"/>
              <a:t>Critical thinking is the art of analyzing and evaluating thinking with a view to improving it” via Paul and Elder</a:t>
            </a:r>
          </a:p>
          <a:p>
            <a:pPr marL="0" indent="0">
              <a:buNone/>
            </a:pPr>
            <a:endParaRPr lang="en-US" sz="3600" dirty="0"/>
          </a:p>
          <a:p>
            <a:r>
              <a:rPr lang="en-US" sz="3600" dirty="0"/>
              <a:t>“Purposeful, reflective judgment which manifests itself in reasoned consideration of evidence, context, methods, standards, and conceptualization in deciding what to believe or what to do” via the Delphi Report</a:t>
            </a:r>
          </a:p>
        </p:txBody>
      </p:sp>
    </p:spTree>
    <p:extLst>
      <p:ext uri="{BB962C8B-B14F-4D97-AF65-F5344CB8AC3E}">
        <p14:creationId xmlns:p14="http://schemas.microsoft.com/office/powerpoint/2010/main" val="2778096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7B1F-DAB9-438E-A448-2D61E472E87D}"/>
              </a:ext>
            </a:extLst>
          </p:cNvPr>
          <p:cNvSpPr>
            <a:spLocks noGrp="1"/>
          </p:cNvSpPr>
          <p:nvPr>
            <p:ph type="title"/>
          </p:nvPr>
        </p:nvSpPr>
        <p:spPr>
          <a:xfrm>
            <a:off x="900112" y="365126"/>
            <a:ext cx="10453687" cy="713809"/>
          </a:xfrm>
        </p:spPr>
        <p:txBody>
          <a:bodyPr>
            <a:noAutofit/>
          </a:bodyPr>
          <a:lstStyle/>
          <a:p>
            <a:pPr algn="ctr"/>
            <a:r>
              <a:rPr lang="en-US" sz="6000" b="1" dirty="0"/>
              <a:t>Delphi Report</a:t>
            </a:r>
          </a:p>
        </p:txBody>
      </p:sp>
      <p:sp>
        <p:nvSpPr>
          <p:cNvPr id="3" name="Content Placeholder 2">
            <a:extLst>
              <a:ext uri="{FF2B5EF4-FFF2-40B4-BE49-F238E27FC236}">
                <a16:creationId xmlns:a16="http://schemas.microsoft.com/office/drawing/2014/main" id="{06515E95-C5B8-48C0-B4D1-BF274611F268}"/>
              </a:ext>
            </a:extLst>
          </p:cNvPr>
          <p:cNvSpPr>
            <a:spLocks noGrp="1"/>
          </p:cNvSpPr>
          <p:nvPr>
            <p:ph idx="1"/>
          </p:nvPr>
        </p:nvSpPr>
        <p:spPr>
          <a:xfrm>
            <a:off x="700088" y="1258958"/>
            <a:ext cx="10653712" cy="5370442"/>
          </a:xfrm>
        </p:spPr>
        <p:txBody>
          <a:bodyPr>
            <a:noAutofit/>
          </a:bodyPr>
          <a:lstStyle/>
          <a:p>
            <a:r>
              <a:rPr lang="en-US" sz="3600" dirty="0"/>
              <a:t>International group of experts (46 men and women from USA and Canada) from different  scholarly disciplines tried to form a consensus about the meaning of critical thinking</a:t>
            </a:r>
          </a:p>
          <a:p>
            <a:r>
              <a:rPr lang="en-US" sz="3600" dirty="0"/>
              <a:t>Lasted 2 years (Feb 1988 to Nov 1989)</a:t>
            </a:r>
          </a:p>
          <a:p>
            <a:r>
              <a:rPr lang="en-US" sz="3600" dirty="0"/>
              <a:t>On behalf of American Philosophical Association</a:t>
            </a:r>
          </a:p>
          <a:p>
            <a:endParaRPr lang="en-US" sz="3200" dirty="0"/>
          </a:p>
        </p:txBody>
      </p:sp>
      <p:pic>
        <p:nvPicPr>
          <p:cNvPr id="5" name="Picture 4">
            <a:extLst>
              <a:ext uri="{FF2B5EF4-FFF2-40B4-BE49-F238E27FC236}">
                <a16:creationId xmlns:a16="http://schemas.microsoft.com/office/drawing/2014/main" id="{EF170762-0710-4D72-A2E5-CBAB0E9A0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995" y="4970730"/>
            <a:ext cx="3114675" cy="1238250"/>
          </a:xfrm>
          <a:prstGeom prst="rect">
            <a:avLst/>
          </a:prstGeom>
        </p:spPr>
      </p:pic>
      <p:pic>
        <p:nvPicPr>
          <p:cNvPr id="7" name="Picture 6">
            <a:extLst>
              <a:ext uri="{FF2B5EF4-FFF2-40B4-BE49-F238E27FC236}">
                <a16:creationId xmlns:a16="http://schemas.microsoft.com/office/drawing/2014/main" id="{2FBC537D-7C60-42CB-948F-229FE9593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0550" y="4730333"/>
            <a:ext cx="2295012" cy="1719044"/>
          </a:xfrm>
          <a:prstGeom prst="rect">
            <a:avLst/>
          </a:prstGeom>
        </p:spPr>
      </p:pic>
    </p:spTree>
    <p:extLst>
      <p:ext uri="{BB962C8B-B14F-4D97-AF65-F5344CB8AC3E}">
        <p14:creationId xmlns:p14="http://schemas.microsoft.com/office/powerpoint/2010/main" val="78330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E0E3-6838-4E17-83BE-1E7E0972144E}"/>
              </a:ext>
            </a:extLst>
          </p:cNvPr>
          <p:cNvSpPr>
            <a:spLocks noGrp="1"/>
          </p:cNvSpPr>
          <p:nvPr>
            <p:ph type="title"/>
          </p:nvPr>
        </p:nvSpPr>
        <p:spPr>
          <a:xfrm>
            <a:off x="838200" y="762989"/>
            <a:ext cx="10515600" cy="1325563"/>
          </a:xfrm>
        </p:spPr>
        <p:txBody>
          <a:bodyPr>
            <a:normAutofit/>
          </a:bodyPr>
          <a:lstStyle/>
          <a:p>
            <a:r>
              <a:rPr lang="en-US" sz="6000" b="1" dirty="0"/>
              <a:t>The Delphi Method </a:t>
            </a:r>
          </a:p>
        </p:txBody>
      </p:sp>
      <p:sp>
        <p:nvSpPr>
          <p:cNvPr id="3" name="Content Placeholder 2">
            <a:extLst>
              <a:ext uri="{FF2B5EF4-FFF2-40B4-BE49-F238E27FC236}">
                <a16:creationId xmlns:a16="http://schemas.microsoft.com/office/drawing/2014/main" id="{68592F5E-80C0-4272-9D93-FF7AC6C2099B}"/>
              </a:ext>
            </a:extLst>
          </p:cNvPr>
          <p:cNvSpPr>
            <a:spLocks noGrp="1"/>
          </p:cNvSpPr>
          <p:nvPr>
            <p:ph idx="1"/>
          </p:nvPr>
        </p:nvSpPr>
        <p:spPr>
          <a:xfrm>
            <a:off x="838200" y="2588455"/>
            <a:ext cx="10515600" cy="3588508"/>
          </a:xfrm>
        </p:spPr>
        <p:txBody>
          <a:bodyPr>
            <a:normAutofit/>
          </a:bodyPr>
          <a:lstStyle/>
          <a:p>
            <a:r>
              <a:rPr lang="en-US" sz="3200" dirty="0"/>
              <a:t>Developed to enable experts to think effectively about something over large spans of distance and time</a:t>
            </a:r>
          </a:p>
          <a:p>
            <a:r>
              <a:rPr lang="en-US" sz="3200" dirty="0"/>
              <a:t>Central investigator organizes the group and feeds them an initial question</a:t>
            </a:r>
          </a:p>
          <a:p>
            <a:r>
              <a:rPr lang="en-US" sz="3200" dirty="0"/>
              <a:t>Central investigator receives responses, summarizes them, and transmits them back for reactions, replies and additional questions</a:t>
            </a:r>
          </a:p>
        </p:txBody>
      </p:sp>
      <p:pic>
        <p:nvPicPr>
          <p:cNvPr id="5" name="Picture 4">
            <a:extLst>
              <a:ext uri="{FF2B5EF4-FFF2-40B4-BE49-F238E27FC236}">
                <a16:creationId xmlns:a16="http://schemas.microsoft.com/office/drawing/2014/main" id="{F6D0601E-FDE4-48A4-AEEA-D44E5BF13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9551" y="398463"/>
            <a:ext cx="3167062" cy="2054617"/>
          </a:xfrm>
          <a:prstGeom prst="rect">
            <a:avLst/>
          </a:prstGeom>
        </p:spPr>
      </p:pic>
    </p:spTree>
    <p:extLst>
      <p:ext uri="{BB962C8B-B14F-4D97-AF65-F5344CB8AC3E}">
        <p14:creationId xmlns:p14="http://schemas.microsoft.com/office/powerpoint/2010/main" val="2086978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270C-3EB8-4682-98D9-B67B477F916D}"/>
              </a:ext>
            </a:extLst>
          </p:cNvPr>
          <p:cNvSpPr>
            <a:spLocks noGrp="1"/>
          </p:cNvSpPr>
          <p:nvPr>
            <p:ph type="title"/>
          </p:nvPr>
        </p:nvSpPr>
        <p:spPr/>
        <p:txBody>
          <a:bodyPr>
            <a:normAutofit/>
          </a:bodyPr>
          <a:lstStyle/>
          <a:p>
            <a:pPr algn="ctr"/>
            <a:r>
              <a:rPr lang="en-US" sz="4800" b="1" dirty="0"/>
              <a:t>Cognitive Skills and Sub-Skills</a:t>
            </a:r>
          </a:p>
        </p:txBody>
      </p:sp>
      <p:sp>
        <p:nvSpPr>
          <p:cNvPr id="3" name="Content Placeholder 2">
            <a:extLst>
              <a:ext uri="{FF2B5EF4-FFF2-40B4-BE49-F238E27FC236}">
                <a16:creationId xmlns:a16="http://schemas.microsoft.com/office/drawing/2014/main" id="{DCC08163-3204-4597-AC06-67CB191A3F0C}"/>
              </a:ext>
            </a:extLst>
          </p:cNvPr>
          <p:cNvSpPr>
            <a:spLocks noGrp="1"/>
          </p:cNvSpPr>
          <p:nvPr>
            <p:ph idx="1"/>
          </p:nvPr>
        </p:nvSpPr>
        <p:spPr>
          <a:xfrm>
            <a:off x="942534" y="1392702"/>
            <a:ext cx="10411265" cy="4784261"/>
          </a:xfrm>
        </p:spPr>
        <p:txBody>
          <a:bodyPr>
            <a:normAutofit/>
          </a:bodyPr>
          <a:lstStyle/>
          <a:p>
            <a:pPr marL="742950" indent="-742950">
              <a:buAutoNum type="arabicPeriod"/>
            </a:pPr>
            <a:r>
              <a:rPr lang="en-US" sz="2400" dirty="0"/>
              <a:t>Interpretation</a:t>
            </a:r>
          </a:p>
          <a:p>
            <a:pPr lvl="2"/>
            <a:r>
              <a:rPr lang="en-US" sz="2400" dirty="0"/>
              <a:t>Categorization</a:t>
            </a:r>
          </a:p>
          <a:p>
            <a:pPr lvl="2"/>
            <a:r>
              <a:rPr lang="en-US" sz="2400" dirty="0"/>
              <a:t>Decoding Significance</a:t>
            </a:r>
          </a:p>
          <a:p>
            <a:pPr lvl="2"/>
            <a:r>
              <a:rPr lang="en-US" sz="2400" dirty="0"/>
              <a:t>Clarifying Meaning</a:t>
            </a:r>
          </a:p>
          <a:p>
            <a:pPr marL="742950" indent="-742950">
              <a:buFont typeface="+mj-lt"/>
              <a:buAutoNum type="arabicPeriod"/>
            </a:pPr>
            <a:r>
              <a:rPr lang="en-US" sz="2400" dirty="0"/>
              <a:t>Analysis</a:t>
            </a:r>
          </a:p>
          <a:p>
            <a:pPr lvl="2"/>
            <a:r>
              <a:rPr lang="en-US" sz="2400" dirty="0"/>
              <a:t>Examining Ideas</a:t>
            </a:r>
          </a:p>
          <a:p>
            <a:pPr lvl="2"/>
            <a:r>
              <a:rPr lang="en-US" sz="2400" dirty="0"/>
              <a:t>Identifying Arguments</a:t>
            </a:r>
          </a:p>
          <a:p>
            <a:pPr lvl="2"/>
            <a:r>
              <a:rPr lang="en-US" sz="2400" dirty="0"/>
              <a:t>Analyzing Arguments</a:t>
            </a:r>
          </a:p>
          <a:p>
            <a:pPr marL="514350" indent="-514350">
              <a:buFont typeface="+mj-lt"/>
              <a:buAutoNum type="arabicPeriod"/>
            </a:pPr>
            <a:r>
              <a:rPr lang="en-US" sz="2400" dirty="0"/>
              <a:t>Evaluation</a:t>
            </a:r>
          </a:p>
          <a:p>
            <a:pPr lvl="2"/>
            <a:r>
              <a:rPr lang="en-US" sz="2400" dirty="0"/>
              <a:t>Assessing Claims</a:t>
            </a:r>
          </a:p>
          <a:p>
            <a:pPr lvl="2"/>
            <a:r>
              <a:rPr lang="en-US" sz="2400" dirty="0"/>
              <a:t>Assessing Arguments</a:t>
            </a:r>
          </a:p>
          <a:p>
            <a:pPr lvl="2"/>
            <a:endParaRPr lang="en-US" sz="2400" dirty="0"/>
          </a:p>
          <a:p>
            <a:pPr lvl="1"/>
            <a:endParaRPr lang="en-US" sz="3600" dirty="0"/>
          </a:p>
        </p:txBody>
      </p:sp>
    </p:spTree>
    <p:extLst>
      <p:ext uri="{BB962C8B-B14F-4D97-AF65-F5344CB8AC3E}">
        <p14:creationId xmlns:p14="http://schemas.microsoft.com/office/powerpoint/2010/main" val="38017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270C-3EB8-4682-98D9-B67B477F916D}"/>
              </a:ext>
            </a:extLst>
          </p:cNvPr>
          <p:cNvSpPr>
            <a:spLocks noGrp="1"/>
          </p:cNvSpPr>
          <p:nvPr>
            <p:ph type="title"/>
          </p:nvPr>
        </p:nvSpPr>
        <p:spPr/>
        <p:txBody>
          <a:bodyPr>
            <a:normAutofit/>
          </a:bodyPr>
          <a:lstStyle/>
          <a:p>
            <a:pPr algn="ctr"/>
            <a:r>
              <a:rPr lang="en-US" sz="4800" b="1" dirty="0"/>
              <a:t>Cognitive Skills and Sub-Skills (</a:t>
            </a:r>
            <a:r>
              <a:rPr lang="en-US" sz="4800" b="1" dirty="0" err="1"/>
              <a:t>cont</a:t>
            </a:r>
            <a:r>
              <a:rPr lang="en-US" sz="4800" b="1" dirty="0"/>
              <a:t>)</a:t>
            </a:r>
          </a:p>
        </p:txBody>
      </p:sp>
      <p:sp>
        <p:nvSpPr>
          <p:cNvPr id="3" name="Content Placeholder 2">
            <a:extLst>
              <a:ext uri="{FF2B5EF4-FFF2-40B4-BE49-F238E27FC236}">
                <a16:creationId xmlns:a16="http://schemas.microsoft.com/office/drawing/2014/main" id="{DCC08163-3204-4597-AC06-67CB191A3F0C}"/>
              </a:ext>
            </a:extLst>
          </p:cNvPr>
          <p:cNvSpPr>
            <a:spLocks noGrp="1"/>
          </p:cNvSpPr>
          <p:nvPr>
            <p:ph idx="1"/>
          </p:nvPr>
        </p:nvSpPr>
        <p:spPr>
          <a:xfrm>
            <a:off x="942534" y="1392702"/>
            <a:ext cx="10411265" cy="4784261"/>
          </a:xfrm>
        </p:spPr>
        <p:txBody>
          <a:bodyPr>
            <a:normAutofit/>
          </a:bodyPr>
          <a:lstStyle/>
          <a:p>
            <a:pPr marL="0" indent="0">
              <a:buNone/>
            </a:pPr>
            <a:r>
              <a:rPr lang="en-US" sz="2400" dirty="0"/>
              <a:t>4. Inference</a:t>
            </a:r>
          </a:p>
          <a:p>
            <a:pPr lvl="2"/>
            <a:r>
              <a:rPr lang="en-US" sz="2400" dirty="0"/>
              <a:t>Querying Evidence</a:t>
            </a:r>
          </a:p>
          <a:p>
            <a:pPr lvl="2"/>
            <a:r>
              <a:rPr lang="en-US" sz="2400" dirty="0"/>
              <a:t>Conjecturing Alternatives</a:t>
            </a:r>
          </a:p>
          <a:p>
            <a:pPr lvl="2"/>
            <a:r>
              <a:rPr lang="en-US" sz="2400" dirty="0"/>
              <a:t>Drawing Conclusions</a:t>
            </a:r>
          </a:p>
          <a:p>
            <a:pPr marL="0" indent="0">
              <a:buNone/>
            </a:pPr>
            <a:r>
              <a:rPr lang="en-US" sz="2400" dirty="0"/>
              <a:t>5. Explanation</a:t>
            </a:r>
          </a:p>
          <a:p>
            <a:pPr lvl="2"/>
            <a:r>
              <a:rPr lang="en-US" sz="2400" dirty="0"/>
              <a:t>Stating Results</a:t>
            </a:r>
          </a:p>
          <a:p>
            <a:pPr lvl="2"/>
            <a:r>
              <a:rPr lang="en-US" sz="2400" dirty="0"/>
              <a:t>Justifying Procedures</a:t>
            </a:r>
          </a:p>
          <a:p>
            <a:pPr lvl="2"/>
            <a:r>
              <a:rPr lang="en-US" sz="2400" dirty="0"/>
              <a:t>Presenting Arguments</a:t>
            </a:r>
          </a:p>
          <a:p>
            <a:pPr marL="0" indent="0">
              <a:buNone/>
            </a:pPr>
            <a:r>
              <a:rPr lang="en-US" sz="2400" dirty="0"/>
              <a:t>6. Self-Regulation</a:t>
            </a:r>
          </a:p>
          <a:p>
            <a:pPr lvl="2"/>
            <a:r>
              <a:rPr lang="en-US" sz="2400" dirty="0"/>
              <a:t>Self-examination</a:t>
            </a:r>
          </a:p>
          <a:p>
            <a:pPr lvl="2"/>
            <a:r>
              <a:rPr lang="en-US" sz="2400" dirty="0"/>
              <a:t>Self-correction</a:t>
            </a:r>
          </a:p>
          <a:p>
            <a:pPr lvl="2"/>
            <a:endParaRPr lang="en-US" sz="2400" dirty="0"/>
          </a:p>
          <a:p>
            <a:pPr lvl="1"/>
            <a:endParaRPr lang="en-US" sz="3600" dirty="0"/>
          </a:p>
        </p:txBody>
      </p:sp>
    </p:spTree>
    <p:extLst>
      <p:ext uri="{BB962C8B-B14F-4D97-AF65-F5344CB8AC3E}">
        <p14:creationId xmlns:p14="http://schemas.microsoft.com/office/powerpoint/2010/main" val="2626856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5B8C-329C-46BC-AA54-D25AE74175D4}"/>
              </a:ext>
            </a:extLst>
          </p:cNvPr>
          <p:cNvSpPr>
            <a:spLocks noGrp="1"/>
          </p:cNvSpPr>
          <p:nvPr>
            <p:ph type="title"/>
          </p:nvPr>
        </p:nvSpPr>
        <p:spPr/>
        <p:txBody>
          <a:bodyPr/>
          <a:lstStyle/>
          <a:p>
            <a:pPr algn="ctr"/>
            <a:r>
              <a:rPr lang="en-US" sz="4800" b="1" dirty="0"/>
              <a:t>IDEAS </a:t>
            </a:r>
            <a:br>
              <a:rPr lang="en-US" dirty="0"/>
            </a:br>
            <a:r>
              <a:rPr lang="en-US" sz="3600" dirty="0"/>
              <a:t>Acronym for 5 Step Problem Solving Process</a:t>
            </a:r>
          </a:p>
        </p:txBody>
      </p:sp>
      <p:sp>
        <p:nvSpPr>
          <p:cNvPr id="3" name="Content Placeholder 2">
            <a:extLst>
              <a:ext uri="{FF2B5EF4-FFF2-40B4-BE49-F238E27FC236}">
                <a16:creationId xmlns:a16="http://schemas.microsoft.com/office/drawing/2014/main" id="{D484F02D-A580-485D-9C15-68585164D3BE}"/>
              </a:ext>
            </a:extLst>
          </p:cNvPr>
          <p:cNvSpPr>
            <a:spLocks noGrp="1"/>
          </p:cNvSpPr>
          <p:nvPr>
            <p:ph idx="1"/>
          </p:nvPr>
        </p:nvSpPr>
        <p:spPr>
          <a:xfrm>
            <a:off x="838200" y="1825624"/>
            <a:ext cx="10515600" cy="4798439"/>
          </a:xfrm>
        </p:spPr>
        <p:txBody>
          <a:bodyPr/>
          <a:lstStyle/>
          <a:p>
            <a:pPr marL="0" indent="0">
              <a:buNone/>
            </a:pPr>
            <a:r>
              <a:rPr lang="en-US" dirty="0"/>
              <a:t>I=Identify the problem and set priorities</a:t>
            </a:r>
          </a:p>
          <a:p>
            <a:pPr marL="0" indent="0">
              <a:buNone/>
            </a:pPr>
            <a:r>
              <a:rPr lang="en-US" dirty="0"/>
              <a:t>D=Determine relevant information and deepen understanding</a:t>
            </a:r>
          </a:p>
          <a:p>
            <a:pPr marL="0" indent="0">
              <a:buNone/>
            </a:pPr>
            <a:r>
              <a:rPr lang="en-US" dirty="0"/>
              <a:t>E=Enumerate options and anticipate consequences</a:t>
            </a:r>
          </a:p>
          <a:p>
            <a:pPr marL="0" indent="0">
              <a:buNone/>
            </a:pPr>
            <a:r>
              <a:rPr lang="en-US" dirty="0"/>
              <a:t>A=Assess the situation and make a preliminary decision</a:t>
            </a:r>
          </a:p>
          <a:p>
            <a:pPr marL="0" indent="0">
              <a:buNone/>
            </a:pPr>
            <a:r>
              <a:rPr lang="en-US" dirty="0"/>
              <a:t>S=Scrutinize the process and self-correct as needed</a:t>
            </a:r>
          </a:p>
        </p:txBody>
      </p:sp>
      <p:pic>
        <p:nvPicPr>
          <p:cNvPr id="5" name="Picture 4">
            <a:extLst>
              <a:ext uri="{FF2B5EF4-FFF2-40B4-BE49-F238E27FC236}">
                <a16:creationId xmlns:a16="http://schemas.microsoft.com/office/drawing/2014/main" id="{499C5C7D-F551-40D7-A112-A4AA29BBD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638" y="4479797"/>
            <a:ext cx="3829049" cy="2144267"/>
          </a:xfrm>
          <a:prstGeom prst="rect">
            <a:avLst/>
          </a:prstGeom>
        </p:spPr>
      </p:pic>
    </p:spTree>
    <p:extLst>
      <p:ext uri="{BB962C8B-B14F-4D97-AF65-F5344CB8AC3E}">
        <p14:creationId xmlns:p14="http://schemas.microsoft.com/office/powerpoint/2010/main" val="114879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0DA2-E252-462D-A72B-18CB044798AD}"/>
              </a:ext>
            </a:extLst>
          </p:cNvPr>
          <p:cNvSpPr>
            <a:spLocks noGrp="1"/>
          </p:cNvSpPr>
          <p:nvPr>
            <p:ph type="title"/>
          </p:nvPr>
        </p:nvSpPr>
        <p:spPr/>
        <p:txBody>
          <a:bodyPr>
            <a:normAutofit/>
          </a:bodyPr>
          <a:lstStyle/>
          <a:p>
            <a:pPr algn="ctr"/>
            <a:r>
              <a:rPr lang="en-US" sz="6000" b="1" dirty="0"/>
              <a:t>Classroom Strategies</a:t>
            </a:r>
          </a:p>
        </p:txBody>
      </p:sp>
      <p:sp>
        <p:nvSpPr>
          <p:cNvPr id="3" name="Content Placeholder 2">
            <a:extLst>
              <a:ext uri="{FF2B5EF4-FFF2-40B4-BE49-F238E27FC236}">
                <a16:creationId xmlns:a16="http://schemas.microsoft.com/office/drawing/2014/main" id="{BBEC6256-1321-4D45-89F6-26AFA0B65030}"/>
              </a:ext>
            </a:extLst>
          </p:cNvPr>
          <p:cNvSpPr>
            <a:spLocks noGrp="1"/>
          </p:cNvSpPr>
          <p:nvPr>
            <p:ph idx="1"/>
          </p:nvPr>
        </p:nvSpPr>
        <p:spPr/>
        <p:txBody>
          <a:bodyPr>
            <a:normAutofit/>
          </a:bodyPr>
          <a:lstStyle/>
          <a:p>
            <a:r>
              <a:rPr lang="en-US" dirty="0"/>
              <a:t>Mini-lecture activity sandwich</a:t>
            </a:r>
          </a:p>
          <a:p>
            <a:pPr lvl="1"/>
            <a:r>
              <a:rPr lang="en-US" dirty="0"/>
              <a:t>Short introductory lecture</a:t>
            </a:r>
          </a:p>
          <a:p>
            <a:pPr lvl="1"/>
            <a:r>
              <a:rPr lang="en-US" dirty="0"/>
              <a:t>Group activity</a:t>
            </a:r>
          </a:p>
          <a:p>
            <a:pPr lvl="1"/>
            <a:r>
              <a:rPr lang="en-US" dirty="0"/>
              <a:t>Short summative lecture</a:t>
            </a:r>
          </a:p>
          <a:p>
            <a:r>
              <a:rPr lang="en-US" dirty="0"/>
              <a:t>Student participation and peer interaction are correlated positively with improved critical thinking</a:t>
            </a:r>
          </a:p>
          <a:p>
            <a:r>
              <a:rPr lang="en-US" dirty="0"/>
              <a:t>Cut 20% out of lecture and allow for group activities</a:t>
            </a:r>
          </a:p>
          <a:p>
            <a:r>
              <a:rPr lang="en-US" dirty="0"/>
              <a:t>Students can be held accountable for topics not covered in class</a:t>
            </a:r>
          </a:p>
        </p:txBody>
      </p:sp>
      <p:pic>
        <p:nvPicPr>
          <p:cNvPr id="5" name="Picture 4">
            <a:extLst>
              <a:ext uri="{FF2B5EF4-FFF2-40B4-BE49-F238E27FC236}">
                <a16:creationId xmlns:a16="http://schemas.microsoft.com/office/drawing/2014/main" id="{1C3FDE52-7D58-47F9-A95A-B75A0956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2788" y="1825625"/>
            <a:ext cx="2952750" cy="1552575"/>
          </a:xfrm>
          <a:prstGeom prst="rect">
            <a:avLst/>
          </a:prstGeom>
        </p:spPr>
      </p:pic>
    </p:spTree>
    <p:extLst>
      <p:ext uri="{BB962C8B-B14F-4D97-AF65-F5344CB8AC3E}">
        <p14:creationId xmlns:p14="http://schemas.microsoft.com/office/powerpoint/2010/main" val="4194983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567</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Critical Thinking  in the Classroom</vt:lpstr>
      <vt:lpstr>Critical Thinking Defined</vt:lpstr>
      <vt:lpstr>Critical Thinking Defined</vt:lpstr>
      <vt:lpstr>Delphi Report</vt:lpstr>
      <vt:lpstr>The Delphi Method </vt:lpstr>
      <vt:lpstr>Cognitive Skills and Sub-Skills</vt:lpstr>
      <vt:lpstr>Cognitive Skills and Sub-Skills (cont)</vt:lpstr>
      <vt:lpstr>IDEAS  Acronym for 5 Step Problem Solving Process</vt:lpstr>
      <vt:lpstr>Classroom Strategies</vt:lpstr>
      <vt:lpstr>  Effective Group Traits</vt:lpstr>
      <vt:lpstr>Group Size and Structure</vt:lpstr>
      <vt:lpstr>Suggested Group Activities</vt:lpstr>
      <vt:lpstr>Benefits of Cooperative Groups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Cognitive Learning Theory in the Math Classroom</dc:title>
  <dc:creator>Bird, Sarah</dc:creator>
  <cp:lastModifiedBy>birdaz@aol.com</cp:lastModifiedBy>
  <cp:revision>60</cp:revision>
  <dcterms:created xsi:type="dcterms:W3CDTF">2018-01-21T13:53:26Z</dcterms:created>
  <dcterms:modified xsi:type="dcterms:W3CDTF">2018-02-19T16:49:57Z</dcterms:modified>
</cp:coreProperties>
</file>