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60" r:id="rId4"/>
    <p:sldId id="261" r:id="rId5"/>
    <p:sldId id="265" r:id="rId6"/>
    <p:sldId id="266" r:id="rId7"/>
    <p:sldId id="262" r:id="rId8"/>
    <p:sldId id="263" r:id="rId9"/>
    <p:sldId id="267"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4A4F0B-FBFE-420A-94DB-B416AAA7CB8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A4F0B-FBFE-420A-94DB-B416AAA7CB8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A4F0B-FBFE-420A-94DB-B416AAA7CB8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A4F0B-FBFE-420A-94DB-B416AAA7CB8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A4F0B-FBFE-420A-94DB-B416AAA7CB8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4A4F0B-FBFE-420A-94DB-B416AAA7CB8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4A4F0B-FBFE-420A-94DB-B416AAA7CB88}"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4A4F0B-FBFE-420A-94DB-B416AAA7CB88}"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A4F0B-FBFE-420A-94DB-B416AAA7CB88}"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A4F0B-FBFE-420A-94DB-B416AAA7CB8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A4F0B-FBFE-420A-94DB-B416AAA7CB8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B7515-0DE0-47A4-BFC6-A8825C357F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A4F0B-FBFE-420A-94DB-B416AAA7CB88}" type="datetimeFigureOut">
              <a:rPr lang="en-US" smtClean="0"/>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B7515-0DE0-47A4-BFC6-A8825C357F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plypsychology.org/edward-thorndike.html" TargetMode="External"/><Relationship Id="rId2" Type="http://schemas.openxmlformats.org/officeDocument/2006/relationships/hyperlink" Target="https://study.com/academy/lesson/john-watson-and-behaviorism-theory-lesson-quiz.html" TargetMode="External"/><Relationship Id="rId1" Type="http://schemas.openxmlformats.org/officeDocument/2006/relationships/slideLayout" Target="../slideLayouts/slideLayout2.xml"/><Relationship Id="rId4" Type="http://schemas.openxmlformats.org/officeDocument/2006/relationships/hyperlink" Target="https://www.learning-theories.com/operant-conditioning-skinner.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merriam-webster.com/dictionary/behaviorism" TargetMode="External"/><Relationship Id="rId2" Type="http://schemas.openxmlformats.org/officeDocument/2006/relationships/hyperlink" Target="https://www.google.com/search?q=Dictiona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3001962"/>
          </a:xfrm>
        </p:spPr>
        <p:txBody>
          <a:bodyPr>
            <a:normAutofit/>
          </a:bodyPr>
          <a:lstStyle/>
          <a:p>
            <a:r>
              <a:rPr lang="en-US" b="1" dirty="0"/>
              <a:t>Letting Behaviorism </a:t>
            </a:r>
            <a:br>
              <a:rPr lang="en-US" b="1" dirty="0"/>
            </a:br>
            <a:r>
              <a:rPr lang="en-US" b="1" dirty="0"/>
              <a:t>Help Shape Your Teaching</a:t>
            </a:r>
          </a:p>
        </p:txBody>
      </p:sp>
      <p:sp>
        <p:nvSpPr>
          <p:cNvPr id="3" name="Content Placeholder 2"/>
          <p:cNvSpPr>
            <a:spLocks noGrp="1"/>
          </p:cNvSpPr>
          <p:nvPr>
            <p:ph idx="1"/>
          </p:nvPr>
        </p:nvSpPr>
        <p:spPr>
          <a:xfrm>
            <a:off x="2819400" y="3962400"/>
            <a:ext cx="3962400" cy="2286000"/>
          </a:xfrm>
        </p:spPr>
        <p:txBody>
          <a:bodyPr/>
          <a:lstStyle/>
          <a:p>
            <a:pPr algn="ctr">
              <a:buNone/>
            </a:pPr>
            <a:r>
              <a:rPr lang="en-US" dirty="0"/>
              <a:t>Brian Bird</a:t>
            </a:r>
          </a:p>
          <a:p>
            <a:pPr algn="ctr">
              <a:buNone/>
            </a:pPr>
            <a:r>
              <a:rPr lang="en-US" dirty="0"/>
              <a:t>GCC Math Faculty</a:t>
            </a:r>
          </a:p>
          <a:p>
            <a:pPr algn="ctr">
              <a:buNone/>
            </a:pPr>
            <a:r>
              <a:rPr lang="en-US" dirty="0"/>
              <a:t>Spring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EC03-FDCA-4443-BF0D-0192CD3A0F48}"/>
              </a:ext>
            </a:extLst>
          </p:cNvPr>
          <p:cNvSpPr>
            <a:spLocks noGrp="1"/>
          </p:cNvSpPr>
          <p:nvPr>
            <p:ph type="title"/>
          </p:nvPr>
        </p:nvSpPr>
        <p:spPr/>
        <p:txBody>
          <a:bodyPr>
            <a:normAutofit fontScale="90000"/>
          </a:bodyPr>
          <a:lstStyle/>
          <a:p>
            <a:r>
              <a:rPr lang="en-US" dirty="0"/>
              <a:t>Can we make positive associations?</a:t>
            </a:r>
          </a:p>
        </p:txBody>
      </p:sp>
      <p:pic>
        <p:nvPicPr>
          <p:cNvPr id="7" name="Content Placeholder 6">
            <a:extLst>
              <a:ext uri="{FF2B5EF4-FFF2-40B4-BE49-F238E27FC236}">
                <a16:creationId xmlns:a16="http://schemas.microsoft.com/office/drawing/2014/main" id="{FC58CC94-586B-4BD0-AE4D-41F837268F9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 y="2939256"/>
            <a:ext cx="2466975" cy="1847850"/>
          </a:xfrm>
        </p:spPr>
      </p:pic>
      <p:sp>
        <p:nvSpPr>
          <p:cNvPr id="5" name="Content Placeholder 4">
            <a:extLst>
              <a:ext uri="{FF2B5EF4-FFF2-40B4-BE49-F238E27FC236}">
                <a16:creationId xmlns:a16="http://schemas.microsoft.com/office/drawing/2014/main" id="{08E3870A-ADC4-42CB-8D5C-366974304954}"/>
              </a:ext>
            </a:extLst>
          </p:cNvPr>
          <p:cNvSpPr>
            <a:spLocks noGrp="1"/>
          </p:cNvSpPr>
          <p:nvPr>
            <p:ph sz="half" idx="2"/>
          </p:nvPr>
        </p:nvSpPr>
        <p:spPr>
          <a:xfrm>
            <a:off x="2771775" y="1417638"/>
            <a:ext cx="5915025" cy="4983162"/>
          </a:xfrm>
        </p:spPr>
        <p:txBody>
          <a:bodyPr>
            <a:normAutofit/>
          </a:bodyPr>
          <a:lstStyle/>
          <a:p>
            <a:r>
              <a:rPr lang="en-US" dirty="0"/>
              <a:t>Make positive associations with you math experiences and your life. Examples:</a:t>
            </a:r>
          </a:p>
          <a:p>
            <a:pPr lvl="1"/>
            <a:r>
              <a:rPr lang="en-US" dirty="0"/>
              <a:t>“Getting my degree in math was the best thing that happened to me.”</a:t>
            </a:r>
          </a:p>
          <a:p>
            <a:pPr lvl="1"/>
            <a:r>
              <a:rPr lang="en-US" dirty="0"/>
              <a:t>“Teaching math at the community college is a dream job.”</a:t>
            </a:r>
          </a:p>
          <a:p>
            <a:pPr lvl="1"/>
            <a:r>
              <a:rPr lang="en-US" dirty="0"/>
              <a:t>“I like math because there is a right answer.”</a:t>
            </a:r>
          </a:p>
          <a:p>
            <a:pPr lvl="1"/>
            <a:r>
              <a:rPr lang="en-US" dirty="0"/>
              <a:t>“When I complete a hard math problem, I feel good about myself.”</a:t>
            </a:r>
          </a:p>
        </p:txBody>
      </p:sp>
    </p:spTree>
    <p:extLst>
      <p:ext uri="{BB962C8B-B14F-4D97-AF65-F5344CB8AC3E}">
        <p14:creationId xmlns:p14="http://schemas.microsoft.com/office/powerpoint/2010/main" val="20823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C03B-E8A9-418A-BDAF-373D8249DA95}"/>
              </a:ext>
            </a:extLst>
          </p:cNvPr>
          <p:cNvSpPr>
            <a:spLocks noGrp="1"/>
          </p:cNvSpPr>
          <p:nvPr>
            <p:ph type="title"/>
          </p:nvPr>
        </p:nvSpPr>
        <p:spPr>
          <a:xfrm>
            <a:off x="457200" y="274638"/>
            <a:ext cx="8229600" cy="944562"/>
          </a:xfrm>
        </p:spPr>
        <p:txBody>
          <a:bodyPr/>
          <a:lstStyle/>
          <a:p>
            <a:r>
              <a:rPr lang="en-US" dirty="0"/>
              <a:t>Reward Examples</a:t>
            </a:r>
          </a:p>
        </p:txBody>
      </p:sp>
      <p:sp>
        <p:nvSpPr>
          <p:cNvPr id="4" name="Content Placeholder 3">
            <a:extLst>
              <a:ext uri="{FF2B5EF4-FFF2-40B4-BE49-F238E27FC236}">
                <a16:creationId xmlns:a16="http://schemas.microsoft.com/office/drawing/2014/main" id="{A5E18120-A7DE-4568-AAFF-B72B12FED6EF}"/>
              </a:ext>
            </a:extLst>
          </p:cNvPr>
          <p:cNvSpPr>
            <a:spLocks noGrp="1"/>
          </p:cNvSpPr>
          <p:nvPr>
            <p:ph sz="half" idx="2"/>
          </p:nvPr>
        </p:nvSpPr>
        <p:spPr>
          <a:xfrm>
            <a:off x="2918104" y="1219200"/>
            <a:ext cx="5768696" cy="5486400"/>
          </a:xfrm>
        </p:spPr>
        <p:txBody>
          <a:bodyPr>
            <a:normAutofit/>
          </a:bodyPr>
          <a:lstStyle/>
          <a:p>
            <a:r>
              <a:rPr lang="en-US" dirty="0"/>
              <a:t>“The class participated so well today I will enter a 5 out of 5 quiz score in the grade book.”</a:t>
            </a:r>
          </a:p>
          <a:p>
            <a:r>
              <a:rPr lang="en-US" dirty="0"/>
              <a:t>“That’s an excellent answer. You will be excused from the quiz with a 100%.”</a:t>
            </a:r>
          </a:p>
          <a:p>
            <a:r>
              <a:rPr lang="en-US" dirty="0"/>
              <a:t>“Thanks to your participation, we will be able to get out of class a little early today.”</a:t>
            </a:r>
          </a:p>
          <a:p>
            <a:r>
              <a:rPr lang="en-US" dirty="0"/>
              <a:t>“That’s an excellent question. I will put one just like it on the test.”</a:t>
            </a:r>
          </a:p>
          <a:p>
            <a:endParaRPr lang="en-US" dirty="0"/>
          </a:p>
        </p:txBody>
      </p:sp>
      <p:pic>
        <p:nvPicPr>
          <p:cNvPr id="13" name="Content Placeholder 12">
            <a:extLst>
              <a:ext uri="{FF2B5EF4-FFF2-40B4-BE49-F238E27FC236}">
                <a16:creationId xmlns:a16="http://schemas.microsoft.com/office/drawing/2014/main" id="{A6E1C300-6BE2-4341-8CD5-DE9EE5333D9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2209801"/>
            <a:ext cx="2689504" cy="1981200"/>
          </a:xfrm>
        </p:spPr>
      </p:pic>
    </p:spTree>
    <p:extLst>
      <p:ext uri="{BB962C8B-B14F-4D97-AF65-F5344CB8AC3E}">
        <p14:creationId xmlns:p14="http://schemas.microsoft.com/office/powerpoint/2010/main" val="153661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E654-5355-45FA-BB44-19C2C1FCAD78}"/>
              </a:ext>
            </a:extLst>
          </p:cNvPr>
          <p:cNvSpPr>
            <a:spLocks noGrp="1"/>
          </p:cNvSpPr>
          <p:nvPr>
            <p:ph type="title"/>
          </p:nvPr>
        </p:nvSpPr>
        <p:spPr>
          <a:xfrm>
            <a:off x="457200" y="29907"/>
            <a:ext cx="8229600" cy="1113093"/>
          </a:xfrm>
        </p:spPr>
        <p:txBody>
          <a:bodyPr/>
          <a:lstStyle/>
          <a:p>
            <a:r>
              <a:rPr lang="en-US" dirty="0"/>
              <a:t>Punishment Examples</a:t>
            </a:r>
          </a:p>
        </p:txBody>
      </p:sp>
      <p:pic>
        <p:nvPicPr>
          <p:cNvPr id="6" name="Content Placeholder 5">
            <a:extLst>
              <a:ext uri="{FF2B5EF4-FFF2-40B4-BE49-F238E27FC236}">
                <a16:creationId xmlns:a16="http://schemas.microsoft.com/office/drawing/2014/main" id="{D578648C-D679-48F2-8903-8C1AAA536E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905000"/>
            <a:ext cx="3454121" cy="2577306"/>
          </a:xfrm>
        </p:spPr>
      </p:pic>
      <p:sp>
        <p:nvSpPr>
          <p:cNvPr id="4" name="Content Placeholder 3">
            <a:extLst>
              <a:ext uri="{FF2B5EF4-FFF2-40B4-BE49-F238E27FC236}">
                <a16:creationId xmlns:a16="http://schemas.microsoft.com/office/drawing/2014/main" id="{8D9AC864-A581-4C69-8961-1CB36E505D9B}"/>
              </a:ext>
            </a:extLst>
          </p:cNvPr>
          <p:cNvSpPr>
            <a:spLocks noGrp="1"/>
          </p:cNvSpPr>
          <p:nvPr>
            <p:ph sz="half" idx="2"/>
          </p:nvPr>
        </p:nvSpPr>
        <p:spPr>
          <a:xfrm>
            <a:off x="3200400" y="1143000"/>
            <a:ext cx="5486400" cy="4983163"/>
          </a:xfrm>
        </p:spPr>
        <p:txBody>
          <a:bodyPr>
            <a:normAutofit lnSpcReduction="10000"/>
          </a:bodyPr>
          <a:lstStyle/>
          <a:p>
            <a:r>
              <a:rPr lang="en-US" dirty="0"/>
              <a:t>“I think we are going to need to have a quiz tomorrow because there wasn’t enough meaningful participation today.”</a:t>
            </a:r>
          </a:p>
          <a:p>
            <a:r>
              <a:rPr lang="en-US" dirty="0"/>
              <a:t>“Looks like I’m going to have to make that test a little harder.”</a:t>
            </a:r>
          </a:p>
          <a:p>
            <a:r>
              <a:rPr lang="en-US" dirty="0"/>
              <a:t>“You were late for class, looks like you earned eraser duty.”</a:t>
            </a:r>
          </a:p>
          <a:p>
            <a:r>
              <a:rPr lang="en-US" dirty="0"/>
              <a:t>“Where is everyone today? Let’s have an attendance quiz.” (also a reward!)</a:t>
            </a:r>
          </a:p>
        </p:txBody>
      </p:sp>
    </p:spTree>
    <p:extLst>
      <p:ext uri="{BB962C8B-B14F-4D97-AF65-F5344CB8AC3E}">
        <p14:creationId xmlns:p14="http://schemas.microsoft.com/office/powerpoint/2010/main" val="304648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F6D8-CCA0-4F28-B6B8-0BF92EF9D5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79A171-0175-491E-8D85-65108B0B3217}"/>
              </a:ext>
            </a:extLst>
          </p:cNvPr>
          <p:cNvSpPr>
            <a:spLocks noGrp="1"/>
          </p:cNvSpPr>
          <p:nvPr>
            <p:ph idx="1"/>
          </p:nvPr>
        </p:nvSpPr>
        <p:spPr/>
        <p:txBody>
          <a:bodyPr>
            <a:normAutofit/>
          </a:bodyPr>
          <a:lstStyle/>
          <a:p>
            <a:pPr marL="0" indent="0">
              <a:buNone/>
            </a:pPr>
            <a:r>
              <a:rPr lang="en-US" sz="2400" dirty="0">
                <a:hlinkClick r:id="rId2"/>
              </a:rPr>
              <a:t>https://www.simplypsychology.org/pavlov.html</a:t>
            </a:r>
          </a:p>
          <a:p>
            <a:pPr marL="0" indent="0">
              <a:buNone/>
            </a:pPr>
            <a:endParaRPr lang="en-US" sz="2400" dirty="0">
              <a:hlinkClick r:id="rId2"/>
            </a:endParaRPr>
          </a:p>
          <a:p>
            <a:pPr marL="0" indent="0">
              <a:buNone/>
            </a:pPr>
            <a:r>
              <a:rPr lang="en-US" sz="2400" dirty="0">
                <a:hlinkClick r:id="rId2"/>
              </a:rPr>
              <a:t>https://study.com/academy/lesson/john-watson-and-behaviorism-theory-lesson-quiz.html</a:t>
            </a:r>
            <a:endParaRPr lang="en-US" sz="2400" dirty="0"/>
          </a:p>
          <a:p>
            <a:pPr marL="0" indent="0">
              <a:buNone/>
            </a:pPr>
            <a:endParaRPr lang="en-US" sz="2400" dirty="0"/>
          </a:p>
          <a:p>
            <a:pPr marL="0" indent="0">
              <a:buNone/>
            </a:pPr>
            <a:r>
              <a:rPr lang="en-US" sz="2400" dirty="0">
                <a:hlinkClick r:id="rId3"/>
              </a:rPr>
              <a:t>https://www.simplypsychology.org/edward-thorndike.html</a:t>
            </a:r>
            <a:endParaRPr lang="en-US" sz="2400" dirty="0"/>
          </a:p>
          <a:p>
            <a:pPr marL="0" indent="0">
              <a:buNone/>
            </a:pPr>
            <a:endParaRPr lang="en-US" sz="2400" dirty="0"/>
          </a:p>
          <a:p>
            <a:pPr marL="0" indent="0">
              <a:buNone/>
            </a:pPr>
            <a:r>
              <a:rPr lang="en-US" sz="2400" dirty="0">
                <a:hlinkClick r:id="rId4"/>
              </a:rPr>
              <a:t>https://www.learning-theories.com/operant-conditioning-skinner.html</a:t>
            </a:r>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114695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Behaviorism?</a:t>
            </a:r>
          </a:p>
        </p:txBody>
      </p:sp>
      <p:sp>
        <p:nvSpPr>
          <p:cNvPr id="3" name="Content Placeholder 2"/>
          <p:cNvSpPr>
            <a:spLocks noGrp="1"/>
          </p:cNvSpPr>
          <p:nvPr>
            <p:ph idx="1"/>
          </p:nvPr>
        </p:nvSpPr>
        <p:spPr>
          <a:xfrm>
            <a:off x="457200" y="1371600"/>
            <a:ext cx="8229600" cy="4754563"/>
          </a:xfrm>
        </p:spPr>
        <p:txBody>
          <a:bodyPr>
            <a:noAutofit/>
          </a:bodyPr>
          <a:lstStyle/>
          <a:p>
            <a:pPr algn="ctr">
              <a:buNone/>
            </a:pPr>
            <a:r>
              <a:rPr lang="en-US" sz="2000" dirty="0" err="1"/>
              <a:t>behaviourism</a:t>
            </a:r>
            <a:r>
              <a:rPr lang="en-US" sz="2000" dirty="0"/>
              <a:t>   behaviorism   </a:t>
            </a:r>
            <a:r>
              <a:rPr lang="en-US" sz="2000" dirty="0" err="1"/>
              <a:t>be·hav·ior·ism</a:t>
            </a:r>
            <a:r>
              <a:rPr lang="en-US" sz="2000" dirty="0"/>
              <a:t>    </a:t>
            </a:r>
            <a:r>
              <a:rPr lang="en-US" sz="2000" dirty="0" err="1"/>
              <a:t>bəˈhāvyəˌrizəm</a:t>
            </a:r>
            <a:endParaRPr lang="en-US" sz="2000" dirty="0"/>
          </a:p>
          <a:p>
            <a:pPr algn="ctr">
              <a:buNone/>
            </a:pPr>
            <a:r>
              <a:rPr lang="en-US" sz="2000" i="1" dirty="0"/>
              <a:t>Noun  </a:t>
            </a:r>
            <a:r>
              <a:rPr lang="en-US" sz="2000" cap="all" dirty="0"/>
              <a:t>PSYCHOLOGY</a:t>
            </a:r>
            <a:endParaRPr lang="en-US" sz="2000" dirty="0"/>
          </a:p>
          <a:p>
            <a:r>
              <a:rPr lang="en-US" sz="2400" dirty="0"/>
              <a:t>the theory that human and animal behavior can be explained in terms of conditioning, without appeal to thoughts or feelings, and that psychological disorders are best treated by altering behavior patterns</a:t>
            </a:r>
          </a:p>
          <a:p>
            <a:pPr>
              <a:buNone/>
            </a:pPr>
            <a:r>
              <a:rPr lang="en-US" sz="2000" dirty="0"/>
              <a:t>	</a:t>
            </a:r>
            <a:r>
              <a:rPr lang="en-US" sz="2000" dirty="0">
                <a:hlinkClick r:id="rId2"/>
              </a:rPr>
              <a:t>https://www.google.com/search?q=Dictionary#dobs=behaviorism</a:t>
            </a:r>
            <a:endParaRPr lang="en-US" sz="2000" dirty="0"/>
          </a:p>
          <a:p>
            <a:r>
              <a:rPr lang="en-US" sz="2400" dirty="0"/>
              <a:t>a school of psychology that takes the objective evidence of behavior (such as measured responses to stimuli) as the only concern of its research and the only basis of its theory without reference to conscious experience</a:t>
            </a:r>
          </a:p>
          <a:p>
            <a:pPr>
              <a:buNone/>
            </a:pPr>
            <a:r>
              <a:rPr lang="en-US" sz="2000" dirty="0"/>
              <a:t>	</a:t>
            </a:r>
            <a:r>
              <a:rPr lang="en-US" sz="2000" dirty="0">
                <a:hlinkClick r:id="rId3"/>
              </a:rPr>
              <a:t>https://www.merriam-webster.com/dictionary/behaviorism</a:t>
            </a:r>
            <a:endParaRPr lang="en-US" sz="2000" dirty="0"/>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Famous Behaviorists</a:t>
            </a:r>
          </a:p>
        </p:txBody>
      </p:sp>
      <p:sp>
        <p:nvSpPr>
          <p:cNvPr id="3" name="Content Placeholder 2"/>
          <p:cNvSpPr>
            <a:spLocks noGrp="1"/>
          </p:cNvSpPr>
          <p:nvPr>
            <p:ph idx="1"/>
          </p:nvPr>
        </p:nvSpPr>
        <p:spPr/>
        <p:txBody>
          <a:bodyPr>
            <a:normAutofit lnSpcReduction="10000"/>
          </a:bodyPr>
          <a:lstStyle/>
          <a:p>
            <a:r>
              <a:rPr lang="en-US" dirty="0"/>
              <a:t>Ivan Pavlov 1849-1936</a:t>
            </a:r>
          </a:p>
          <a:p>
            <a:pPr>
              <a:buNone/>
            </a:pPr>
            <a:r>
              <a:rPr lang="en-US" dirty="0"/>
              <a:t>	Russian Scientist 	</a:t>
            </a:r>
          </a:p>
          <a:p>
            <a:r>
              <a:rPr lang="en-US" dirty="0"/>
              <a:t>Edward L. Thorndike 1874-1949</a:t>
            </a:r>
          </a:p>
          <a:p>
            <a:pPr>
              <a:buNone/>
            </a:pPr>
            <a:r>
              <a:rPr lang="en-US" dirty="0"/>
              <a:t>	American Psychologist</a:t>
            </a:r>
          </a:p>
          <a:p>
            <a:r>
              <a:rPr lang="en-US" dirty="0"/>
              <a:t>John B. Watson 1879-1958 </a:t>
            </a:r>
          </a:p>
          <a:p>
            <a:pPr>
              <a:buNone/>
            </a:pPr>
            <a:r>
              <a:rPr lang="en-US" dirty="0"/>
              <a:t>	American Psychologist</a:t>
            </a:r>
          </a:p>
          <a:p>
            <a:r>
              <a:rPr lang="en-US" dirty="0"/>
              <a:t>B.F. (</a:t>
            </a:r>
            <a:r>
              <a:rPr lang="en-US" dirty="0" err="1"/>
              <a:t>Burrhus</a:t>
            </a:r>
            <a:r>
              <a:rPr lang="en-US" dirty="0"/>
              <a:t> Frederic) Skinner 1904-1990</a:t>
            </a:r>
          </a:p>
          <a:p>
            <a:pPr>
              <a:buNone/>
            </a:pPr>
            <a:r>
              <a:rPr lang="en-US" dirty="0"/>
              <a:t>	American Psychologist</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Pavlov</a:t>
            </a:r>
          </a:p>
        </p:txBody>
      </p:sp>
      <p:pic>
        <p:nvPicPr>
          <p:cNvPr id="6" name="Content Placeholder 5" descr="behave dog bell food.jpg"/>
          <p:cNvPicPr>
            <a:picLocks noGrp="1" noChangeAspect="1"/>
          </p:cNvPicPr>
          <p:nvPr>
            <p:ph sz="half" idx="1"/>
          </p:nvPr>
        </p:nvPicPr>
        <p:blipFill>
          <a:blip r:embed="rId2" cstate="print"/>
          <a:stretch>
            <a:fillRect/>
          </a:stretch>
        </p:blipFill>
        <p:spPr>
          <a:xfrm>
            <a:off x="3429000" y="1371600"/>
            <a:ext cx="2286000" cy="1280160"/>
          </a:xfrm>
        </p:spPr>
      </p:pic>
      <p:sp>
        <p:nvSpPr>
          <p:cNvPr id="5" name="Content Placeholder 4"/>
          <p:cNvSpPr>
            <a:spLocks noGrp="1"/>
          </p:cNvSpPr>
          <p:nvPr>
            <p:ph sz="half" idx="2"/>
          </p:nvPr>
        </p:nvSpPr>
        <p:spPr>
          <a:xfrm>
            <a:off x="533400" y="2971800"/>
            <a:ext cx="8153400" cy="3154363"/>
          </a:xfrm>
        </p:spPr>
        <p:txBody>
          <a:bodyPr>
            <a:normAutofit fontScale="85000" lnSpcReduction="10000"/>
          </a:bodyPr>
          <a:lstStyle/>
          <a:p>
            <a:r>
              <a:rPr lang="en-US" dirty="0"/>
              <a:t>Classical Conditioning</a:t>
            </a:r>
          </a:p>
          <a:p>
            <a:r>
              <a:rPr lang="en-US" dirty="0"/>
              <a:t>Studying Digestion in Mammals</a:t>
            </a:r>
          </a:p>
          <a:p>
            <a:r>
              <a:rPr lang="en-US" dirty="0"/>
              <a:t>Food (Unconditioned Stimulus -- US) produces Saliva (Unconditioned Response -- UR)</a:t>
            </a:r>
          </a:p>
          <a:p>
            <a:r>
              <a:rPr lang="en-US" dirty="0"/>
              <a:t>Bell/Lab Coats (Neutral Stimulus --NS)</a:t>
            </a:r>
          </a:p>
          <a:p>
            <a:r>
              <a:rPr lang="en-US" dirty="0"/>
              <a:t>Present Bell/Lab Coats with Food and dogs learn to associate</a:t>
            </a:r>
          </a:p>
          <a:p>
            <a:r>
              <a:rPr lang="en-US" dirty="0"/>
              <a:t>Bell/Lab Coats become Conditioned Stimuli (CS) and Saliva becomes Conditioned Response (CR)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Thorndike</a:t>
            </a:r>
          </a:p>
        </p:txBody>
      </p:sp>
      <p:pic>
        <p:nvPicPr>
          <p:cNvPr id="5" name="Content Placeholder 4" descr="behave puzzle box.jpg"/>
          <p:cNvPicPr>
            <a:picLocks noGrp="1" noChangeAspect="1"/>
          </p:cNvPicPr>
          <p:nvPr>
            <p:ph sz="half" idx="1"/>
          </p:nvPr>
        </p:nvPicPr>
        <p:blipFill>
          <a:blip r:embed="rId2" cstate="print"/>
          <a:stretch>
            <a:fillRect/>
          </a:stretch>
        </p:blipFill>
        <p:spPr>
          <a:xfrm>
            <a:off x="1981200" y="1295400"/>
            <a:ext cx="5669736" cy="2286000"/>
          </a:xfrm>
        </p:spPr>
      </p:pic>
      <p:sp>
        <p:nvSpPr>
          <p:cNvPr id="4" name="Content Placeholder 3"/>
          <p:cNvSpPr>
            <a:spLocks noGrp="1"/>
          </p:cNvSpPr>
          <p:nvPr>
            <p:ph sz="half" idx="2"/>
          </p:nvPr>
        </p:nvSpPr>
        <p:spPr>
          <a:xfrm>
            <a:off x="762000" y="3657600"/>
            <a:ext cx="7924800" cy="2468563"/>
          </a:xfrm>
        </p:spPr>
        <p:txBody>
          <a:bodyPr>
            <a:normAutofit fontScale="92500" lnSpcReduction="20000"/>
          </a:bodyPr>
          <a:lstStyle/>
          <a:p>
            <a:r>
              <a:rPr lang="en-US" dirty="0"/>
              <a:t>Operant Conditioning</a:t>
            </a:r>
          </a:p>
          <a:p>
            <a:r>
              <a:rPr lang="en-US" dirty="0"/>
              <a:t>Learn by consequences of behavior</a:t>
            </a:r>
          </a:p>
          <a:p>
            <a:r>
              <a:rPr lang="en-US" dirty="0"/>
              <a:t>Law of Effect </a:t>
            </a:r>
          </a:p>
          <a:p>
            <a:pPr>
              <a:buNone/>
            </a:pPr>
            <a:r>
              <a:rPr lang="en-US" dirty="0"/>
              <a:t>	behavior</a:t>
            </a:r>
            <a:r>
              <a:rPr lang="en-US" dirty="0">
                <a:sym typeface="Wingdings" pitchFamily="2" charset="2"/>
              </a:rPr>
              <a:t>  </a:t>
            </a:r>
            <a:r>
              <a:rPr lang="en-US" dirty="0"/>
              <a:t>reward</a:t>
            </a:r>
            <a:r>
              <a:rPr lang="en-US" dirty="0">
                <a:sym typeface="Wingdings" pitchFamily="2" charset="2"/>
              </a:rPr>
              <a:t>  </a:t>
            </a:r>
            <a:r>
              <a:rPr lang="en-US" dirty="0"/>
              <a:t>repeat </a:t>
            </a:r>
          </a:p>
          <a:p>
            <a:pPr>
              <a:buNone/>
            </a:pPr>
            <a:r>
              <a:rPr lang="en-US" dirty="0"/>
              <a:t>	behavior </a:t>
            </a:r>
            <a:r>
              <a:rPr lang="en-US" dirty="0">
                <a:sym typeface="Wingdings" pitchFamily="2" charset="2"/>
              </a:rPr>
              <a:t> punishment  don’t repeat</a:t>
            </a:r>
            <a:endParaRPr lang="en-US" dirty="0"/>
          </a:p>
          <a:p>
            <a:r>
              <a:rPr lang="en-US" dirty="0"/>
              <a:t>Cats in Puzzle Box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4A16-9CF0-4DB6-A77C-A45AF2F358BB}"/>
              </a:ext>
            </a:extLst>
          </p:cNvPr>
          <p:cNvSpPr>
            <a:spLocks noGrp="1"/>
          </p:cNvSpPr>
          <p:nvPr>
            <p:ph type="title"/>
          </p:nvPr>
        </p:nvSpPr>
        <p:spPr>
          <a:xfrm>
            <a:off x="457200" y="274638"/>
            <a:ext cx="8229600" cy="792162"/>
          </a:xfrm>
        </p:spPr>
        <p:txBody>
          <a:bodyPr/>
          <a:lstStyle/>
          <a:p>
            <a:r>
              <a:rPr lang="en-US" dirty="0"/>
              <a:t>Watson</a:t>
            </a:r>
          </a:p>
        </p:txBody>
      </p:sp>
      <p:pic>
        <p:nvPicPr>
          <p:cNvPr id="6" name="Content Placeholder 5">
            <a:extLst>
              <a:ext uri="{FF2B5EF4-FFF2-40B4-BE49-F238E27FC236}">
                <a16:creationId xmlns:a16="http://schemas.microsoft.com/office/drawing/2014/main" id="{15B95917-E434-48A1-9D08-1E91CFA706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29000" y="1066800"/>
            <a:ext cx="2324100" cy="1743075"/>
          </a:xfrm>
        </p:spPr>
      </p:pic>
      <p:sp>
        <p:nvSpPr>
          <p:cNvPr id="4" name="Content Placeholder 3">
            <a:extLst>
              <a:ext uri="{FF2B5EF4-FFF2-40B4-BE49-F238E27FC236}">
                <a16:creationId xmlns:a16="http://schemas.microsoft.com/office/drawing/2014/main" id="{B4E4D16F-3CA2-45C4-88E7-78E952E47934}"/>
              </a:ext>
            </a:extLst>
          </p:cNvPr>
          <p:cNvSpPr>
            <a:spLocks noGrp="1"/>
          </p:cNvSpPr>
          <p:nvPr>
            <p:ph sz="half" idx="2"/>
          </p:nvPr>
        </p:nvSpPr>
        <p:spPr>
          <a:xfrm>
            <a:off x="304800" y="2809875"/>
            <a:ext cx="8382000" cy="3316288"/>
          </a:xfrm>
        </p:spPr>
        <p:txBody>
          <a:bodyPr>
            <a:normAutofit/>
          </a:bodyPr>
          <a:lstStyle/>
          <a:p>
            <a:r>
              <a:rPr lang="en-US" dirty="0"/>
              <a:t>Against Freudian notions that our unconscious mind was behind most of our behavior</a:t>
            </a:r>
          </a:p>
          <a:p>
            <a:r>
              <a:rPr lang="en-US" dirty="0"/>
              <a:t>Classical Conditioning with Humans</a:t>
            </a:r>
          </a:p>
          <a:p>
            <a:r>
              <a:rPr lang="en-US" dirty="0"/>
              <a:t>Little Albert</a:t>
            </a:r>
          </a:p>
          <a:p>
            <a:pPr marL="400050" lvl="1" indent="0">
              <a:buNone/>
            </a:pPr>
            <a:r>
              <a:rPr lang="en-US" dirty="0" err="1"/>
              <a:t>Rats&amp;Cats</a:t>
            </a:r>
            <a:r>
              <a:rPr lang="en-US" dirty="0"/>
              <a:t> (NS)</a:t>
            </a:r>
            <a:r>
              <a:rPr lang="en-US" dirty="0">
                <a:sym typeface="Wingdings" panose="05000000000000000000" pitchFamily="2" charset="2"/>
              </a:rPr>
              <a:t> No Fear(UR)</a:t>
            </a:r>
          </a:p>
          <a:p>
            <a:pPr marL="400050" lvl="1" indent="0">
              <a:buNone/>
            </a:pPr>
            <a:r>
              <a:rPr lang="en-US" dirty="0" err="1">
                <a:sym typeface="Wingdings" panose="05000000000000000000" pitchFamily="2" charset="2"/>
              </a:rPr>
              <a:t>Rats&amp;Cats</a:t>
            </a:r>
            <a:r>
              <a:rPr lang="en-US" dirty="0">
                <a:sym typeface="Wingdings" panose="05000000000000000000" pitchFamily="2" charset="2"/>
              </a:rPr>
              <a:t> associated with Loud Noise (US)Fear (UR)</a:t>
            </a:r>
          </a:p>
          <a:p>
            <a:pPr marL="400050" lvl="1" indent="0">
              <a:buNone/>
            </a:pPr>
            <a:r>
              <a:rPr lang="en-US" dirty="0" err="1">
                <a:sym typeface="Wingdings" panose="05000000000000000000" pitchFamily="2" charset="2"/>
              </a:rPr>
              <a:t>Rats&amp;Cats</a:t>
            </a:r>
            <a:r>
              <a:rPr lang="en-US" dirty="0">
                <a:sym typeface="Wingdings" panose="05000000000000000000" pitchFamily="2" charset="2"/>
              </a:rPr>
              <a:t> (CS)Fear (CR)</a:t>
            </a:r>
            <a:endParaRPr lang="en-US" dirty="0"/>
          </a:p>
        </p:txBody>
      </p:sp>
    </p:spTree>
    <p:extLst>
      <p:ext uri="{BB962C8B-B14F-4D97-AF65-F5344CB8AC3E}">
        <p14:creationId xmlns:p14="http://schemas.microsoft.com/office/powerpoint/2010/main" val="339006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924800" cy="1086561"/>
          </a:xfrm>
        </p:spPr>
        <p:txBody>
          <a:bodyPr>
            <a:normAutofit/>
          </a:bodyPr>
          <a:lstStyle/>
          <a:p>
            <a:r>
              <a:rPr lang="en-US" dirty="0"/>
              <a:t>Skinner</a:t>
            </a:r>
          </a:p>
        </p:txBody>
      </p:sp>
      <p:sp>
        <p:nvSpPr>
          <p:cNvPr id="3" name="Content Placeholder 2"/>
          <p:cNvSpPr>
            <a:spLocks noGrp="1"/>
          </p:cNvSpPr>
          <p:nvPr>
            <p:ph idx="1"/>
          </p:nvPr>
        </p:nvSpPr>
        <p:spPr>
          <a:xfrm>
            <a:off x="381000" y="1295400"/>
            <a:ext cx="8305800" cy="4830763"/>
          </a:xfrm>
        </p:spPr>
        <p:txBody>
          <a:bodyPr>
            <a:normAutofit fontScale="92500" lnSpcReduction="10000"/>
          </a:bodyPr>
          <a:lstStyle/>
          <a:p>
            <a:r>
              <a:rPr lang="en-US" dirty="0"/>
              <a:t>Operant conditioning. A behavior is followed by a consequence, and the nature of the consequence modifies the subject’s tendency to repeat the behavior</a:t>
            </a:r>
          </a:p>
          <a:p>
            <a:r>
              <a:rPr lang="en-US" dirty="0"/>
              <a:t>Studied rats in cage “Skinner Box”</a:t>
            </a:r>
          </a:p>
          <a:p>
            <a:pPr marL="400050" lvl="1" indent="0">
              <a:buNone/>
            </a:pPr>
            <a:r>
              <a:rPr lang="en-US" dirty="0"/>
              <a:t>Push lever </a:t>
            </a:r>
            <a:r>
              <a:rPr lang="en-US" dirty="0">
                <a:sym typeface="Wingdings" panose="05000000000000000000" pitchFamily="2" charset="2"/>
              </a:rPr>
              <a:t> gets food</a:t>
            </a:r>
          </a:p>
          <a:p>
            <a:pPr marL="400050" lvl="1" indent="0">
              <a:buNone/>
            </a:pPr>
            <a:r>
              <a:rPr lang="en-US" dirty="0">
                <a:sym typeface="Wingdings" panose="05000000000000000000" pitchFamily="2" charset="2"/>
              </a:rPr>
              <a:t>Push lever gets shock</a:t>
            </a:r>
          </a:p>
          <a:p>
            <a:r>
              <a:rPr lang="en-US" dirty="0"/>
              <a:t>Law of Effect (like Thorndike)</a:t>
            </a:r>
          </a:p>
          <a:p>
            <a:pPr marL="457200" lvl="1" indent="0">
              <a:buNone/>
            </a:pPr>
            <a:r>
              <a:rPr lang="en-US" dirty="0"/>
              <a:t>behavior </a:t>
            </a:r>
            <a:r>
              <a:rPr lang="en-US" dirty="0">
                <a:sym typeface="Wingdings" panose="05000000000000000000" pitchFamily="2" charset="2"/>
              </a:rPr>
              <a:t> reward  repeat</a:t>
            </a:r>
          </a:p>
          <a:p>
            <a:pPr marL="457200" lvl="1" indent="0">
              <a:buNone/>
            </a:pPr>
            <a:r>
              <a:rPr lang="en-US" dirty="0">
                <a:sym typeface="Wingdings" panose="05000000000000000000" pitchFamily="2" charset="2"/>
              </a:rPr>
              <a:t>behavior  punishment  don’t repeat</a:t>
            </a:r>
            <a:endParaRPr lang="en-US" dirty="0"/>
          </a:p>
        </p:txBody>
      </p:sp>
      <p:pic>
        <p:nvPicPr>
          <p:cNvPr id="5" name="Picture 4">
            <a:extLst>
              <a:ext uri="{FF2B5EF4-FFF2-40B4-BE49-F238E27FC236}">
                <a16:creationId xmlns:a16="http://schemas.microsoft.com/office/drawing/2014/main" id="{E80264DA-7698-4CDF-A729-BEA2D1DC4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317" y="2971800"/>
            <a:ext cx="2183068" cy="266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72" y="274638"/>
            <a:ext cx="8152228" cy="766371"/>
          </a:xfrm>
        </p:spPr>
        <p:txBody>
          <a:bodyPr>
            <a:normAutofit fontScale="90000"/>
          </a:bodyPr>
          <a:lstStyle/>
          <a:p>
            <a:r>
              <a:rPr lang="en-US" dirty="0"/>
              <a:t>Can we make our students salivate?</a:t>
            </a:r>
          </a:p>
        </p:txBody>
      </p:sp>
      <p:pic>
        <p:nvPicPr>
          <p:cNvPr id="7" name="Content Placeholder 6">
            <a:extLst>
              <a:ext uri="{FF2B5EF4-FFF2-40B4-BE49-F238E27FC236}">
                <a16:creationId xmlns:a16="http://schemas.microsoft.com/office/drawing/2014/main" id="{BF80B076-6694-4062-844C-A4D101CACC1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81400" y="1041009"/>
            <a:ext cx="2058572" cy="1489346"/>
          </a:xfrm>
        </p:spPr>
      </p:pic>
      <p:sp>
        <p:nvSpPr>
          <p:cNvPr id="5" name="Content Placeholder 4">
            <a:extLst>
              <a:ext uri="{FF2B5EF4-FFF2-40B4-BE49-F238E27FC236}">
                <a16:creationId xmlns:a16="http://schemas.microsoft.com/office/drawing/2014/main" id="{FB3910EB-2B85-45B3-A697-F21EE5886C89}"/>
              </a:ext>
            </a:extLst>
          </p:cNvPr>
          <p:cNvSpPr>
            <a:spLocks noGrp="1"/>
          </p:cNvSpPr>
          <p:nvPr>
            <p:ph sz="half" idx="2"/>
          </p:nvPr>
        </p:nvSpPr>
        <p:spPr>
          <a:xfrm>
            <a:off x="534572" y="2530354"/>
            <a:ext cx="8304628" cy="4175245"/>
          </a:xfrm>
        </p:spPr>
        <p:txBody>
          <a:bodyPr>
            <a:normAutofit/>
          </a:bodyPr>
          <a:lstStyle/>
          <a:p>
            <a:pPr marL="0" indent="0">
              <a:buNone/>
            </a:pPr>
            <a:r>
              <a:rPr lang="en-US" dirty="0"/>
              <a:t>Do we wear a lab coat or ring a bell? No. </a:t>
            </a:r>
          </a:p>
          <a:p>
            <a:pPr marL="0" indent="0">
              <a:buNone/>
            </a:pPr>
            <a:r>
              <a:rPr lang="en-US" dirty="0"/>
              <a:t>But what can we do?</a:t>
            </a:r>
          </a:p>
          <a:p>
            <a:r>
              <a:rPr lang="en-US" dirty="0"/>
              <a:t>When entering the classroom, have a catchphrase that you use each time that lets the students know it’s time to start. Examples: </a:t>
            </a:r>
          </a:p>
          <a:p>
            <a:pPr lvl="1"/>
            <a:r>
              <a:rPr lang="en-US" dirty="0"/>
              <a:t>“Time for math!” </a:t>
            </a:r>
          </a:p>
          <a:p>
            <a:pPr lvl="1"/>
            <a:r>
              <a:rPr lang="en-US" dirty="0"/>
              <a:t>“Good morning ladies, gentlemen boys and girls.” </a:t>
            </a:r>
          </a:p>
          <a:p>
            <a:pPr lvl="1"/>
            <a:r>
              <a:rPr lang="en-US" dirty="0"/>
              <a:t>“Who’s ready to think?”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CDB79-1FB9-4B65-9B3D-7717B56782F8}"/>
              </a:ext>
            </a:extLst>
          </p:cNvPr>
          <p:cNvSpPr>
            <a:spLocks noGrp="1"/>
          </p:cNvSpPr>
          <p:nvPr>
            <p:ph type="title"/>
          </p:nvPr>
        </p:nvSpPr>
        <p:spPr/>
        <p:txBody>
          <a:bodyPr>
            <a:normAutofit fontScale="90000"/>
          </a:bodyPr>
          <a:lstStyle/>
          <a:p>
            <a:r>
              <a:rPr lang="en-US" dirty="0"/>
              <a:t>Can we make our students salivate?</a:t>
            </a:r>
          </a:p>
        </p:txBody>
      </p:sp>
      <p:sp>
        <p:nvSpPr>
          <p:cNvPr id="6" name="Content Placeholder 5">
            <a:extLst>
              <a:ext uri="{FF2B5EF4-FFF2-40B4-BE49-F238E27FC236}">
                <a16:creationId xmlns:a16="http://schemas.microsoft.com/office/drawing/2014/main" id="{E67DB55B-DD86-4385-B4EF-0A40E7A979B8}"/>
              </a:ext>
            </a:extLst>
          </p:cNvPr>
          <p:cNvSpPr>
            <a:spLocks noGrp="1"/>
          </p:cNvSpPr>
          <p:nvPr>
            <p:ph idx="1"/>
          </p:nvPr>
        </p:nvSpPr>
        <p:spPr/>
        <p:txBody>
          <a:bodyPr/>
          <a:lstStyle/>
          <a:p>
            <a:r>
              <a:rPr lang="en-US" dirty="0"/>
              <a:t>When asking a question that requires thinking and a response, have a common opener or closer that you tie-in with the question. Examples:</a:t>
            </a:r>
          </a:p>
          <a:p>
            <a:pPr lvl="1"/>
            <a:r>
              <a:rPr lang="en-US" dirty="0"/>
              <a:t>“I’ve got something to ask you.”</a:t>
            </a:r>
          </a:p>
          <a:p>
            <a:pPr lvl="1"/>
            <a:r>
              <a:rPr lang="en-US" dirty="0"/>
              <a:t>“This question is going to require some thought.”</a:t>
            </a:r>
          </a:p>
          <a:p>
            <a:pPr lvl="1"/>
            <a:r>
              <a:rPr lang="en-US" dirty="0"/>
              <a:t>“Think about that for a bit and get back to me.”</a:t>
            </a:r>
          </a:p>
          <a:p>
            <a:pPr lvl="1"/>
            <a:r>
              <a:rPr lang="en-US" dirty="0"/>
              <a:t>“Let’s mull that over.”</a:t>
            </a:r>
          </a:p>
          <a:p>
            <a:endParaRPr lang="en-US" dirty="0"/>
          </a:p>
        </p:txBody>
      </p:sp>
    </p:spTree>
    <p:extLst>
      <p:ext uri="{BB962C8B-B14F-4D97-AF65-F5344CB8AC3E}">
        <p14:creationId xmlns:p14="http://schemas.microsoft.com/office/powerpoint/2010/main" val="304943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668</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Letting Behaviorism  Help Shape Your Teaching</vt:lpstr>
      <vt:lpstr>What is Behaviorism?</vt:lpstr>
      <vt:lpstr>Famous Behaviorists</vt:lpstr>
      <vt:lpstr>Pavlov</vt:lpstr>
      <vt:lpstr>Thorndike</vt:lpstr>
      <vt:lpstr>Watson</vt:lpstr>
      <vt:lpstr>Skinner</vt:lpstr>
      <vt:lpstr>Can we make our students salivate?</vt:lpstr>
      <vt:lpstr>Can we make our students salivate?</vt:lpstr>
      <vt:lpstr>Can we make positive associations?</vt:lpstr>
      <vt:lpstr>Reward Examples</vt:lpstr>
      <vt:lpstr>Punishment Examples</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dc:creator>
  <cp:lastModifiedBy>birdaz@aol.com</cp:lastModifiedBy>
  <cp:revision>24</cp:revision>
  <dcterms:created xsi:type="dcterms:W3CDTF">2018-01-20T21:02:53Z</dcterms:created>
  <dcterms:modified xsi:type="dcterms:W3CDTF">2018-01-24T02:16:07Z</dcterms:modified>
</cp:coreProperties>
</file>