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3" r:id="rId9"/>
    <p:sldId id="264" r:id="rId10"/>
    <p:sldId id="269" r:id="rId11"/>
    <p:sldId id="267" r:id="rId12"/>
    <p:sldId id="268" r:id="rId13"/>
    <p:sldId id="270"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C9F5C3-D60E-46E0-9877-4614CC90A58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336895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F5C3-D60E-46E0-9877-4614CC90A58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61929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F5C3-D60E-46E0-9877-4614CC90A58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2513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F5C3-D60E-46E0-9877-4614CC90A58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2679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9F5C3-D60E-46E0-9877-4614CC90A58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194371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C9F5C3-D60E-46E0-9877-4614CC90A58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342843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C9F5C3-D60E-46E0-9877-4614CC90A583}"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412783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C9F5C3-D60E-46E0-9877-4614CC90A583}"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111417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9F5C3-D60E-46E0-9877-4614CC90A583}"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66148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9F5C3-D60E-46E0-9877-4614CC90A58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261908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9F5C3-D60E-46E0-9877-4614CC90A58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185395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9F5C3-D60E-46E0-9877-4614CC90A583}" type="datetimeFigureOut">
              <a:rPr lang="en-US" smtClean="0"/>
              <a:t>1/23/2018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07992-7B59-487A-BDCE-6FBC06EE8D62}" type="slidenum">
              <a:rPr lang="en-US" smtClean="0"/>
              <a:t>‹#›</a:t>
            </a:fld>
            <a:endParaRPr lang="en-US"/>
          </a:p>
        </p:txBody>
      </p:sp>
    </p:spTree>
    <p:extLst>
      <p:ext uri="{BB962C8B-B14F-4D97-AF65-F5344CB8AC3E}">
        <p14:creationId xmlns:p14="http://schemas.microsoft.com/office/powerpoint/2010/main" val="95018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implypsychology.org/piaget.html" TargetMode="External"/><Relationship Id="rId2" Type="http://schemas.openxmlformats.org/officeDocument/2006/relationships/hyperlink" Target="https://en.wikipedia.org/wiki/Lev_Vygotsky" TargetMode="External"/><Relationship Id="rId1" Type="http://schemas.openxmlformats.org/officeDocument/2006/relationships/slideLayout" Target="../slideLayouts/slideLayout1.xml"/><Relationship Id="rId5" Type="http://schemas.openxmlformats.org/officeDocument/2006/relationships/hyperlink" Target="https://en.wikipedia.org/wiki/David_Ausubel" TargetMode="External"/><Relationship Id="rId4" Type="http://schemas.openxmlformats.org/officeDocument/2006/relationships/hyperlink" Target="https://www.simplypsychology.org/bruner.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edtechreview.in/dictionary/2723-cognitive-learning" TargetMode="External"/><Relationship Id="rId2" Type="http://schemas.openxmlformats.org/officeDocument/2006/relationships/hyperlink" Target="https://www.alleydog.com/glossary/definition.php?term=Cognitive+Learning+Theo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9027" y="1122363"/>
            <a:ext cx="11236411" cy="2008015"/>
          </a:xfrm>
        </p:spPr>
        <p:txBody>
          <a:bodyPr>
            <a:normAutofit/>
          </a:bodyPr>
          <a:lstStyle/>
          <a:p>
            <a:r>
              <a:rPr lang="en-US" sz="6600" b="1" dirty="0">
                <a:latin typeface="+mn-lt"/>
              </a:rPr>
              <a:t>Cognitive Learning Theory</a:t>
            </a:r>
            <a:br>
              <a:rPr lang="en-US" sz="6600" b="1" dirty="0">
                <a:latin typeface="+mn-lt"/>
              </a:rPr>
            </a:br>
            <a:r>
              <a:rPr lang="en-US" sz="6600" b="1" dirty="0">
                <a:latin typeface="+mn-lt"/>
              </a:rPr>
              <a:t>in the Math Classroom</a:t>
            </a:r>
          </a:p>
        </p:txBody>
      </p:sp>
      <p:sp>
        <p:nvSpPr>
          <p:cNvPr id="3" name="Subtitle 2"/>
          <p:cNvSpPr>
            <a:spLocks noGrp="1"/>
          </p:cNvSpPr>
          <p:nvPr>
            <p:ph type="subTitle" idx="1"/>
          </p:nvPr>
        </p:nvSpPr>
        <p:spPr>
          <a:xfrm>
            <a:off x="1491048" y="3898600"/>
            <a:ext cx="9160476" cy="1942027"/>
          </a:xfrm>
        </p:spPr>
        <p:txBody>
          <a:bodyPr>
            <a:noAutofit/>
          </a:bodyPr>
          <a:lstStyle/>
          <a:p>
            <a:r>
              <a:rPr lang="en-US" sz="3600" b="1" dirty="0"/>
              <a:t>Brian Bird</a:t>
            </a:r>
          </a:p>
          <a:p>
            <a:r>
              <a:rPr lang="en-US" sz="3600" b="1" dirty="0"/>
              <a:t>GCC Math Faculty</a:t>
            </a:r>
          </a:p>
          <a:p>
            <a:r>
              <a:rPr lang="en-US" sz="3600" b="1" dirty="0"/>
              <a:t>Spring 2018</a:t>
            </a:r>
          </a:p>
        </p:txBody>
      </p:sp>
    </p:spTree>
    <p:extLst>
      <p:ext uri="{BB962C8B-B14F-4D97-AF65-F5344CB8AC3E}">
        <p14:creationId xmlns:p14="http://schemas.microsoft.com/office/powerpoint/2010/main" val="346416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Classroom Implications</a:t>
            </a:r>
          </a:p>
        </p:txBody>
      </p:sp>
      <p:sp>
        <p:nvSpPr>
          <p:cNvPr id="3" name="Content Placeholder 2"/>
          <p:cNvSpPr>
            <a:spLocks noGrp="1"/>
          </p:cNvSpPr>
          <p:nvPr>
            <p:ph idx="1"/>
          </p:nvPr>
        </p:nvSpPr>
        <p:spPr>
          <a:xfrm>
            <a:off x="838200" y="1594966"/>
            <a:ext cx="10515600" cy="4351338"/>
          </a:xfrm>
        </p:spPr>
        <p:txBody>
          <a:bodyPr/>
          <a:lstStyle/>
          <a:p>
            <a:pPr marL="0" indent="0">
              <a:buNone/>
            </a:pPr>
            <a:r>
              <a:rPr lang="en-US" u="sng" dirty="0"/>
              <a:t>Vygotsky</a:t>
            </a:r>
          </a:p>
          <a:p>
            <a:r>
              <a:rPr lang="en-US" dirty="0"/>
              <a:t>Students can learn within their Zone of Proximal Development</a:t>
            </a:r>
          </a:p>
          <a:p>
            <a:r>
              <a:rPr lang="en-US" dirty="0"/>
              <a:t>Teachers can help students learn more than they are capable of learning on their own</a:t>
            </a:r>
          </a:p>
          <a:p>
            <a:pPr marL="0" indent="0">
              <a:buNone/>
            </a:pPr>
            <a:r>
              <a:rPr lang="en-US" u="sng" dirty="0"/>
              <a:t>What we can do?</a:t>
            </a:r>
          </a:p>
          <a:p>
            <a:r>
              <a:rPr lang="en-US" dirty="0"/>
              <a:t>Take an active role in students’ learning</a:t>
            </a:r>
          </a:p>
          <a:p>
            <a:r>
              <a:rPr lang="en-US" dirty="0"/>
              <a:t>Push students beyond their current capabilities but not so far as to lead to frustration</a:t>
            </a:r>
          </a:p>
          <a:p>
            <a:r>
              <a:rPr lang="en-US" dirty="0"/>
              <a:t>Have students work in groups</a:t>
            </a:r>
          </a:p>
        </p:txBody>
      </p:sp>
    </p:spTree>
    <p:extLst>
      <p:ext uri="{BB962C8B-B14F-4D97-AF65-F5344CB8AC3E}">
        <p14:creationId xmlns:p14="http://schemas.microsoft.com/office/powerpoint/2010/main" val="1788198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Classroom Implications</a:t>
            </a:r>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US" u="sng" dirty="0"/>
              <a:t>Piaget</a:t>
            </a:r>
          </a:p>
          <a:p>
            <a:r>
              <a:rPr lang="en-US" dirty="0"/>
              <a:t>You cannot teach problem solving. Students must learn through discovery and construct their own knowledge. </a:t>
            </a:r>
          </a:p>
          <a:p>
            <a:r>
              <a:rPr lang="en-US" dirty="0"/>
              <a:t>Students ability to learn is pre-determined by their level (impacted by age, biology, and environment). Some of our students haven’t reached the Formal Operational level and cannot process abstract concepts.</a:t>
            </a:r>
          </a:p>
          <a:p>
            <a:pPr marL="0" indent="0">
              <a:buNone/>
            </a:pPr>
            <a:r>
              <a:rPr lang="en-US" u="sng" dirty="0"/>
              <a:t>What can we do? </a:t>
            </a:r>
          </a:p>
          <a:p>
            <a:r>
              <a:rPr lang="en-US" dirty="0"/>
              <a:t>Allow students to discover and construct their own knowledge that is within their ability.</a:t>
            </a:r>
          </a:p>
        </p:txBody>
      </p:sp>
    </p:spTree>
    <p:extLst>
      <p:ext uri="{BB962C8B-B14F-4D97-AF65-F5344CB8AC3E}">
        <p14:creationId xmlns:p14="http://schemas.microsoft.com/office/powerpoint/2010/main" val="413233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Classroom Implications</a:t>
            </a:r>
          </a:p>
        </p:txBody>
      </p:sp>
      <p:sp>
        <p:nvSpPr>
          <p:cNvPr id="3" name="Content Placeholder 2"/>
          <p:cNvSpPr>
            <a:spLocks noGrp="1"/>
          </p:cNvSpPr>
          <p:nvPr>
            <p:ph idx="1"/>
          </p:nvPr>
        </p:nvSpPr>
        <p:spPr>
          <a:xfrm>
            <a:off x="667265" y="1318054"/>
            <a:ext cx="10686535" cy="4858909"/>
          </a:xfrm>
        </p:spPr>
        <p:txBody>
          <a:bodyPr>
            <a:normAutofit fontScale="85000" lnSpcReduction="20000"/>
          </a:bodyPr>
          <a:lstStyle/>
          <a:p>
            <a:pPr marL="0" indent="0">
              <a:buNone/>
            </a:pPr>
            <a:r>
              <a:rPr lang="en-US" u="sng" dirty="0"/>
              <a:t>Bruner</a:t>
            </a:r>
          </a:p>
          <a:p>
            <a:r>
              <a:rPr lang="en-US" dirty="0"/>
              <a:t>Learners’ construct their own knowledge by organizing and categorizing information using a coding system. The most effective way to develop a coding system is to discover it for yourself.</a:t>
            </a:r>
          </a:p>
          <a:p>
            <a:r>
              <a:rPr lang="en-US" dirty="0"/>
              <a:t>Spiral Teaching</a:t>
            </a:r>
          </a:p>
          <a:p>
            <a:r>
              <a:rPr lang="en-US" dirty="0"/>
              <a:t>Scaffolding</a:t>
            </a:r>
          </a:p>
          <a:p>
            <a:pPr marL="0" indent="0">
              <a:buNone/>
            </a:pPr>
            <a:r>
              <a:rPr lang="en-US" u="sng" dirty="0"/>
              <a:t>What we can do?</a:t>
            </a:r>
          </a:p>
          <a:p>
            <a:r>
              <a:rPr lang="en-US" dirty="0"/>
              <a:t>Provide environments for students to be exposed to new material and help make connections, but let the students construct knowledge for themselves.</a:t>
            </a:r>
          </a:p>
          <a:p>
            <a:r>
              <a:rPr lang="en-US" dirty="0"/>
              <a:t>Within the class </a:t>
            </a:r>
            <a:r>
              <a:rPr lang="en-US" u="sng" dirty="0"/>
              <a:t>and department wide</a:t>
            </a:r>
            <a:r>
              <a:rPr lang="en-US" dirty="0"/>
              <a:t>, start with the basics of a concept and keep coming back to it with more and more depth and complexity</a:t>
            </a:r>
          </a:p>
          <a:p>
            <a:r>
              <a:rPr lang="en-US" dirty="0"/>
              <a:t>Give students just enough help so that they can figure it out for themselves</a:t>
            </a:r>
          </a:p>
          <a:p>
            <a:r>
              <a:rPr lang="en-US" dirty="0"/>
              <a:t>Stress critical thinking and problem solving skills that transfer to other situations</a:t>
            </a:r>
          </a:p>
          <a:p>
            <a:endParaRPr lang="en-US" dirty="0"/>
          </a:p>
          <a:p>
            <a:endParaRPr lang="en-US" dirty="0"/>
          </a:p>
          <a:p>
            <a:endParaRPr lang="en-US" dirty="0"/>
          </a:p>
        </p:txBody>
      </p:sp>
    </p:spTree>
    <p:extLst>
      <p:ext uri="{BB962C8B-B14F-4D97-AF65-F5344CB8AC3E}">
        <p14:creationId xmlns:p14="http://schemas.microsoft.com/office/powerpoint/2010/main" val="3016724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Classroom Implications</a:t>
            </a:r>
          </a:p>
        </p:txBody>
      </p:sp>
      <p:sp>
        <p:nvSpPr>
          <p:cNvPr id="3" name="Content Placeholder 2"/>
          <p:cNvSpPr>
            <a:spLocks noGrp="1"/>
          </p:cNvSpPr>
          <p:nvPr>
            <p:ph idx="1"/>
          </p:nvPr>
        </p:nvSpPr>
        <p:spPr>
          <a:xfrm>
            <a:off x="838200" y="1416908"/>
            <a:ext cx="10515600" cy="4743579"/>
          </a:xfrm>
        </p:spPr>
        <p:txBody>
          <a:bodyPr>
            <a:normAutofit fontScale="92500" lnSpcReduction="10000"/>
          </a:bodyPr>
          <a:lstStyle/>
          <a:p>
            <a:pPr marL="0" indent="0">
              <a:buNone/>
            </a:pPr>
            <a:r>
              <a:rPr lang="en-US" u="sng" dirty="0" err="1"/>
              <a:t>Ausubel</a:t>
            </a:r>
            <a:endParaRPr lang="en-US" u="sng" dirty="0"/>
          </a:p>
          <a:p>
            <a:r>
              <a:rPr lang="en-US" dirty="0"/>
              <a:t>Students acquire knowledge primarily by being exposed directly to it rather than through discovery</a:t>
            </a:r>
          </a:p>
          <a:p>
            <a:r>
              <a:rPr lang="en-US" dirty="0"/>
              <a:t>Most important single factor influencing learning is what the learner already knows</a:t>
            </a:r>
          </a:p>
          <a:p>
            <a:r>
              <a:rPr lang="en-US" dirty="0"/>
              <a:t>Advance Organizer</a:t>
            </a:r>
          </a:p>
          <a:p>
            <a:pPr marL="0" indent="0">
              <a:buNone/>
            </a:pPr>
            <a:r>
              <a:rPr lang="en-US" u="sng" dirty="0"/>
              <a:t>What can we do?</a:t>
            </a:r>
          </a:p>
          <a:p>
            <a:r>
              <a:rPr lang="en-US" dirty="0"/>
              <a:t>Direct Instruction???</a:t>
            </a:r>
          </a:p>
          <a:p>
            <a:r>
              <a:rPr lang="en-US" dirty="0"/>
              <a:t>Make sure students know prerequisite material</a:t>
            </a:r>
          </a:p>
          <a:p>
            <a:r>
              <a:rPr lang="en-US" dirty="0"/>
              <a:t>Activate prior knowledge, present new information in a clear manner, and relate new material to prior knowledge</a:t>
            </a:r>
          </a:p>
          <a:p>
            <a:endParaRPr lang="en-US" dirty="0"/>
          </a:p>
          <a:p>
            <a:endParaRPr lang="en-US" dirty="0"/>
          </a:p>
        </p:txBody>
      </p:sp>
    </p:spTree>
    <p:extLst>
      <p:ext uri="{BB962C8B-B14F-4D97-AF65-F5344CB8AC3E}">
        <p14:creationId xmlns:p14="http://schemas.microsoft.com/office/powerpoint/2010/main" val="611384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3211" y="378941"/>
            <a:ext cx="10297297" cy="2067697"/>
          </a:xfrm>
        </p:spPr>
        <p:txBody>
          <a:bodyPr>
            <a:normAutofit/>
          </a:bodyPr>
          <a:lstStyle/>
          <a:p>
            <a:r>
              <a:rPr lang="en-US" dirty="0">
                <a:latin typeface="+mn-lt"/>
              </a:rPr>
              <a:t>Suggested Reading</a:t>
            </a:r>
            <a:br>
              <a:rPr lang="en-US" dirty="0"/>
            </a:br>
            <a:r>
              <a:rPr lang="en-US" sz="3600" dirty="0">
                <a:latin typeface="+mn-lt"/>
              </a:rPr>
              <a:t>Frances Keating</a:t>
            </a:r>
            <a:endParaRPr lang="en-US" dirty="0"/>
          </a:p>
        </p:txBody>
      </p:sp>
      <p:sp>
        <p:nvSpPr>
          <p:cNvPr id="3" name="Content Placeholder 2"/>
          <p:cNvSpPr>
            <a:spLocks noGrp="1"/>
          </p:cNvSpPr>
          <p:nvPr>
            <p:ph type="subTitle" idx="1"/>
          </p:nvPr>
        </p:nvSpPr>
        <p:spPr>
          <a:xfrm>
            <a:off x="939114" y="3229232"/>
            <a:ext cx="10404390" cy="3130378"/>
          </a:xfrm>
        </p:spPr>
        <p:txBody>
          <a:bodyPr/>
          <a:lstStyle/>
          <a:p>
            <a:r>
              <a:rPr lang="en-US" sz="6000" dirty="0"/>
              <a:t>References</a:t>
            </a:r>
          </a:p>
          <a:p>
            <a:r>
              <a:rPr lang="en-US" dirty="0">
                <a:hlinkClick r:id="rId2"/>
              </a:rPr>
              <a:t>https://en.wikipedia.org/wiki/Lev_Vygotsky</a:t>
            </a:r>
            <a:endParaRPr lang="en-US" dirty="0"/>
          </a:p>
          <a:p>
            <a:r>
              <a:rPr lang="en-US" dirty="0">
                <a:hlinkClick r:id="rId3"/>
              </a:rPr>
              <a:t>https://www.simplypsychology.org/piaget.html</a:t>
            </a:r>
            <a:endParaRPr lang="en-US" dirty="0"/>
          </a:p>
          <a:p>
            <a:r>
              <a:rPr lang="en-US" dirty="0">
                <a:hlinkClick r:id="rId4"/>
              </a:rPr>
              <a:t>https://www.simplypsychology.org/bruner.html</a:t>
            </a:r>
            <a:endParaRPr lang="en-US" dirty="0"/>
          </a:p>
          <a:p>
            <a:r>
              <a:rPr lang="en-US" dirty="0">
                <a:hlinkClick r:id="rId5"/>
              </a:rPr>
              <a:t>https://en.wikipedia.org/wiki/David_Ausubel</a:t>
            </a:r>
            <a:endParaRPr lang="en-US" dirty="0"/>
          </a:p>
          <a:p>
            <a:endParaRPr lang="en-US" dirty="0"/>
          </a:p>
          <a:p>
            <a:endParaRPr lang="en-US" dirty="0"/>
          </a:p>
        </p:txBody>
      </p:sp>
    </p:spTree>
    <p:extLst>
      <p:ext uri="{BB962C8B-B14F-4D97-AF65-F5344CB8AC3E}">
        <p14:creationId xmlns:p14="http://schemas.microsoft.com/office/powerpoint/2010/main" val="388292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Cognitive Learning Theory???</a:t>
            </a:r>
          </a:p>
        </p:txBody>
      </p:sp>
      <p:sp>
        <p:nvSpPr>
          <p:cNvPr id="3" name="Content Placeholder 2"/>
          <p:cNvSpPr>
            <a:spLocks noGrp="1"/>
          </p:cNvSpPr>
          <p:nvPr>
            <p:ph idx="1"/>
          </p:nvPr>
        </p:nvSpPr>
        <p:spPr>
          <a:xfrm>
            <a:off x="455140" y="1581665"/>
            <a:ext cx="11440298" cy="4481384"/>
          </a:xfrm>
        </p:spPr>
        <p:txBody>
          <a:bodyPr>
            <a:normAutofit/>
          </a:bodyPr>
          <a:lstStyle/>
          <a:p>
            <a:r>
              <a:rPr lang="en-US" dirty="0"/>
              <a:t>Cognitive Learning Theory is a broad theory that explains thinking and differing mental processes and how they are influenced by internal and external factors in order to produce learning in individuals.	</a:t>
            </a:r>
          </a:p>
          <a:p>
            <a:pPr marL="457200" lvl="1" indent="0">
              <a:buNone/>
            </a:pPr>
            <a:r>
              <a:rPr lang="en-US" dirty="0">
                <a:hlinkClick r:id="rId2"/>
              </a:rPr>
              <a:t>https://www.alleydog.com/glossary/definition.php?term=Cognitive+Learning+Theory</a:t>
            </a:r>
            <a:endParaRPr lang="en-US" dirty="0"/>
          </a:p>
          <a:p>
            <a:r>
              <a:rPr lang="en-US" dirty="0"/>
              <a:t>Cognitive Learning is how a person processes and reasons information. It revolves around many factors, including problem-solving skills, memory retention, thinking skills and the perception of learned material. Cognitive Learning Theory implies that the different processes concerning learning can be explained by analyzing the mental processes first.</a:t>
            </a:r>
          </a:p>
          <a:p>
            <a:pPr marL="457200" lvl="1" indent="0">
              <a:buNone/>
            </a:pPr>
            <a:r>
              <a:rPr lang="en-US" dirty="0">
                <a:hlinkClick r:id="rId3"/>
              </a:rPr>
              <a:t>http://edtechreview.in/dictionary/2723-cognitive-learning</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5057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Cognitive Learning Theorists</a:t>
            </a:r>
          </a:p>
        </p:txBody>
      </p:sp>
      <p:sp>
        <p:nvSpPr>
          <p:cNvPr id="3" name="Content Placeholder 2"/>
          <p:cNvSpPr>
            <a:spLocks noGrp="1"/>
          </p:cNvSpPr>
          <p:nvPr>
            <p:ph idx="1"/>
          </p:nvPr>
        </p:nvSpPr>
        <p:spPr>
          <a:xfrm>
            <a:off x="2520779" y="1869989"/>
            <a:ext cx="7447005" cy="4349579"/>
          </a:xfrm>
        </p:spPr>
        <p:txBody>
          <a:bodyPr/>
          <a:lstStyle/>
          <a:p>
            <a:r>
              <a:rPr lang="en-US" dirty="0"/>
              <a:t>Lev Vygotsky 1896-1934</a:t>
            </a:r>
          </a:p>
          <a:p>
            <a:pPr marL="457200" lvl="1" indent="0">
              <a:buNone/>
            </a:pPr>
            <a:r>
              <a:rPr lang="en-US" dirty="0"/>
              <a:t>Soviet Psychologist (relatively unknown until 1980’s)</a:t>
            </a:r>
          </a:p>
          <a:p>
            <a:r>
              <a:rPr lang="en-US" dirty="0"/>
              <a:t>Jean Piaget 1896-1980</a:t>
            </a:r>
          </a:p>
          <a:p>
            <a:pPr marL="457200" lvl="1" indent="0">
              <a:buNone/>
            </a:pPr>
            <a:r>
              <a:rPr lang="en-US" dirty="0"/>
              <a:t>Swiss Psychologist and Epistemologist (knowledge)</a:t>
            </a:r>
          </a:p>
          <a:p>
            <a:r>
              <a:rPr lang="en-US" dirty="0"/>
              <a:t>Jerome Bruner 1915-2016</a:t>
            </a:r>
          </a:p>
          <a:p>
            <a:pPr marL="457200" lvl="1" indent="0">
              <a:buNone/>
            </a:pPr>
            <a:r>
              <a:rPr lang="en-US" dirty="0"/>
              <a:t>American Psychologist</a:t>
            </a:r>
          </a:p>
          <a:p>
            <a:r>
              <a:rPr lang="en-US" dirty="0"/>
              <a:t>David </a:t>
            </a:r>
            <a:r>
              <a:rPr lang="en-US" dirty="0" err="1"/>
              <a:t>Ausubel</a:t>
            </a:r>
            <a:r>
              <a:rPr lang="en-US" dirty="0"/>
              <a:t> 1918-2008</a:t>
            </a:r>
          </a:p>
          <a:p>
            <a:pPr marL="457200" lvl="1" indent="0">
              <a:buNone/>
            </a:pPr>
            <a:r>
              <a:rPr lang="en-US" dirty="0"/>
              <a:t>American Psychologist</a:t>
            </a:r>
          </a:p>
          <a:p>
            <a:endParaRPr lang="en-US" dirty="0"/>
          </a:p>
        </p:txBody>
      </p:sp>
    </p:spTree>
    <p:extLst>
      <p:ext uri="{BB962C8B-B14F-4D97-AF65-F5344CB8AC3E}">
        <p14:creationId xmlns:p14="http://schemas.microsoft.com/office/powerpoint/2010/main" val="268466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0594"/>
          </a:xfrm>
        </p:spPr>
        <p:txBody>
          <a:bodyPr/>
          <a:lstStyle/>
          <a:p>
            <a:pPr algn="ctr"/>
            <a:r>
              <a:rPr lang="en-US" dirty="0"/>
              <a:t>Vygotsky</a:t>
            </a:r>
          </a:p>
        </p:txBody>
      </p:sp>
      <p:sp>
        <p:nvSpPr>
          <p:cNvPr id="3" name="Content Placeholder 2"/>
          <p:cNvSpPr>
            <a:spLocks noGrp="1"/>
          </p:cNvSpPr>
          <p:nvPr>
            <p:ph idx="1"/>
          </p:nvPr>
        </p:nvSpPr>
        <p:spPr>
          <a:xfrm>
            <a:off x="442784" y="1240739"/>
            <a:ext cx="11419702" cy="5110634"/>
          </a:xfrm>
        </p:spPr>
        <p:txBody>
          <a:bodyPr>
            <a:normAutofit/>
          </a:bodyPr>
          <a:lstStyle/>
          <a:p>
            <a:r>
              <a:rPr lang="en-US" dirty="0"/>
              <a:t>Human psychological development emerges through interpersonal connections and actions with the social environment</a:t>
            </a:r>
          </a:p>
          <a:p>
            <a:r>
              <a:rPr lang="en-US" u="sng" dirty="0"/>
              <a:t>Zone of Proximal Development </a:t>
            </a:r>
            <a:r>
              <a:rPr lang="en-US" dirty="0"/>
              <a:t>(ZPD). Through the assistance of a more capable person, a child is able to learn skills or aspects of a skill that go beyond the child’s actual developmental or maturational level. The lower limit of ZPD is the level of skill reached by the child working independently (also referred to as the child's actual developmental level). The upper limit is the level of potential skill that the child is able to reach with the assistance of a more capable instructor. </a:t>
            </a:r>
          </a:p>
          <a:p>
            <a:r>
              <a:rPr lang="en-US" dirty="0"/>
              <a:t>Died at 37 from TB “I will like Moses die at the summit, having glimpsed the promised land but without setting foot on it. Farewell, dear creations. The rest is silence.”</a:t>
            </a:r>
          </a:p>
        </p:txBody>
      </p:sp>
    </p:spTree>
    <p:extLst>
      <p:ext uri="{BB962C8B-B14F-4D97-AF65-F5344CB8AC3E}">
        <p14:creationId xmlns:p14="http://schemas.microsoft.com/office/powerpoint/2010/main" val="201706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57022" cy="887026"/>
          </a:xfrm>
        </p:spPr>
        <p:txBody>
          <a:bodyPr/>
          <a:lstStyle/>
          <a:p>
            <a:pPr algn="ctr"/>
            <a:r>
              <a:rPr lang="en-US" dirty="0"/>
              <a:t>Piaget (1 of 3)</a:t>
            </a:r>
          </a:p>
        </p:txBody>
      </p:sp>
      <p:sp>
        <p:nvSpPr>
          <p:cNvPr id="3" name="Content Placeholder 2"/>
          <p:cNvSpPr>
            <a:spLocks noGrp="1"/>
          </p:cNvSpPr>
          <p:nvPr>
            <p:ph idx="1"/>
          </p:nvPr>
        </p:nvSpPr>
        <p:spPr>
          <a:xfrm>
            <a:off x="378940" y="1556952"/>
            <a:ext cx="11442357" cy="4539049"/>
          </a:xfrm>
        </p:spPr>
        <p:txBody>
          <a:bodyPr>
            <a:normAutofit/>
          </a:bodyPr>
          <a:lstStyle/>
          <a:p>
            <a:r>
              <a:rPr lang="en-US" dirty="0"/>
              <a:t>Concerned with children rather than all learners</a:t>
            </a:r>
          </a:p>
          <a:p>
            <a:r>
              <a:rPr lang="en-US" dirty="0"/>
              <a:t>His theory explains how a child constructs a mental model of the world. He disagreed with the idea that intelligence was a fixed trait, and regarded cognitive development as a process which occurs due to biological maturation and interaction with the environment.</a:t>
            </a:r>
          </a:p>
          <a:p>
            <a:r>
              <a:rPr lang="en-US" dirty="0"/>
              <a:t>Cognitive development is a progressive reorganization of mental processes as a result of biological maturation and environmental experience. Children construct an understanding of the world around them, then experience discrepancies between what they already know and what they discover in their environment resulting in learning.</a:t>
            </a:r>
          </a:p>
        </p:txBody>
      </p:sp>
    </p:spTree>
    <p:extLst>
      <p:ext uri="{BB962C8B-B14F-4D97-AF65-F5344CB8AC3E}">
        <p14:creationId xmlns:p14="http://schemas.microsoft.com/office/powerpoint/2010/main" val="347024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Piaget (2 of 3)</a:t>
            </a:r>
          </a:p>
        </p:txBody>
      </p:sp>
      <p:sp>
        <p:nvSpPr>
          <p:cNvPr id="3" name="Content Placeholder 2"/>
          <p:cNvSpPr>
            <a:spLocks noGrp="1"/>
          </p:cNvSpPr>
          <p:nvPr>
            <p:ph idx="1"/>
          </p:nvPr>
        </p:nvSpPr>
        <p:spPr>
          <a:xfrm>
            <a:off x="838200" y="1594966"/>
            <a:ext cx="10515600" cy="4351338"/>
          </a:xfrm>
        </p:spPr>
        <p:txBody>
          <a:bodyPr>
            <a:normAutofit/>
          </a:bodyPr>
          <a:lstStyle/>
          <a:p>
            <a:pPr marL="0" indent="0">
              <a:buNone/>
            </a:pPr>
            <a:r>
              <a:rPr lang="en-US" u="sng" dirty="0"/>
              <a:t>Stages of Development</a:t>
            </a:r>
          </a:p>
          <a:p>
            <a:r>
              <a:rPr lang="en-US" dirty="0"/>
              <a:t>Sensorimotor 0-2 </a:t>
            </a:r>
          </a:p>
          <a:p>
            <a:pPr marL="457200" lvl="1" indent="0">
              <a:buNone/>
            </a:pPr>
            <a:r>
              <a:rPr lang="en-US" dirty="0"/>
              <a:t>Object permanence by forming metal representation. Peek-a-boo.</a:t>
            </a:r>
          </a:p>
          <a:p>
            <a:r>
              <a:rPr lang="en-US" dirty="0"/>
              <a:t>Pre-Operational 2-7</a:t>
            </a:r>
          </a:p>
          <a:p>
            <a:pPr marL="457200" lvl="1" indent="0">
              <a:buNone/>
            </a:pPr>
            <a:r>
              <a:rPr lang="en-US" dirty="0"/>
              <a:t>Symbolic representation. A word stands for something.</a:t>
            </a:r>
          </a:p>
          <a:p>
            <a:r>
              <a:rPr lang="en-US" dirty="0"/>
              <a:t>Concrete Operational 7-11 </a:t>
            </a:r>
          </a:p>
          <a:p>
            <a:pPr marL="457200" lvl="1" indent="0">
              <a:buNone/>
            </a:pPr>
            <a:r>
              <a:rPr lang="en-US" dirty="0"/>
              <a:t>Logical or operational thought. Can figure things out internally versus physically.</a:t>
            </a:r>
          </a:p>
          <a:p>
            <a:r>
              <a:rPr lang="en-US" dirty="0"/>
              <a:t>Formal Operational 11+ (many of our college students aren’t here!)</a:t>
            </a:r>
          </a:p>
          <a:p>
            <a:pPr lvl="1"/>
            <a:r>
              <a:rPr lang="en-US" dirty="0"/>
              <a:t>Process abstract concepts and logically test hypotheses</a:t>
            </a:r>
          </a:p>
        </p:txBody>
      </p:sp>
    </p:spTree>
    <p:extLst>
      <p:ext uri="{BB962C8B-B14F-4D97-AF65-F5344CB8AC3E}">
        <p14:creationId xmlns:p14="http://schemas.microsoft.com/office/powerpoint/2010/main" val="1221550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Piaget (3 of 3)</a:t>
            </a:r>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a:t>Learning Model</a:t>
            </a:r>
          </a:p>
          <a:p>
            <a:r>
              <a:rPr lang="en-US" dirty="0"/>
              <a:t>Schema (mental model, index card, script)</a:t>
            </a:r>
          </a:p>
          <a:p>
            <a:r>
              <a:rPr lang="en-US" dirty="0">
                <a:sym typeface="Wingdings" panose="05000000000000000000" pitchFamily="2" charset="2"/>
              </a:rPr>
              <a:t>Assimilation (use existing schema to handle something new)</a:t>
            </a:r>
          </a:p>
          <a:p>
            <a:r>
              <a:rPr lang="en-US" dirty="0">
                <a:sym typeface="Wingdings" panose="05000000000000000000" pitchFamily="2" charset="2"/>
              </a:rPr>
              <a:t>Accommodation (existing schemas does not work creating disequilibrium --learning takes place forming new or modified schema)</a:t>
            </a:r>
          </a:p>
          <a:p>
            <a:r>
              <a:rPr lang="en-US" dirty="0">
                <a:sym typeface="Wingdings" panose="05000000000000000000" pitchFamily="2" charset="2"/>
              </a:rPr>
              <a:t>Equilibrium </a:t>
            </a:r>
          </a:p>
          <a:p>
            <a:endParaRPr lang="en-US" dirty="0">
              <a:sym typeface="Wingdings" panose="05000000000000000000" pitchFamily="2" charset="2"/>
            </a:endParaRPr>
          </a:p>
          <a:p>
            <a:pPr marL="0" indent="0">
              <a:buNone/>
            </a:pPr>
            <a:r>
              <a:rPr lang="en-US" u="sng" dirty="0"/>
              <a:t>Discovery Learning</a:t>
            </a:r>
          </a:p>
          <a:p>
            <a:r>
              <a:rPr lang="en-US" dirty="0"/>
              <a:t>Children learn best through doing and actively exploring. Assimilation and accommodation require an active learner, not a passive one, because problem-solving skills cannot be taught, they must be discovered.</a:t>
            </a:r>
          </a:p>
          <a:p>
            <a:endParaRPr lang="en-US" dirty="0"/>
          </a:p>
        </p:txBody>
      </p:sp>
    </p:spTree>
    <p:extLst>
      <p:ext uri="{BB962C8B-B14F-4D97-AF65-F5344CB8AC3E}">
        <p14:creationId xmlns:p14="http://schemas.microsoft.com/office/powerpoint/2010/main" val="375247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454" y="365126"/>
            <a:ext cx="10645346" cy="681080"/>
          </a:xfrm>
        </p:spPr>
        <p:txBody>
          <a:bodyPr>
            <a:normAutofit fontScale="90000"/>
          </a:bodyPr>
          <a:lstStyle/>
          <a:p>
            <a:pPr algn="ctr"/>
            <a:r>
              <a:rPr lang="en-US" dirty="0"/>
              <a:t>Bruner</a:t>
            </a:r>
          </a:p>
        </p:txBody>
      </p:sp>
      <p:sp>
        <p:nvSpPr>
          <p:cNvPr id="3" name="Content Placeholder 2"/>
          <p:cNvSpPr>
            <a:spLocks noGrp="1"/>
          </p:cNvSpPr>
          <p:nvPr>
            <p:ph idx="1"/>
          </p:nvPr>
        </p:nvSpPr>
        <p:spPr>
          <a:xfrm>
            <a:off x="411892" y="1046206"/>
            <a:ext cx="11557686" cy="5346356"/>
          </a:xfrm>
        </p:spPr>
        <p:txBody>
          <a:bodyPr>
            <a:normAutofit fontScale="85000" lnSpcReduction="10000"/>
          </a:bodyPr>
          <a:lstStyle/>
          <a:p>
            <a:r>
              <a:rPr lang="en-US" dirty="0"/>
              <a:t>The purpose of education is not to impart knowledge, but instead to facilitate a child's thinking and problem solving skills which can then be </a:t>
            </a:r>
            <a:r>
              <a:rPr lang="en-US" u="sng" dirty="0"/>
              <a:t>transfer</a:t>
            </a:r>
            <a:r>
              <a:rPr lang="en-US" dirty="0"/>
              <a:t>red to a range of situations. </a:t>
            </a:r>
          </a:p>
          <a:p>
            <a:r>
              <a:rPr lang="en-US" dirty="0"/>
              <a:t>Learners’ construct their own knowledge and do this by organizing and categorizing information using a coding system. The most effective way to develop a coding system is to discover it rather than being told it by the teacher. The concept of </a:t>
            </a:r>
            <a:r>
              <a:rPr lang="en-US" u="sng" dirty="0"/>
              <a:t>Discovery Learning </a:t>
            </a:r>
            <a:r>
              <a:rPr lang="en-US" dirty="0"/>
              <a:t>implies that students construct their own knowledge for themselves (also known as a </a:t>
            </a:r>
            <a:r>
              <a:rPr lang="en-US" u="sng" dirty="0"/>
              <a:t>constructivist</a:t>
            </a:r>
            <a:r>
              <a:rPr lang="en-US" dirty="0"/>
              <a:t> approach).</a:t>
            </a:r>
          </a:p>
          <a:p>
            <a:r>
              <a:rPr lang="en-US" dirty="0"/>
              <a:t>Using </a:t>
            </a:r>
            <a:r>
              <a:rPr lang="en-US" u="sng" dirty="0"/>
              <a:t>Spiral Curriculum </a:t>
            </a:r>
            <a:r>
              <a:rPr lang="en-US" dirty="0"/>
              <a:t>a learner even of a very young age is capable of learning any material so long as the instruction is organized appropriately</a:t>
            </a:r>
          </a:p>
          <a:p>
            <a:r>
              <a:rPr lang="en-US" dirty="0"/>
              <a:t>The role of the teacher should not be to teach information by rote learning, but instead to facilitate the learning process. This means that a good teacher will design lessons that help students discover the relationship between bits of information. To do this a teacher must give students the information they need, but without organizing for them.</a:t>
            </a:r>
          </a:p>
          <a:p>
            <a:r>
              <a:rPr lang="en-US" dirty="0"/>
              <a:t>Teachers should help a child develop skills through the process of </a:t>
            </a:r>
            <a:r>
              <a:rPr lang="en-US" u="sng" dirty="0"/>
              <a:t>Scaffolding</a:t>
            </a:r>
            <a:r>
              <a:rPr lang="en-US" dirty="0"/>
              <a:t> which involves structured interaction with the aim of helping the child achieve a specific goal.</a:t>
            </a:r>
          </a:p>
          <a:p>
            <a:endParaRPr lang="en-US" dirty="0"/>
          </a:p>
        </p:txBody>
      </p:sp>
    </p:spTree>
    <p:extLst>
      <p:ext uri="{BB962C8B-B14F-4D97-AF65-F5344CB8AC3E}">
        <p14:creationId xmlns:p14="http://schemas.microsoft.com/office/powerpoint/2010/main" val="188608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4605"/>
          </a:xfrm>
        </p:spPr>
        <p:txBody>
          <a:bodyPr>
            <a:normAutofit fontScale="90000"/>
          </a:bodyPr>
          <a:lstStyle/>
          <a:p>
            <a:pPr algn="ctr"/>
            <a:r>
              <a:rPr lang="en-US" dirty="0" err="1"/>
              <a:t>Ausubel</a:t>
            </a:r>
            <a:endParaRPr lang="en-US" dirty="0"/>
          </a:p>
        </p:txBody>
      </p:sp>
      <p:sp>
        <p:nvSpPr>
          <p:cNvPr id="3" name="Content Placeholder 2"/>
          <p:cNvSpPr>
            <a:spLocks noGrp="1"/>
          </p:cNvSpPr>
          <p:nvPr>
            <p:ph idx="1"/>
          </p:nvPr>
        </p:nvSpPr>
        <p:spPr>
          <a:xfrm>
            <a:off x="428369" y="1334530"/>
            <a:ext cx="11549448" cy="5371070"/>
          </a:xfrm>
        </p:spPr>
        <p:txBody>
          <a:bodyPr/>
          <a:lstStyle/>
          <a:p>
            <a:r>
              <a:rPr lang="en-US" dirty="0"/>
              <a:t>Humans acquire knowledge primarily by being exposed directly to it rather than through discovery. Understanding concepts, principles, and ideas are achieved through deductive reasoning</a:t>
            </a:r>
          </a:p>
          <a:p>
            <a:r>
              <a:rPr lang="en-US" dirty="0"/>
              <a:t>Most important single factor influencing learning is what the learner already knows.</a:t>
            </a:r>
          </a:p>
          <a:p>
            <a:r>
              <a:rPr lang="en-US" u="sng" dirty="0"/>
              <a:t>Advance Organizer</a:t>
            </a:r>
            <a:r>
              <a:rPr lang="en-US" dirty="0"/>
              <a:t> is information presented by an instructor that helps the student organize new incoming information. This is achieved by directing attention to what is important in the coming material, highlighting relationships, and providing a reminder about relevant </a:t>
            </a:r>
            <a:r>
              <a:rPr lang="en-US" u="sng" dirty="0"/>
              <a:t>Prior Knowledge</a:t>
            </a:r>
            <a:r>
              <a:rPr lang="en-US" dirty="0"/>
              <a:t> (like schema).</a:t>
            </a:r>
          </a:p>
        </p:txBody>
      </p:sp>
    </p:spTree>
    <p:extLst>
      <p:ext uri="{BB962C8B-B14F-4D97-AF65-F5344CB8AC3E}">
        <p14:creationId xmlns:p14="http://schemas.microsoft.com/office/powerpoint/2010/main" val="1137420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1150</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Cognitive Learning Theory in the Math Classroom</vt:lpstr>
      <vt:lpstr>What is Cognitive Learning Theory???</vt:lpstr>
      <vt:lpstr>Cognitive Learning Theorists</vt:lpstr>
      <vt:lpstr>Vygotsky</vt:lpstr>
      <vt:lpstr>Piaget (1 of 3)</vt:lpstr>
      <vt:lpstr>Piaget (2 of 3)</vt:lpstr>
      <vt:lpstr>Piaget (3 of 3)</vt:lpstr>
      <vt:lpstr>Bruner</vt:lpstr>
      <vt:lpstr>Ausubel</vt:lpstr>
      <vt:lpstr>Classroom Implications</vt:lpstr>
      <vt:lpstr>Classroom Implications</vt:lpstr>
      <vt:lpstr>Classroom Implications</vt:lpstr>
      <vt:lpstr>Classroom Implications</vt:lpstr>
      <vt:lpstr>Suggested Reading Frances Keating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Cognitive Learning Theory in the Math Classroom</dc:title>
  <dc:creator>Bird, Sarah</dc:creator>
  <cp:lastModifiedBy>birdaz@aol.com</cp:lastModifiedBy>
  <cp:revision>24</cp:revision>
  <dcterms:created xsi:type="dcterms:W3CDTF">2018-01-21T13:53:26Z</dcterms:created>
  <dcterms:modified xsi:type="dcterms:W3CDTF">2018-01-23T23:16:48Z</dcterms:modified>
</cp:coreProperties>
</file>