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92" r:id="rId4"/>
    <p:sldId id="271" r:id="rId5"/>
    <p:sldId id="272" r:id="rId6"/>
    <p:sldId id="284" r:id="rId7"/>
    <p:sldId id="294" r:id="rId8"/>
    <p:sldId id="295" r:id="rId9"/>
    <p:sldId id="285" r:id="rId10"/>
    <p:sldId id="286" r:id="rId11"/>
    <p:sldId id="287" r:id="rId12"/>
    <p:sldId id="288" r:id="rId13"/>
    <p:sldId id="289" r:id="rId14"/>
    <p:sldId id="290" r:id="rId15"/>
    <p:sldId id="291" r:id="rId16"/>
    <p:sldId id="283" r:id="rId17"/>
    <p:sldId id="27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80" autoAdjust="0"/>
  </p:normalViewPr>
  <p:slideViewPr>
    <p:cSldViewPr snapToGrid="0">
      <p:cViewPr varScale="1">
        <p:scale>
          <a:sx n="68" d="100"/>
          <a:sy n="68" d="100"/>
        </p:scale>
        <p:origin x="780"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C9F5C3-D60E-46E0-9877-4614CC90A583}" type="datetimeFigureOut">
              <a:rPr lang="en-US" smtClean="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dirty="0"/>
          </a:p>
        </p:txBody>
      </p:sp>
    </p:spTree>
    <p:extLst>
      <p:ext uri="{BB962C8B-B14F-4D97-AF65-F5344CB8AC3E}">
        <p14:creationId xmlns:p14="http://schemas.microsoft.com/office/powerpoint/2010/main" val="3368959930"/>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F5C3-D60E-46E0-9877-4614CC90A583}" type="datetimeFigureOut">
              <a:rPr lang="en-US" smtClean="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dirty="0"/>
          </a:p>
        </p:txBody>
      </p:sp>
    </p:spTree>
    <p:extLst>
      <p:ext uri="{BB962C8B-B14F-4D97-AF65-F5344CB8AC3E}">
        <p14:creationId xmlns:p14="http://schemas.microsoft.com/office/powerpoint/2010/main" val="619291936"/>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F5C3-D60E-46E0-9877-4614CC90A583}" type="datetimeFigureOut">
              <a:rPr lang="en-US" smtClean="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dirty="0"/>
          </a:p>
        </p:txBody>
      </p:sp>
    </p:spTree>
    <p:extLst>
      <p:ext uri="{BB962C8B-B14F-4D97-AF65-F5344CB8AC3E}">
        <p14:creationId xmlns:p14="http://schemas.microsoft.com/office/powerpoint/2010/main" val="25132538"/>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9F5C3-D60E-46E0-9877-4614CC90A583}" type="datetimeFigureOut">
              <a:rPr lang="en-US" smtClean="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dirty="0"/>
          </a:p>
        </p:txBody>
      </p:sp>
    </p:spTree>
    <p:extLst>
      <p:ext uri="{BB962C8B-B14F-4D97-AF65-F5344CB8AC3E}">
        <p14:creationId xmlns:p14="http://schemas.microsoft.com/office/powerpoint/2010/main" val="2679022343"/>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C9F5C3-D60E-46E0-9877-4614CC90A583}" type="datetimeFigureOut">
              <a:rPr lang="en-US" smtClean="0"/>
              <a:t>5/22/2019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A07992-7B59-487A-BDCE-6FBC06EE8D62}" type="slidenum">
              <a:rPr lang="en-US" smtClean="0"/>
              <a:t>‹#›</a:t>
            </a:fld>
            <a:endParaRPr lang="en-US" dirty="0"/>
          </a:p>
        </p:txBody>
      </p:sp>
    </p:spTree>
    <p:extLst>
      <p:ext uri="{BB962C8B-B14F-4D97-AF65-F5344CB8AC3E}">
        <p14:creationId xmlns:p14="http://schemas.microsoft.com/office/powerpoint/2010/main" val="1943716765"/>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C9F5C3-D60E-46E0-9877-4614CC90A583}" type="datetimeFigureOut">
              <a:rPr lang="en-US" smtClean="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A07992-7B59-487A-BDCE-6FBC06EE8D62}" type="slidenum">
              <a:rPr lang="en-US" smtClean="0"/>
              <a:t>‹#›</a:t>
            </a:fld>
            <a:endParaRPr lang="en-US" dirty="0"/>
          </a:p>
        </p:txBody>
      </p:sp>
    </p:spTree>
    <p:extLst>
      <p:ext uri="{BB962C8B-B14F-4D97-AF65-F5344CB8AC3E}">
        <p14:creationId xmlns:p14="http://schemas.microsoft.com/office/powerpoint/2010/main" val="3428436598"/>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C9F5C3-D60E-46E0-9877-4614CC90A583}" type="datetimeFigureOut">
              <a:rPr lang="en-US" smtClean="0"/>
              <a:t>5/22/2019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A07992-7B59-487A-BDCE-6FBC06EE8D62}" type="slidenum">
              <a:rPr lang="en-US" smtClean="0"/>
              <a:t>‹#›</a:t>
            </a:fld>
            <a:endParaRPr lang="en-US" dirty="0"/>
          </a:p>
        </p:txBody>
      </p:sp>
    </p:spTree>
    <p:extLst>
      <p:ext uri="{BB962C8B-B14F-4D97-AF65-F5344CB8AC3E}">
        <p14:creationId xmlns:p14="http://schemas.microsoft.com/office/powerpoint/2010/main" val="4127837373"/>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C9F5C3-D60E-46E0-9877-4614CC90A583}" type="datetimeFigureOut">
              <a:rPr lang="en-US" smtClean="0"/>
              <a:t>5/22/2019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A07992-7B59-487A-BDCE-6FBC06EE8D62}" type="slidenum">
              <a:rPr lang="en-US" smtClean="0"/>
              <a:t>‹#›</a:t>
            </a:fld>
            <a:endParaRPr lang="en-US" dirty="0"/>
          </a:p>
        </p:txBody>
      </p:sp>
    </p:spTree>
    <p:extLst>
      <p:ext uri="{BB962C8B-B14F-4D97-AF65-F5344CB8AC3E}">
        <p14:creationId xmlns:p14="http://schemas.microsoft.com/office/powerpoint/2010/main" val="1114177910"/>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C9F5C3-D60E-46E0-9877-4614CC90A583}" type="datetimeFigureOut">
              <a:rPr lang="en-US" smtClean="0"/>
              <a:t>5/22/2019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A07992-7B59-487A-BDCE-6FBC06EE8D62}" type="slidenum">
              <a:rPr lang="en-US" smtClean="0"/>
              <a:t>‹#›</a:t>
            </a:fld>
            <a:endParaRPr lang="en-US" dirty="0"/>
          </a:p>
        </p:txBody>
      </p:sp>
    </p:spTree>
    <p:extLst>
      <p:ext uri="{BB962C8B-B14F-4D97-AF65-F5344CB8AC3E}">
        <p14:creationId xmlns:p14="http://schemas.microsoft.com/office/powerpoint/2010/main" val="661488991"/>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9F5C3-D60E-46E0-9877-4614CC90A583}" type="datetimeFigureOut">
              <a:rPr lang="en-US" smtClean="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A07992-7B59-487A-BDCE-6FBC06EE8D62}" type="slidenum">
              <a:rPr lang="en-US" smtClean="0"/>
              <a:t>‹#›</a:t>
            </a:fld>
            <a:endParaRPr lang="en-US" dirty="0"/>
          </a:p>
        </p:txBody>
      </p:sp>
    </p:spTree>
    <p:extLst>
      <p:ext uri="{BB962C8B-B14F-4D97-AF65-F5344CB8AC3E}">
        <p14:creationId xmlns:p14="http://schemas.microsoft.com/office/powerpoint/2010/main" val="2619085397"/>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C9F5C3-D60E-46E0-9877-4614CC90A583}" type="datetimeFigureOut">
              <a:rPr lang="en-US" smtClean="0"/>
              <a:t>5/22/2019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A07992-7B59-487A-BDCE-6FBC06EE8D62}" type="slidenum">
              <a:rPr lang="en-US" smtClean="0"/>
              <a:t>‹#›</a:t>
            </a:fld>
            <a:endParaRPr lang="en-US" dirty="0"/>
          </a:p>
        </p:txBody>
      </p:sp>
    </p:spTree>
    <p:extLst>
      <p:ext uri="{BB962C8B-B14F-4D97-AF65-F5344CB8AC3E}">
        <p14:creationId xmlns:p14="http://schemas.microsoft.com/office/powerpoint/2010/main" val="1853957611"/>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C9F5C3-D60E-46E0-9877-4614CC90A583}" type="datetimeFigureOut">
              <a:rPr lang="en-US" smtClean="0"/>
              <a:t>5/22/2019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07992-7B59-487A-BDCE-6FBC06EE8D62}" type="slidenum">
              <a:rPr lang="en-US" smtClean="0"/>
              <a:t>‹#›</a:t>
            </a:fld>
            <a:endParaRPr lang="en-US" dirty="0"/>
          </a:p>
        </p:txBody>
      </p:sp>
    </p:spTree>
    <p:extLst>
      <p:ext uri="{BB962C8B-B14F-4D97-AF65-F5344CB8AC3E}">
        <p14:creationId xmlns:p14="http://schemas.microsoft.com/office/powerpoint/2010/main" val="950186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isabilities.uchicago.edu/idea-ada-and-section-504" TargetMode="External"/><Relationship Id="rId7" Type="http://schemas.openxmlformats.org/officeDocument/2006/relationships/hyperlink" Target="https://www.gccaz.edu/disability-services/disability-forms" TargetMode="External"/><Relationship Id="rId2" Type="http://schemas.openxmlformats.org/officeDocument/2006/relationships/hyperlink" Target="https://sites.ed.gov/idea/" TargetMode="External"/><Relationship Id="rId1" Type="http://schemas.openxmlformats.org/officeDocument/2006/relationships/slideLayout" Target="../slideLayouts/slideLayout2.xml"/><Relationship Id="rId6" Type="http://schemas.openxmlformats.org/officeDocument/2006/relationships/hyperlink" Target="https://www.gccaz.edu/counseling/get-counseling" TargetMode="External"/><Relationship Id="rId5" Type="http://schemas.openxmlformats.org/officeDocument/2006/relationships/hyperlink" Target="https://www.nsta.org/disabilities/behavioral.aspx" TargetMode="External"/><Relationship Id="rId4" Type="http://schemas.openxmlformats.org/officeDocument/2006/relationships/hyperlink" Target="http://community.cec.sped.org/ccbd/about/ebddefin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38" y="300037"/>
            <a:ext cx="11252501" cy="2531939"/>
          </a:xfrm>
        </p:spPr>
        <p:txBody>
          <a:bodyPr>
            <a:normAutofit/>
          </a:bodyPr>
          <a:lstStyle/>
          <a:p>
            <a:r>
              <a:rPr lang="en-US" sz="5400" b="1" dirty="0">
                <a:latin typeface="+mn-lt"/>
              </a:rPr>
              <a:t>Emotional and Behavioral Disorders </a:t>
            </a:r>
            <a:br>
              <a:rPr lang="en-US" sz="5400" b="1" dirty="0">
                <a:latin typeface="+mn-lt"/>
              </a:rPr>
            </a:br>
            <a:r>
              <a:rPr lang="en-US" sz="5400" b="1" dirty="0">
                <a:latin typeface="+mn-lt"/>
              </a:rPr>
              <a:t>in the </a:t>
            </a:r>
            <a:br>
              <a:rPr lang="en-US" sz="5400" b="1" dirty="0">
                <a:latin typeface="+mn-lt"/>
              </a:rPr>
            </a:br>
            <a:r>
              <a:rPr lang="en-US" sz="5400" b="1" dirty="0">
                <a:latin typeface="+mn-lt"/>
              </a:rPr>
              <a:t>Community College Classroom</a:t>
            </a:r>
          </a:p>
        </p:txBody>
      </p:sp>
      <p:sp>
        <p:nvSpPr>
          <p:cNvPr id="3" name="Subtitle 2"/>
          <p:cNvSpPr>
            <a:spLocks noGrp="1"/>
          </p:cNvSpPr>
          <p:nvPr>
            <p:ph type="subTitle" idx="1"/>
          </p:nvPr>
        </p:nvSpPr>
        <p:spPr>
          <a:xfrm>
            <a:off x="1228724" y="3429000"/>
            <a:ext cx="9422799" cy="2411627"/>
          </a:xfrm>
        </p:spPr>
        <p:txBody>
          <a:bodyPr>
            <a:noAutofit/>
          </a:bodyPr>
          <a:lstStyle/>
          <a:p>
            <a:endParaRPr lang="en-US" sz="3600" b="1" dirty="0"/>
          </a:p>
          <a:p>
            <a:r>
              <a:rPr lang="en-US" sz="3600" b="1" dirty="0"/>
              <a:t>Brian Bird</a:t>
            </a:r>
          </a:p>
          <a:p>
            <a:r>
              <a:rPr lang="en-US" sz="3600" b="1" dirty="0"/>
              <a:t>GCC Math Faculty 	</a:t>
            </a:r>
          </a:p>
          <a:p>
            <a:r>
              <a:rPr lang="en-US" sz="3600" b="1" dirty="0"/>
              <a:t>Summer 2019</a:t>
            </a:r>
          </a:p>
        </p:txBody>
      </p:sp>
    </p:spTree>
    <p:extLst>
      <p:ext uri="{BB962C8B-B14F-4D97-AF65-F5344CB8AC3E}">
        <p14:creationId xmlns:p14="http://schemas.microsoft.com/office/powerpoint/2010/main" val="3464167877"/>
      </p:ext>
    </p:extLst>
  </p:cSld>
  <p:clrMapOvr>
    <a:masterClrMapping/>
  </p:clrMapOvr>
  <mc:AlternateContent xmlns:mc="http://schemas.openxmlformats.org/markup-compatibility/2006">
    <mc:Choice xmlns:p14="http://schemas.microsoft.com/office/powerpoint/2010/main" Requires="p14">
      <p:transition p14:dur="10" advTm="10000"/>
    </mc:Choice>
    <mc:Fallback>
      <p:transition advTm="1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89DD-B1B2-4046-960F-A571FE54904B}"/>
              </a:ext>
            </a:extLst>
          </p:cNvPr>
          <p:cNvSpPr>
            <a:spLocks noGrp="1"/>
          </p:cNvSpPr>
          <p:nvPr>
            <p:ph type="title"/>
          </p:nvPr>
        </p:nvSpPr>
        <p:spPr>
          <a:xfrm>
            <a:off x="838200" y="365125"/>
            <a:ext cx="10515600" cy="859993"/>
          </a:xfrm>
        </p:spPr>
        <p:txBody>
          <a:bodyPr/>
          <a:lstStyle/>
          <a:p>
            <a:pPr algn="ctr"/>
            <a:r>
              <a:rPr lang="en-US" b="1" dirty="0"/>
              <a:t>Emotional Disturbances Characteristics</a:t>
            </a:r>
          </a:p>
        </p:txBody>
      </p:sp>
      <p:sp>
        <p:nvSpPr>
          <p:cNvPr id="3" name="Content Placeholder 2">
            <a:extLst>
              <a:ext uri="{FF2B5EF4-FFF2-40B4-BE49-F238E27FC236}">
                <a16:creationId xmlns:a16="http://schemas.microsoft.com/office/drawing/2014/main" id="{49C3FA28-CC64-416B-AAAD-CA7688B2A6AF}"/>
              </a:ext>
            </a:extLst>
          </p:cNvPr>
          <p:cNvSpPr>
            <a:spLocks noGrp="1"/>
          </p:cNvSpPr>
          <p:nvPr>
            <p:ph idx="1"/>
          </p:nvPr>
        </p:nvSpPr>
        <p:spPr>
          <a:xfrm>
            <a:off x="838200" y="1367161"/>
            <a:ext cx="10515600" cy="4809802"/>
          </a:xfrm>
        </p:spPr>
        <p:txBody>
          <a:bodyPr>
            <a:normAutofit lnSpcReduction="10000"/>
          </a:bodyPr>
          <a:lstStyle/>
          <a:p>
            <a:pPr marL="0" indent="0">
              <a:buNone/>
            </a:pPr>
            <a:endParaRPr lang="en-US" sz="900" dirty="0"/>
          </a:p>
          <a:p>
            <a:pPr lvl="1"/>
            <a:r>
              <a:rPr lang="en-US" sz="3200" dirty="0"/>
              <a:t>Hyperactivity (short attention span, impulsive behavior)</a:t>
            </a:r>
          </a:p>
          <a:p>
            <a:pPr lvl="1"/>
            <a:r>
              <a:rPr lang="en-US" sz="3200" dirty="0"/>
              <a:t>Aggression or self-hurting (acting out, fighting)</a:t>
            </a:r>
          </a:p>
          <a:p>
            <a:pPr lvl="1"/>
            <a:r>
              <a:rPr lang="en-US" sz="3200" dirty="0"/>
              <a:t>Withdrawal (fear, anxiety, not interacting)</a:t>
            </a:r>
          </a:p>
          <a:p>
            <a:pPr lvl="1"/>
            <a:r>
              <a:rPr lang="en-US" sz="3200" dirty="0"/>
              <a:t>Immaturity (crying, temper tantrums, poor coping mechanisms)</a:t>
            </a:r>
          </a:p>
          <a:p>
            <a:pPr lvl="1"/>
            <a:r>
              <a:rPr lang="en-US" sz="3200" dirty="0"/>
              <a:t>Learning difficulties (performing below grade level)</a:t>
            </a:r>
          </a:p>
          <a:p>
            <a:pPr marL="457200" lvl="1" indent="0">
              <a:buNone/>
            </a:pPr>
            <a:endParaRPr lang="en-US" sz="2800" dirty="0"/>
          </a:p>
          <a:p>
            <a:pPr marL="457200" lvl="1" indent="0">
              <a:buNone/>
            </a:pPr>
            <a:endParaRPr lang="en-US" sz="2800" dirty="0"/>
          </a:p>
          <a:p>
            <a:pPr marL="457200" lvl="1" indent="0">
              <a:buNone/>
            </a:pPr>
            <a:r>
              <a:rPr lang="en-US" sz="2800" dirty="0"/>
              <a:t>Note that there are many terms related to emotional disturbances such as emotional and behavior disorders (EBD), emotional conflict (EC), and serious emotional disturbance (SED)</a:t>
            </a:r>
          </a:p>
        </p:txBody>
      </p:sp>
    </p:spTree>
    <p:extLst>
      <p:ext uri="{BB962C8B-B14F-4D97-AF65-F5344CB8AC3E}">
        <p14:creationId xmlns:p14="http://schemas.microsoft.com/office/powerpoint/2010/main" val="1715557650"/>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89DD-B1B2-4046-960F-A571FE54904B}"/>
              </a:ext>
            </a:extLst>
          </p:cNvPr>
          <p:cNvSpPr>
            <a:spLocks noGrp="1"/>
          </p:cNvSpPr>
          <p:nvPr>
            <p:ph type="title"/>
          </p:nvPr>
        </p:nvSpPr>
        <p:spPr>
          <a:xfrm>
            <a:off x="838200" y="365125"/>
            <a:ext cx="10515600" cy="859993"/>
          </a:xfrm>
        </p:spPr>
        <p:txBody>
          <a:bodyPr/>
          <a:lstStyle/>
          <a:p>
            <a:pPr algn="ctr"/>
            <a:r>
              <a:rPr lang="en-US" b="1" dirty="0"/>
              <a:t>Emotional Disturbances Causes</a:t>
            </a:r>
          </a:p>
        </p:txBody>
      </p:sp>
      <p:sp>
        <p:nvSpPr>
          <p:cNvPr id="3" name="Content Placeholder 2">
            <a:extLst>
              <a:ext uri="{FF2B5EF4-FFF2-40B4-BE49-F238E27FC236}">
                <a16:creationId xmlns:a16="http://schemas.microsoft.com/office/drawing/2014/main" id="{49C3FA28-CC64-416B-AAAD-CA7688B2A6AF}"/>
              </a:ext>
            </a:extLst>
          </p:cNvPr>
          <p:cNvSpPr>
            <a:spLocks noGrp="1"/>
          </p:cNvSpPr>
          <p:nvPr>
            <p:ph idx="1"/>
          </p:nvPr>
        </p:nvSpPr>
        <p:spPr>
          <a:xfrm>
            <a:off x="838200" y="1367161"/>
            <a:ext cx="10515600" cy="4809802"/>
          </a:xfrm>
        </p:spPr>
        <p:txBody>
          <a:bodyPr>
            <a:normAutofit/>
          </a:bodyPr>
          <a:lstStyle/>
          <a:p>
            <a:pPr marL="0" indent="0">
              <a:buNone/>
            </a:pPr>
            <a:endParaRPr lang="en-US" sz="900" dirty="0"/>
          </a:p>
          <a:p>
            <a:r>
              <a:rPr lang="en-US" sz="3200" dirty="0"/>
              <a:t>Biological</a:t>
            </a:r>
          </a:p>
          <a:p>
            <a:pPr marL="457200" lvl="1" indent="0">
              <a:buNone/>
            </a:pPr>
            <a:r>
              <a:rPr lang="en-US" sz="2800" dirty="0"/>
              <a:t>Illness, disability, brain damage, genetics, malnutrition</a:t>
            </a:r>
          </a:p>
          <a:p>
            <a:pPr marL="457200" lvl="1" indent="0">
              <a:buNone/>
            </a:pPr>
            <a:endParaRPr lang="en-US" sz="800" dirty="0"/>
          </a:p>
          <a:p>
            <a:r>
              <a:rPr lang="en-US" sz="3200" dirty="0"/>
              <a:t>Family</a:t>
            </a:r>
          </a:p>
          <a:p>
            <a:pPr marL="457200" lvl="1" indent="0">
              <a:buNone/>
            </a:pPr>
            <a:r>
              <a:rPr lang="en-US" sz="2800" dirty="0"/>
              <a:t>Divorce or separation, discipline that is unhealthy or inconsistent, poor attitude towards education, coercion/force/pressure from parents</a:t>
            </a:r>
          </a:p>
          <a:p>
            <a:pPr marL="457200" lvl="1" indent="0">
              <a:buNone/>
            </a:pPr>
            <a:endParaRPr lang="en-US" sz="800" dirty="0"/>
          </a:p>
          <a:p>
            <a:r>
              <a:rPr lang="en-US" sz="3200" dirty="0"/>
              <a:t>School</a:t>
            </a:r>
          </a:p>
          <a:p>
            <a:pPr marL="457200" lvl="1" indent="0">
              <a:buNone/>
            </a:pPr>
            <a:r>
              <a:rPr lang="en-US" sz="2800" dirty="0"/>
              <a:t>Intimidation from teacher, fear of failure, embarrassing moment</a:t>
            </a:r>
          </a:p>
        </p:txBody>
      </p:sp>
    </p:spTree>
    <p:extLst>
      <p:ext uri="{BB962C8B-B14F-4D97-AF65-F5344CB8AC3E}">
        <p14:creationId xmlns:p14="http://schemas.microsoft.com/office/powerpoint/2010/main" val="1882784825"/>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83BD-ADE3-4318-9768-4824D40EDC6D}"/>
              </a:ext>
            </a:extLst>
          </p:cNvPr>
          <p:cNvSpPr>
            <a:spLocks noGrp="1"/>
          </p:cNvSpPr>
          <p:nvPr>
            <p:ph type="title"/>
          </p:nvPr>
        </p:nvSpPr>
        <p:spPr/>
        <p:txBody>
          <a:bodyPr>
            <a:normAutofit/>
          </a:bodyPr>
          <a:lstStyle/>
          <a:p>
            <a:r>
              <a:rPr lang="en-US" sz="4800" b="1" dirty="0"/>
              <a:t>Teaching Strategies – Physical Classroom</a:t>
            </a:r>
          </a:p>
        </p:txBody>
      </p:sp>
      <p:sp>
        <p:nvSpPr>
          <p:cNvPr id="3" name="Content Placeholder 2">
            <a:extLst>
              <a:ext uri="{FF2B5EF4-FFF2-40B4-BE49-F238E27FC236}">
                <a16:creationId xmlns:a16="http://schemas.microsoft.com/office/drawing/2014/main" id="{EBF7DE58-24B1-4B49-A46F-1A1F5D152F1D}"/>
              </a:ext>
            </a:extLst>
          </p:cNvPr>
          <p:cNvSpPr>
            <a:spLocks noGrp="1"/>
          </p:cNvSpPr>
          <p:nvPr>
            <p:ph idx="1"/>
          </p:nvPr>
        </p:nvSpPr>
        <p:spPr>
          <a:xfrm>
            <a:off x="838200" y="2192783"/>
            <a:ext cx="10515600" cy="3984179"/>
          </a:xfrm>
        </p:spPr>
        <p:txBody>
          <a:bodyPr>
            <a:normAutofit/>
          </a:bodyPr>
          <a:lstStyle/>
          <a:p>
            <a:r>
              <a:rPr lang="en-US" sz="3200" dirty="0"/>
              <a:t>Be cognizant of lights and sounds</a:t>
            </a:r>
          </a:p>
          <a:p>
            <a:r>
              <a:rPr lang="en-US" sz="3200" dirty="0"/>
              <a:t>Allow the use of gum, stress balls, or silly putty  </a:t>
            </a:r>
          </a:p>
          <a:p>
            <a:r>
              <a:rPr lang="en-US" sz="3200" dirty="0"/>
              <a:t>Place distracted students in front (left-handed in front right and right-handed in front left).</a:t>
            </a:r>
          </a:p>
          <a:p>
            <a:r>
              <a:rPr lang="en-US" sz="3200" dirty="0"/>
              <a:t>Allow PTSD (post-traumatic stress disorder) students to sit in back and/or near door (nothing behind and easy exit)</a:t>
            </a:r>
          </a:p>
        </p:txBody>
      </p:sp>
      <p:pic>
        <p:nvPicPr>
          <p:cNvPr id="4" name="Picture 3">
            <a:extLst>
              <a:ext uri="{FF2B5EF4-FFF2-40B4-BE49-F238E27FC236}">
                <a16:creationId xmlns:a16="http://schemas.microsoft.com/office/drawing/2014/main" id="{F3FABE15-0A09-4572-B500-407D9E3DDB38}"/>
              </a:ext>
            </a:extLst>
          </p:cNvPr>
          <p:cNvPicPr>
            <a:picLocks noChangeAspect="1"/>
          </p:cNvPicPr>
          <p:nvPr/>
        </p:nvPicPr>
        <p:blipFill>
          <a:blip r:embed="rId2"/>
          <a:stretch>
            <a:fillRect/>
          </a:stretch>
        </p:blipFill>
        <p:spPr>
          <a:xfrm>
            <a:off x="9415765" y="1352311"/>
            <a:ext cx="1556656" cy="1556656"/>
          </a:xfrm>
          <a:prstGeom prst="rect">
            <a:avLst/>
          </a:prstGeom>
        </p:spPr>
      </p:pic>
    </p:spTree>
    <p:extLst>
      <p:ext uri="{BB962C8B-B14F-4D97-AF65-F5344CB8AC3E}">
        <p14:creationId xmlns:p14="http://schemas.microsoft.com/office/powerpoint/2010/main" val="328042485"/>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83BD-ADE3-4318-9768-4824D40EDC6D}"/>
              </a:ext>
            </a:extLst>
          </p:cNvPr>
          <p:cNvSpPr>
            <a:spLocks noGrp="1"/>
          </p:cNvSpPr>
          <p:nvPr>
            <p:ph type="title"/>
          </p:nvPr>
        </p:nvSpPr>
        <p:spPr>
          <a:xfrm>
            <a:off x="838200" y="365126"/>
            <a:ext cx="10515600" cy="939892"/>
          </a:xfrm>
        </p:spPr>
        <p:txBody>
          <a:bodyPr>
            <a:normAutofit/>
          </a:bodyPr>
          <a:lstStyle/>
          <a:p>
            <a:pPr algn="ctr"/>
            <a:r>
              <a:rPr lang="en-US" sz="4800" b="1" dirty="0"/>
              <a:t>Teaching Strategies – Lecture</a:t>
            </a:r>
          </a:p>
        </p:txBody>
      </p:sp>
      <p:sp>
        <p:nvSpPr>
          <p:cNvPr id="3" name="Content Placeholder 2">
            <a:extLst>
              <a:ext uri="{FF2B5EF4-FFF2-40B4-BE49-F238E27FC236}">
                <a16:creationId xmlns:a16="http://schemas.microsoft.com/office/drawing/2014/main" id="{EBF7DE58-24B1-4B49-A46F-1A1F5D152F1D}"/>
              </a:ext>
            </a:extLst>
          </p:cNvPr>
          <p:cNvSpPr>
            <a:spLocks noGrp="1"/>
          </p:cNvSpPr>
          <p:nvPr>
            <p:ph idx="1"/>
          </p:nvPr>
        </p:nvSpPr>
        <p:spPr>
          <a:xfrm>
            <a:off x="838200" y="1464816"/>
            <a:ext cx="10515600" cy="4712147"/>
          </a:xfrm>
        </p:spPr>
        <p:txBody>
          <a:bodyPr>
            <a:noAutofit/>
          </a:bodyPr>
          <a:lstStyle/>
          <a:p>
            <a:r>
              <a:rPr lang="en-US" dirty="0"/>
              <a:t>Keep it simple, follow a pattern, and teach at an appropriate level</a:t>
            </a:r>
          </a:p>
          <a:p>
            <a:r>
              <a:rPr lang="en-US" dirty="0"/>
              <a:t>Pause during lecture to allow for mental breaks</a:t>
            </a:r>
          </a:p>
          <a:p>
            <a:r>
              <a:rPr lang="en-US" dirty="0"/>
              <a:t>Give short physical breaks</a:t>
            </a:r>
          </a:p>
          <a:p>
            <a:r>
              <a:rPr lang="en-US" dirty="0"/>
              <a:t>Don’t single out students but don’t leave them out either</a:t>
            </a:r>
          </a:p>
          <a:p>
            <a:pPr marL="457200" lvl="1" indent="0">
              <a:buNone/>
            </a:pPr>
            <a:endParaRPr lang="en-US" sz="2800" dirty="0"/>
          </a:p>
          <a:p>
            <a:pPr marL="457200" lvl="1" indent="0">
              <a:buNone/>
            </a:pPr>
            <a:r>
              <a:rPr lang="en-US" sz="2800" dirty="0"/>
              <a:t>	“It’s better to be bad than stupid”   </a:t>
            </a:r>
          </a:p>
          <a:p>
            <a:pPr marL="457200" lvl="1" indent="0">
              <a:buNone/>
            </a:pPr>
            <a:endParaRPr lang="en-US" sz="2800" dirty="0"/>
          </a:p>
          <a:p>
            <a:r>
              <a:rPr lang="en-US" dirty="0"/>
              <a:t>Utilize group responses</a:t>
            </a:r>
          </a:p>
          <a:p>
            <a:r>
              <a:rPr lang="en-US" dirty="0"/>
              <a:t>Consider using yellow stickies or notes to check in with students while walking around the classroom</a:t>
            </a:r>
          </a:p>
        </p:txBody>
      </p:sp>
      <p:pic>
        <p:nvPicPr>
          <p:cNvPr id="4" name="Picture 3">
            <a:extLst>
              <a:ext uri="{FF2B5EF4-FFF2-40B4-BE49-F238E27FC236}">
                <a16:creationId xmlns:a16="http://schemas.microsoft.com/office/drawing/2014/main" id="{C6B4C390-D1E6-47E4-8DA1-F05A1205A621}"/>
              </a:ext>
            </a:extLst>
          </p:cNvPr>
          <p:cNvPicPr>
            <a:picLocks noChangeAspect="1"/>
          </p:cNvPicPr>
          <p:nvPr/>
        </p:nvPicPr>
        <p:blipFill>
          <a:blip r:embed="rId2"/>
          <a:stretch>
            <a:fillRect/>
          </a:stretch>
        </p:blipFill>
        <p:spPr>
          <a:xfrm>
            <a:off x="7567399" y="3608663"/>
            <a:ext cx="1268288" cy="1221784"/>
          </a:xfrm>
          <a:prstGeom prst="rect">
            <a:avLst/>
          </a:prstGeom>
        </p:spPr>
      </p:pic>
    </p:spTree>
    <p:extLst>
      <p:ext uri="{BB962C8B-B14F-4D97-AF65-F5344CB8AC3E}">
        <p14:creationId xmlns:p14="http://schemas.microsoft.com/office/powerpoint/2010/main" val="3164416862"/>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83BD-ADE3-4318-9768-4824D40EDC6D}"/>
              </a:ext>
            </a:extLst>
          </p:cNvPr>
          <p:cNvSpPr>
            <a:spLocks noGrp="1"/>
          </p:cNvSpPr>
          <p:nvPr>
            <p:ph type="title"/>
          </p:nvPr>
        </p:nvSpPr>
        <p:spPr/>
        <p:txBody>
          <a:bodyPr>
            <a:normAutofit/>
          </a:bodyPr>
          <a:lstStyle/>
          <a:p>
            <a:pPr algn="ctr"/>
            <a:r>
              <a:rPr lang="en-US" sz="4800" b="1" dirty="0"/>
              <a:t>Teaching Strategies – Testing</a:t>
            </a:r>
          </a:p>
        </p:txBody>
      </p:sp>
      <p:sp>
        <p:nvSpPr>
          <p:cNvPr id="3" name="Content Placeholder 2">
            <a:extLst>
              <a:ext uri="{FF2B5EF4-FFF2-40B4-BE49-F238E27FC236}">
                <a16:creationId xmlns:a16="http://schemas.microsoft.com/office/drawing/2014/main" id="{EBF7DE58-24B1-4B49-A46F-1A1F5D152F1D}"/>
              </a:ext>
            </a:extLst>
          </p:cNvPr>
          <p:cNvSpPr>
            <a:spLocks noGrp="1"/>
          </p:cNvSpPr>
          <p:nvPr>
            <p:ph idx="1"/>
          </p:nvPr>
        </p:nvSpPr>
        <p:spPr/>
        <p:txBody>
          <a:bodyPr>
            <a:normAutofit/>
          </a:bodyPr>
          <a:lstStyle/>
          <a:p>
            <a:r>
              <a:rPr lang="en-US" sz="4000" dirty="0"/>
              <a:t>Quiet space (DRS, Testing Center, your office)</a:t>
            </a:r>
          </a:p>
          <a:p>
            <a:r>
              <a:rPr lang="en-US" sz="4000" dirty="0"/>
              <a:t>Consider alternative testing (1-on-1 oral exams, portfolios, projects, etc.)</a:t>
            </a:r>
          </a:p>
          <a:p>
            <a:r>
              <a:rPr lang="en-US" sz="4000" dirty="0"/>
              <a:t>Allow headphones (noise cancelling or music)</a:t>
            </a:r>
          </a:p>
          <a:p>
            <a:r>
              <a:rPr lang="en-US" sz="4000" dirty="0"/>
              <a:t>Use white noise machines</a:t>
            </a:r>
          </a:p>
        </p:txBody>
      </p:sp>
      <p:pic>
        <p:nvPicPr>
          <p:cNvPr id="4" name="Picture 3">
            <a:extLst>
              <a:ext uri="{FF2B5EF4-FFF2-40B4-BE49-F238E27FC236}">
                <a16:creationId xmlns:a16="http://schemas.microsoft.com/office/drawing/2014/main" id="{49BD6B6F-FCF2-4DF8-AC2F-A1D547E25927}"/>
              </a:ext>
            </a:extLst>
          </p:cNvPr>
          <p:cNvPicPr>
            <a:picLocks noChangeAspect="1"/>
          </p:cNvPicPr>
          <p:nvPr/>
        </p:nvPicPr>
        <p:blipFill>
          <a:blip r:embed="rId2"/>
          <a:stretch>
            <a:fillRect/>
          </a:stretch>
        </p:blipFill>
        <p:spPr>
          <a:xfrm>
            <a:off x="7610622" y="4378285"/>
            <a:ext cx="3088480" cy="1729551"/>
          </a:xfrm>
          <a:prstGeom prst="rect">
            <a:avLst/>
          </a:prstGeom>
        </p:spPr>
      </p:pic>
    </p:spTree>
    <p:extLst>
      <p:ext uri="{BB962C8B-B14F-4D97-AF65-F5344CB8AC3E}">
        <p14:creationId xmlns:p14="http://schemas.microsoft.com/office/powerpoint/2010/main" val="2860560276"/>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83BD-ADE3-4318-9768-4824D40EDC6D}"/>
              </a:ext>
            </a:extLst>
          </p:cNvPr>
          <p:cNvSpPr>
            <a:spLocks noGrp="1"/>
          </p:cNvSpPr>
          <p:nvPr>
            <p:ph type="title"/>
          </p:nvPr>
        </p:nvSpPr>
        <p:spPr/>
        <p:txBody>
          <a:bodyPr>
            <a:normAutofit fontScale="90000"/>
          </a:bodyPr>
          <a:lstStyle/>
          <a:p>
            <a:pPr algn="ctr"/>
            <a:r>
              <a:rPr lang="en-US" sz="4800" b="1" dirty="0"/>
              <a:t>Teaching Strategies – Behavior Modification</a:t>
            </a:r>
          </a:p>
        </p:txBody>
      </p:sp>
      <p:sp>
        <p:nvSpPr>
          <p:cNvPr id="3" name="Content Placeholder 2">
            <a:extLst>
              <a:ext uri="{FF2B5EF4-FFF2-40B4-BE49-F238E27FC236}">
                <a16:creationId xmlns:a16="http://schemas.microsoft.com/office/drawing/2014/main" id="{EBF7DE58-24B1-4B49-A46F-1A1F5D152F1D}"/>
              </a:ext>
            </a:extLst>
          </p:cNvPr>
          <p:cNvSpPr>
            <a:spLocks noGrp="1"/>
          </p:cNvSpPr>
          <p:nvPr>
            <p:ph idx="1"/>
          </p:nvPr>
        </p:nvSpPr>
        <p:spPr/>
        <p:txBody>
          <a:bodyPr>
            <a:normAutofit/>
          </a:bodyPr>
          <a:lstStyle/>
          <a:p>
            <a:r>
              <a:rPr lang="en-US" dirty="0"/>
              <a:t>Sincere praise</a:t>
            </a:r>
          </a:p>
          <a:p>
            <a:r>
              <a:rPr lang="en-US" dirty="0"/>
              <a:t>Negative feedback only in private</a:t>
            </a:r>
          </a:p>
          <a:p>
            <a:r>
              <a:rPr lang="en-US" dirty="0"/>
              <a:t>Follow rules consistently</a:t>
            </a:r>
          </a:p>
          <a:p>
            <a:r>
              <a:rPr lang="en-US" dirty="0"/>
              <a:t>Refer to counseling (walk the student over or call from your office to schedule appointment) then follow-up with student</a:t>
            </a:r>
          </a:p>
          <a:p>
            <a:r>
              <a:rPr lang="en-US" dirty="0"/>
              <a:t>Sometimes the squeaky wheel needs the grease. Look for students seeking attention.</a:t>
            </a:r>
          </a:p>
        </p:txBody>
      </p:sp>
      <p:pic>
        <p:nvPicPr>
          <p:cNvPr id="4" name="Picture 3">
            <a:extLst>
              <a:ext uri="{FF2B5EF4-FFF2-40B4-BE49-F238E27FC236}">
                <a16:creationId xmlns:a16="http://schemas.microsoft.com/office/drawing/2014/main" id="{A6C66722-4D22-4E45-951A-1D2A31B363D7}"/>
              </a:ext>
            </a:extLst>
          </p:cNvPr>
          <p:cNvPicPr>
            <a:picLocks noChangeAspect="1"/>
          </p:cNvPicPr>
          <p:nvPr/>
        </p:nvPicPr>
        <p:blipFill>
          <a:blip r:embed="rId2"/>
          <a:stretch>
            <a:fillRect/>
          </a:stretch>
        </p:blipFill>
        <p:spPr>
          <a:xfrm>
            <a:off x="5033638" y="4758679"/>
            <a:ext cx="4392966" cy="1349293"/>
          </a:xfrm>
          <a:prstGeom prst="rect">
            <a:avLst/>
          </a:prstGeom>
        </p:spPr>
      </p:pic>
    </p:spTree>
    <p:extLst>
      <p:ext uri="{BB962C8B-B14F-4D97-AF65-F5344CB8AC3E}">
        <p14:creationId xmlns:p14="http://schemas.microsoft.com/office/powerpoint/2010/main" val="649835654"/>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D7C0-3C90-4033-B510-7D6728A79742}"/>
              </a:ext>
            </a:extLst>
          </p:cNvPr>
          <p:cNvSpPr>
            <a:spLocks noGrp="1"/>
          </p:cNvSpPr>
          <p:nvPr>
            <p:ph type="title"/>
          </p:nvPr>
        </p:nvSpPr>
        <p:spPr>
          <a:xfrm>
            <a:off x="838200" y="365126"/>
            <a:ext cx="10515600" cy="1161834"/>
          </a:xfrm>
        </p:spPr>
        <p:txBody>
          <a:bodyPr>
            <a:normAutofit/>
          </a:bodyPr>
          <a:lstStyle/>
          <a:p>
            <a:pPr algn="ctr"/>
            <a:r>
              <a:rPr lang="en-US" sz="7200" b="1" dirty="0"/>
              <a:t>Final Quote</a:t>
            </a:r>
          </a:p>
        </p:txBody>
      </p:sp>
      <p:sp>
        <p:nvSpPr>
          <p:cNvPr id="3" name="Content Placeholder 2">
            <a:extLst>
              <a:ext uri="{FF2B5EF4-FFF2-40B4-BE49-F238E27FC236}">
                <a16:creationId xmlns:a16="http://schemas.microsoft.com/office/drawing/2014/main" id="{9170FDB2-6A42-4BEE-AE2F-E4C60C6E61EE}"/>
              </a:ext>
            </a:extLst>
          </p:cNvPr>
          <p:cNvSpPr>
            <a:spLocks noGrp="1"/>
          </p:cNvSpPr>
          <p:nvPr>
            <p:ph idx="1"/>
          </p:nvPr>
        </p:nvSpPr>
        <p:spPr/>
        <p:txBody>
          <a:bodyPr>
            <a:normAutofit lnSpcReduction="10000"/>
          </a:bodyPr>
          <a:lstStyle/>
          <a:p>
            <a:pPr marL="0" indent="0" algn="ctr">
              <a:buNone/>
            </a:pPr>
            <a:r>
              <a:rPr lang="en-US" sz="4800" dirty="0"/>
              <a:t>“There is nothing more unequal than </a:t>
            </a:r>
          </a:p>
          <a:p>
            <a:pPr marL="0" indent="0" algn="ctr">
              <a:buNone/>
            </a:pPr>
            <a:r>
              <a:rPr lang="en-US" sz="4800" dirty="0"/>
              <a:t>the equal treatment of unequal people.”</a:t>
            </a:r>
          </a:p>
          <a:p>
            <a:pPr marL="0" indent="0" algn="ctr">
              <a:buNone/>
            </a:pPr>
            <a:endParaRPr lang="en-US" dirty="0"/>
          </a:p>
          <a:p>
            <a:pPr marL="0" indent="0" algn="ctr">
              <a:buNone/>
            </a:pPr>
            <a:endParaRPr lang="en-US" i="1" dirty="0"/>
          </a:p>
          <a:p>
            <a:pPr marL="0" indent="0" algn="ctr">
              <a:buNone/>
            </a:pPr>
            <a:endParaRPr lang="en-US" i="1" dirty="0"/>
          </a:p>
          <a:p>
            <a:pPr marL="0" indent="0" algn="ctr">
              <a:buNone/>
            </a:pPr>
            <a:endParaRPr lang="en-US" i="1" dirty="0"/>
          </a:p>
          <a:p>
            <a:pPr marL="0" indent="0" algn="ctr">
              <a:buNone/>
            </a:pPr>
            <a:endParaRPr lang="en-US" i="1" dirty="0"/>
          </a:p>
          <a:p>
            <a:pPr marL="0" indent="0" algn="ctr">
              <a:buNone/>
            </a:pPr>
            <a:r>
              <a:rPr lang="en-US" i="1" dirty="0"/>
              <a:t>Perhaps Thomas Jefferson paraphrasing Aristotle</a:t>
            </a:r>
          </a:p>
        </p:txBody>
      </p:sp>
      <p:pic>
        <p:nvPicPr>
          <p:cNvPr id="4" name="Picture 3">
            <a:extLst>
              <a:ext uri="{FF2B5EF4-FFF2-40B4-BE49-F238E27FC236}">
                <a16:creationId xmlns:a16="http://schemas.microsoft.com/office/drawing/2014/main" id="{E4E60A98-0FCC-4FEF-8F06-38F6B2E50CA1}"/>
              </a:ext>
            </a:extLst>
          </p:cNvPr>
          <p:cNvPicPr>
            <a:picLocks noChangeAspect="1"/>
          </p:cNvPicPr>
          <p:nvPr/>
        </p:nvPicPr>
        <p:blipFill>
          <a:blip r:embed="rId2"/>
          <a:stretch>
            <a:fillRect/>
          </a:stretch>
        </p:blipFill>
        <p:spPr>
          <a:xfrm>
            <a:off x="4633902" y="3429000"/>
            <a:ext cx="2432481" cy="1824361"/>
          </a:xfrm>
          <a:prstGeom prst="rect">
            <a:avLst/>
          </a:prstGeom>
        </p:spPr>
      </p:pic>
    </p:spTree>
    <p:extLst>
      <p:ext uri="{BB962C8B-B14F-4D97-AF65-F5344CB8AC3E}">
        <p14:creationId xmlns:p14="http://schemas.microsoft.com/office/powerpoint/2010/main" val="2872908474"/>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A2CC-45DA-433C-94A1-9948D7535145}"/>
              </a:ext>
            </a:extLst>
          </p:cNvPr>
          <p:cNvSpPr>
            <a:spLocks noGrp="1"/>
          </p:cNvSpPr>
          <p:nvPr>
            <p:ph type="title"/>
          </p:nvPr>
        </p:nvSpPr>
        <p:spPr/>
        <p:txBody>
          <a:bodyPr>
            <a:normAutofit fontScale="90000"/>
          </a:bodyPr>
          <a:lstStyle/>
          <a:p>
            <a:pPr algn="ctr"/>
            <a:r>
              <a:rPr lang="en-US" sz="6700" b="1" dirty="0"/>
              <a:t>References</a:t>
            </a:r>
            <a:br>
              <a:rPr lang="en-US" dirty="0"/>
            </a:br>
            <a:endParaRPr lang="en-US" dirty="0"/>
          </a:p>
        </p:txBody>
      </p:sp>
      <p:sp>
        <p:nvSpPr>
          <p:cNvPr id="3" name="Content Placeholder 2">
            <a:extLst>
              <a:ext uri="{FF2B5EF4-FFF2-40B4-BE49-F238E27FC236}">
                <a16:creationId xmlns:a16="http://schemas.microsoft.com/office/drawing/2014/main" id="{604C2057-A5F8-43AC-84F8-E9D6AD069D89}"/>
              </a:ext>
            </a:extLst>
          </p:cNvPr>
          <p:cNvSpPr>
            <a:spLocks noGrp="1"/>
          </p:cNvSpPr>
          <p:nvPr>
            <p:ph idx="1"/>
          </p:nvPr>
        </p:nvSpPr>
        <p:spPr>
          <a:xfrm>
            <a:off x="838200" y="1882066"/>
            <a:ext cx="10515600" cy="4294897"/>
          </a:xfrm>
        </p:spPr>
        <p:txBody>
          <a:bodyPr>
            <a:normAutofit/>
          </a:bodyPr>
          <a:lstStyle/>
          <a:p>
            <a:pPr marL="457200" indent="-457200"/>
            <a:r>
              <a:rPr lang="en-US" sz="3200" dirty="0">
                <a:hlinkClick r:id="rId2"/>
              </a:rPr>
              <a:t>https://sites.ed.gov/idea/</a:t>
            </a:r>
            <a:endParaRPr lang="en-US" sz="3200" dirty="0"/>
          </a:p>
          <a:p>
            <a:pPr marL="457200" indent="-457200"/>
            <a:r>
              <a:rPr lang="en-US" sz="3200" dirty="0">
                <a:hlinkClick r:id="rId3"/>
              </a:rPr>
              <a:t>https://disabilities.uchicago.edu/idea-ada-and-section-504</a:t>
            </a:r>
            <a:endParaRPr lang="en-US" sz="3200" dirty="0"/>
          </a:p>
          <a:p>
            <a:pPr marL="457200" indent="-457200"/>
            <a:r>
              <a:rPr lang="en-US" sz="3200" dirty="0">
                <a:hlinkClick r:id="rId4"/>
              </a:rPr>
              <a:t>http://community.cec.sped.org/ccbd/about/ebddefintion</a:t>
            </a:r>
            <a:endParaRPr lang="en-US" sz="3200" dirty="0"/>
          </a:p>
          <a:p>
            <a:pPr marL="457200" indent="-457200"/>
            <a:r>
              <a:rPr lang="en-US" sz="3200" dirty="0">
                <a:hlinkClick r:id="rId5"/>
              </a:rPr>
              <a:t>https://www.nsta.org/disabilities/behavioral.aspx</a:t>
            </a:r>
            <a:endParaRPr lang="en-US" sz="3200" dirty="0"/>
          </a:p>
          <a:p>
            <a:pPr marL="457200" indent="-457200"/>
            <a:r>
              <a:rPr lang="en-US" sz="3200" dirty="0">
                <a:hlinkClick r:id="rId6"/>
              </a:rPr>
              <a:t>https://www.gccaz.edu/counseling/get-counseling</a:t>
            </a:r>
            <a:endParaRPr lang="en-US" sz="3200" dirty="0"/>
          </a:p>
          <a:p>
            <a:pPr marL="457200" indent="-457200"/>
            <a:r>
              <a:rPr lang="en-US" sz="3200" dirty="0">
                <a:hlinkClick r:id="rId7"/>
              </a:rPr>
              <a:t>https://www.gccaz.edu/disability-services/disability-forms</a:t>
            </a:r>
            <a:endParaRPr lang="en-US" sz="3200" dirty="0"/>
          </a:p>
        </p:txBody>
      </p:sp>
    </p:spTree>
    <p:extLst>
      <p:ext uri="{BB962C8B-B14F-4D97-AF65-F5344CB8AC3E}">
        <p14:creationId xmlns:p14="http://schemas.microsoft.com/office/powerpoint/2010/main" val="322685423"/>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32FF-D182-420F-9AA2-E0E1299D2F8F}"/>
              </a:ext>
            </a:extLst>
          </p:cNvPr>
          <p:cNvSpPr>
            <a:spLocks noGrp="1"/>
          </p:cNvSpPr>
          <p:nvPr>
            <p:ph type="title"/>
          </p:nvPr>
        </p:nvSpPr>
        <p:spPr>
          <a:xfrm>
            <a:off x="838200" y="365126"/>
            <a:ext cx="10515600" cy="774358"/>
          </a:xfrm>
        </p:spPr>
        <p:txBody>
          <a:bodyPr>
            <a:normAutofit fontScale="90000"/>
          </a:bodyPr>
          <a:lstStyle/>
          <a:p>
            <a:pPr algn="ctr"/>
            <a:r>
              <a:rPr lang="en-US" sz="5400" b="1" dirty="0"/>
              <a:t>IDEA, Section 504 and ADA</a:t>
            </a:r>
          </a:p>
        </p:txBody>
      </p:sp>
      <p:sp>
        <p:nvSpPr>
          <p:cNvPr id="3" name="Content Placeholder 2">
            <a:extLst>
              <a:ext uri="{FF2B5EF4-FFF2-40B4-BE49-F238E27FC236}">
                <a16:creationId xmlns:a16="http://schemas.microsoft.com/office/drawing/2014/main" id="{F947FE47-EC9C-48C8-A05E-CBEC46D40A86}"/>
              </a:ext>
            </a:extLst>
          </p:cNvPr>
          <p:cNvSpPr>
            <a:spLocks noGrp="1"/>
          </p:cNvSpPr>
          <p:nvPr>
            <p:ph idx="1"/>
          </p:nvPr>
        </p:nvSpPr>
        <p:spPr>
          <a:xfrm>
            <a:off x="838200" y="1336431"/>
            <a:ext cx="10515600" cy="4840532"/>
          </a:xfrm>
        </p:spPr>
        <p:txBody>
          <a:bodyPr>
            <a:normAutofit lnSpcReduction="10000"/>
          </a:bodyPr>
          <a:lstStyle/>
          <a:p>
            <a:pPr marL="0" indent="0">
              <a:buNone/>
            </a:pPr>
            <a:r>
              <a:rPr lang="en-US" sz="3200" dirty="0"/>
              <a:t>IDEA (The Individuals with Disabilities Education Act) is a federal law that governs early intervention, special education and related services for disabled students ages 3-21 (or until HS graduation). Individual Education Plans (IEP) are required.</a:t>
            </a:r>
          </a:p>
          <a:p>
            <a:pPr marL="0" indent="0">
              <a:buNone/>
            </a:pPr>
            <a:r>
              <a:rPr lang="en-US" sz="3200" dirty="0"/>
              <a:t> </a:t>
            </a:r>
          </a:p>
          <a:p>
            <a:pPr marL="0" indent="0">
              <a:buNone/>
            </a:pPr>
            <a:r>
              <a:rPr lang="en-US" sz="3200" dirty="0"/>
              <a:t>Section 504 of the Rehabilitation Act of 1973 is a federal law that protects individuals from discrimination based on their disability in connection with any public or private program or activity receiving federal financial assistance. Postsecondary students must be granted the opportunity to compete with their non-disabled peers.</a:t>
            </a:r>
          </a:p>
          <a:p>
            <a:pPr marL="0" indent="0">
              <a:buNone/>
            </a:pPr>
            <a:endParaRPr lang="en-US" dirty="0"/>
          </a:p>
        </p:txBody>
      </p:sp>
    </p:spTree>
    <p:extLst>
      <p:ext uri="{BB962C8B-B14F-4D97-AF65-F5344CB8AC3E}">
        <p14:creationId xmlns:p14="http://schemas.microsoft.com/office/powerpoint/2010/main" val="3666577012"/>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32FF-D182-420F-9AA2-E0E1299D2F8F}"/>
              </a:ext>
            </a:extLst>
          </p:cNvPr>
          <p:cNvSpPr>
            <a:spLocks noGrp="1"/>
          </p:cNvSpPr>
          <p:nvPr>
            <p:ph type="title"/>
          </p:nvPr>
        </p:nvSpPr>
        <p:spPr>
          <a:xfrm>
            <a:off x="838200" y="365126"/>
            <a:ext cx="10515600" cy="774358"/>
          </a:xfrm>
        </p:spPr>
        <p:txBody>
          <a:bodyPr>
            <a:normAutofit fontScale="90000"/>
          </a:bodyPr>
          <a:lstStyle/>
          <a:p>
            <a:pPr algn="ctr"/>
            <a:r>
              <a:rPr lang="en-US" sz="5400" b="1" dirty="0"/>
              <a:t>IDEA, Section 504 and ADA</a:t>
            </a:r>
          </a:p>
        </p:txBody>
      </p:sp>
      <p:sp>
        <p:nvSpPr>
          <p:cNvPr id="3" name="Content Placeholder 2">
            <a:extLst>
              <a:ext uri="{FF2B5EF4-FFF2-40B4-BE49-F238E27FC236}">
                <a16:creationId xmlns:a16="http://schemas.microsoft.com/office/drawing/2014/main" id="{F947FE47-EC9C-48C8-A05E-CBEC46D40A86}"/>
              </a:ext>
            </a:extLst>
          </p:cNvPr>
          <p:cNvSpPr>
            <a:spLocks noGrp="1"/>
          </p:cNvSpPr>
          <p:nvPr>
            <p:ph idx="1"/>
          </p:nvPr>
        </p:nvSpPr>
        <p:spPr>
          <a:xfrm>
            <a:off x="838200" y="1139484"/>
            <a:ext cx="10515600" cy="5037479"/>
          </a:xfrm>
        </p:spPr>
        <p:txBody>
          <a:bodyPr>
            <a:noAutofit/>
          </a:bodyPr>
          <a:lstStyle/>
          <a:p>
            <a:pPr marL="0" indent="0">
              <a:buNone/>
            </a:pPr>
            <a:r>
              <a:rPr lang="en-US" sz="3200" dirty="0"/>
              <a:t>The ADA (The Americans with Disabilities Act of 1990) is a federal civil rights law designed to provide equal opportunity for qualified individuals with disabilities. It prohibits discrimination on the basis of a qualified disability and ensures students can have equal access and opportunity for participation in programs, services and activities. </a:t>
            </a:r>
          </a:p>
          <a:p>
            <a:pPr marL="0" indent="0">
              <a:buNone/>
            </a:pPr>
            <a:endParaRPr lang="en-US" sz="3200" dirty="0"/>
          </a:p>
          <a:p>
            <a:pPr marL="0" indent="0">
              <a:buNone/>
            </a:pPr>
            <a:r>
              <a:rPr lang="en-US" sz="3200" dirty="0"/>
              <a:t>IDEA is a law of entitlement guaranteeing success.</a:t>
            </a:r>
          </a:p>
          <a:p>
            <a:pPr marL="0" indent="0">
              <a:buNone/>
            </a:pPr>
            <a:endParaRPr lang="en-US" sz="800" dirty="0"/>
          </a:p>
          <a:p>
            <a:pPr marL="0" indent="0">
              <a:buNone/>
            </a:pPr>
            <a:r>
              <a:rPr lang="en-US" sz="3200" dirty="0"/>
              <a:t>ADA/Section 504 is a civil rights law guaranteeing access.</a:t>
            </a:r>
          </a:p>
        </p:txBody>
      </p:sp>
    </p:spTree>
    <p:extLst>
      <p:ext uri="{BB962C8B-B14F-4D97-AF65-F5344CB8AC3E}">
        <p14:creationId xmlns:p14="http://schemas.microsoft.com/office/powerpoint/2010/main" val="2215380010"/>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DEDD-D1EB-4D45-A806-724A758BBCCB}"/>
              </a:ext>
            </a:extLst>
          </p:cNvPr>
          <p:cNvSpPr>
            <a:spLocks noGrp="1"/>
          </p:cNvSpPr>
          <p:nvPr>
            <p:ph type="title"/>
          </p:nvPr>
        </p:nvSpPr>
        <p:spPr>
          <a:xfrm>
            <a:off x="838200" y="417443"/>
            <a:ext cx="10515600" cy="1273245"/>
          </a:xfrm>
        </p:spPr>
        <p:txBody>
          <a:bodyPr>
            <a:noAutofit/>
          </a:bodyPr>
          <a:lstStyle/>
          <a:p>
            <a:pPr algn="ctr"/>
            <a:r>
              <a:rPr lang="en-US" sz="4800" b="1" dirty="0"/>
              <a:t>IDEA Eligibility</a:t>
            </a:r>
          </a:p>
        </p:txBody>
      </p:sp>
      <p:sp>
        <p:nvSpPr>
          <p:cNvPr id="3" name="Content Placeholder 2">
            <a:extLst>
              <a:ext uri="{FF2B5EF4-FFF2-40B4-BE49-F238E27FC236}">
                <a16:creationId xmlns:a16="http://schemas.microsoft.com/office/drawing/2014/main" id="{D05916F9-F530-4C8A-AFD8-06075476C950}"/>
              </a:ext>
            </a:extLst>
          </p:cNvPr>
          <p:cNvSpPr>
            <a:spLocks noGrp="1"/>
          </p:cNvSpPr>
          <p:nvPr>
            <p:ph idx="1"/>
          </p:nvPr>
        </p:nvSpPr>
        <p:spPr>
          <a:xfrm>
            <a:off x="838200" y="1970842"/>
            <a:ext cx="11009242" cy="3963687"/>
          </a:xfrm>
        </p:spPr>
        <p:txBody>
          <a:bodyPr>
            <a:normAutofit fontScale="32500" lnSpcReduction="20000"/>
          </a:bodyPr>
          <a:lstStyle/>
          <a:p>
            <a:pPr marL="0" indent="0">
              <a:buNone/>
            </a:pPr>
            <a:r>
              <a:rPr lang="en-US" sz="7400" dirty="0"/>
              <a:t>Federal law requires schools to provide special education services to eligible students. 13 conditions are covered by IDEA. </a:t>
            </a:r>
          </a:p>
          <a:p>
            <a:pPr marL="0" indent="0">
              <a:buNone/>
            </a:pPr>
            <a:endParaRPr lang="en-US" sz="4000" dirty="0"/>
          </a:p>
          <a:p>
            <a:pPr marL="0" indent="0">
              <a:spcBef>
                <a:spcPts val="0"/>
              </a:spcBef>
              <a:buNone/>
            </a:pPr>
            <a:r>
              <a:rPr lang="en-US" sz="7400" dirty="0"/>
              <a:t>1. Specific learning disability (SLD)</a:t>
            </a:r>
          </a:p>
          <a:p>
            <a:pPr marL="457200" lvl="1" indent="0">
              <a:spcBef>
                <a:spcPts val="0"/>
              </a:spcBef>
              <a:buNone/>
            </a:pPr>
            <a:r>
              <a:rPr lang="en-US" sz="7000" dirty="0"/>
              <a:t>Affects a child’s ability to read, write, listen, speak, reason or do math. Some of the conditions are: dyslexia, dysgraphia, dyscalculia, auditory processing disorder, and nonverbal learning disability.</a:t>
            </a:r>
          </a:p>
          <a:p>
            <a:pPr marL="0" indent="0">
              <a:spcBef>
                <a:spcPts val="0"/>
              </a:spcBef>
              <a:buNone/>
            </a:pPr>
            <a:endParaRPr lang="en-US" sz="7400" dirty="0"/>
          </a:p>
          <a:p>
            <a:pPr marL="0" indent="0">
              <a:spcBef>
                <a:spcPts val="0"/>
              </a:spcBef>
              <a:buNone/>
            </a:pPr>
            <a:r>
              <a:rPr lang="en-US" sz="7400" dirty="0"/>
              <a:t>2. Other health impairment</a:t>
            </a:r>
          </a:p>
          <a:p>
            <a:pPr marL="457200" lvl="1" indent="0">
              <a:spcBef>
                <a:spcPts val="0"/>
              </a:spcBef>
              <a:buNone/>
            </a:pPr>
            <a:r>
              <a:rPr lang="en-US" sz="7000" dirty="0"/>
              <a:t>An umbrella term that covers conditions that limit a child’s strength, energy or alertness like ADHD.</a:t>
            </a:r>
          </a:p>
          <a:p>
            <a:pPr marL="0" indent="0">
              <a:spcBef>
                <a:spcPts val="0"/>
              </a:spcBef>
              <a:buNone/>
            </a:pPr>
            <a:endParaRPr lang="en-US" sz="7400" dirty="0"/>
          </a:p>
          <a:p>
            <a:pPr marL="0" indent="0">
              <a:spcBef>
                <a:spcPts val="0"/>
              </a:spcBef>
              <a:buNone/>
            </a:pPr>
            <a:r>
              <a:rPr lang="en-US" sz="7400" dirty="0"/>
              <a:t>3. Autism spectrum disorder (ASD)</a:t>
            </a:r>
          </a:p>
          <a:p>
            <a:pPr marL="457200" lvl="1" indent="0">
              <a:spcBef>
                <a:spcPts val="0"/>
              </a:spcBef>
              <a:buNone/>
            </a:pPr>
            <a:r>
              <a:rPr lang="en-US" sz="7000" dirty="0"/>
              <a:t>Developmental disability that has a wide range of symptoms and skills. Mainly affects social and communication skills, but can also affect behavior.</a:t>
            </a:r>
          </a:p>
          <a:p>
            <a:pPr marL="0" indent="0">
              <a:buNone/>
            </a:pPr>
            <a:endParaRPr lang="en-US" sz="4000" dirty="0"/>
          </a:p>
        </p:txBody>
      </p:sp>
    </p:spTree>
    <p:extLst>
      <p:ext uri="{BB962C8B-B14F-4D97-AF65-F5344CB8AC3E}">
        <p14:creationId xmlns:p14="http://schemas.microsoft.com/office/powerpoint/2010/main" val="3672089227"/>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CC93-58DA-41FA-B14F-848C1A8FDD24}"/>
              </a:ext>
            </a:extLst>
          </p:cNvPr>
          <p:cNvSpPr>
            <a:spLocks noGrp="1"/>
          </p:cNvSpPr>
          <p:nvPr>
            <p:ph type="title"/>
          </p:nvPr>
        </p:nvSpPr>
        <p:spPr>
          <a:xfrm>
            <a:off x="838200" y="365125"/>
            <a:ext cx="10515600" cy="611419"/>
          </a:xfrm>
        </p:spPr>
        <p:txBody>
          <a:bodyPr>
            <a:normAutofit/>
          </a:bodyPr>
          <a:lstStyle/>
          <a:p>
            <a:pPr algn="ctr"/>
            <a:r>
              <a:rPr lang="en-US" sz="2800" b="1" dirty="0"/>
              <a:t>IDEA’s Eligibility (continued)</a:t>
            </a:r>
          </a:p>
        </p:txBody>
      </p:sp>
      <p:sp>
        <p:nvSpPr>
          <p:cNvPr id="3" name="Content Placeholder 2">
            <a:extLst>
              <a:ext uri="{FF2B5EF4-FFF2-40B4-BE49-F238E27FC236}">
                <a16:creationId xmlns:a16="http://schemas.microsoft.com/office/drawing/2014/main" id="{31332791-9575-4B30-B35B-808ED517FA55}"/>
              </a:ext>
            </a:extLst>
          </p:cNvPr>
          <p:cNvSpPr>
            <a:spLocks noGrp="1"/>
          </p:cNvSpPr>
          <p:nvPr>
            <p:ph idx="1"/>
          </p:nvPr>
        </p:nvSpPr>
        <p:spPr>
          <a:xfrm>
            <a:off x="838200" y="976544"/>
            <a:ext cx="10515600" cy="5200419"/>
          </a:xfrm>
        </p:spPr>
        <p:txBody>
          <a:bodyPr>
            <a:noAutofit/>
          </a:bodyPr>
          <a:lstStyle/>
          <a:p>
            <a:pPr marL="0" indent="0">
              <a:spcBef>
                <a:spcPts val="0"/>
              </a:spcBef>
              <a:buNone/>
            </a:pPr>
            <a:r>
              <a:rPr lang="en-US" sz="2400" dirty="0"/>
              <a:t>4. Emotional disturbance</a:t>
            </a:r>
          </a:p>
          <a:p>
            <a:pPr marL="457200" lvl="1" indent="0">
              <a:spcBef>
                <a:spcPts val="0"/>
              </a:spcBef>
              <a:buNone/>
            </a:pPr>
            <a:r>
              <a:rPr lang="en-US" sz="2000" dirty="0"/>
              <a:t>Disorders such as anxiety disorder, schizophrenia, bipolar disorder, obsessive-compulsive disorder and depression.</a:t>
            </a:r>
          </a:p>
          <a:p>
            <a:pPr marL="0" indent="0">
              <a:spcBef>
                <a:spcPts val="0"/>
              </a:spcBef>
              <a:buNone/>
            </a:pPr>
            <a:endParaRPr lang="en-US" sz="800" dirty="0"/>
          </a:p>
          <a:p>
            <a:pPr marL="0" indent="0">
              <a:spcBef>
                <a:spcPts val="0"/>
              </a:spcBef>
              <a:buNone/>
            </a:pPr>
            <a:r>
              <a:rPr lang="en-US" sz="2400" dirty="0"/>
              <a:t>5. Speech or language impairment</a:t>
            </a:r>
          </a:p>
          <a:p>
            <a:pPr marL="457200" lvl="1" indent="0">
              <a:spcBef>
                <a:spcPts val="0"/>
              </a:spcBef>
              <a:buNone/>
            </a:pPr>
            <a:r>
              <a:rPr lang="en-US" sz="2000" dirty="0"/>
              <a:t>Covers a number of communication problems such as stuttering, impaired articulation, language impairment or voice impairment.</a:t>
            </a:r>
          </a:p>
          <a:p>
            <a:pPr marL="0" indent="0">
              <a:spcBef>
                <a:spcPts val="0"/>
              </a:spcBef>
              <a:buNone/>
            </a:pPr>
            <a:endParaRPr lang="en-US" sz="800" dirty="0"/>
          </a:p>
          <a:p>
            <a:pPr marL="0" indent="0">
              <a:spcBef>
                <a:spcPts val="0"/>
              </a:spcBef>
              <a:buNone/>
            </a:pPr>
            <a:r>
              <a:rPr lang="en-US" sz="2400" dirty="0"/>
              <a:t>6. Visual impairment, including blindness</a:t>
            </a:r>
          </a:p>
          <a:p>
            <a:pPr marL="457200" lvl="1" indent="0">
              <a:spcBef>
                <a:spcPts val="0"/>
              </a:spcBef>
              <a:buNone/>
            </a:pPr>
            <a:r>
              <a:rPr lang="en-US" sz="2000" dirty="0"/>
              <a:t>A child who has vision problems is considered to have a visual impairment. This condition includes both partial sight and blindness. If eyewear can correct a vision problem, then it doesn’t qualify.</a:t>
            </a:r>
          </a:p>
          <a:p>
            <a:pPr marL="0" indent="0">
              <a:spcBef>
                <a:spcPts val="0"/>
              </a:spcBef>
              <a:buNone/>
            </a:pPr>
            <a:endParaRPr lang="en-US" sz="800" dirty="0"/>
          </a:p>
          <a:p>
            <a:pPr marL="0" indent="0">
              <a:spcBef>
                <a:spcPts val="0"/>
              </a:spcBef>
              <a:buNone/>
            </a:pPr>
            <a:r>
              <a:rPr lang="en-US" sz="2400" dirty="0"/>
              <a:t>7. Deafness</a:t>
            </a:r>
          </a:p>
          <a:p>
            <a:pPr marL="457200" lvl="1" indent="0">
              <a:spcBef>
                <a:spcPts val="0"/>
              </a:spcBef>
              <a:buNone/>
            </a:pPr>
            <a:r>
              <a:rPr lang="en-US" sz="2000" dirty="0"/>
              <a:t>Children with a diagnosis of deafness have a severe hearing impairment. They aren’t able to process language through hearing.</a:t>
            </a:r>
          </a:p>
          <a:p>
            <a:pPr marL="0" indent="0">
              <a:spcBef>
                <a:spcPts val="0"/>
              </a:spcBef>
              <a:buNone/>
            </a:pPr>
            <a:endParaRPr lang="en-US" sz="800" dirty="0"/>
          </a:p>
          <a:p>
            <a:pPr marL="0" indent="0">
              <a:spcBef>
                <a:spcPts val="0"/>
              </a:spcBef>
              <a:buNone/>
            </a:pPr>
            <a:r>
              <a:rPr lang="en-US" sz="2400" dirty="0"/>
              <a:t>8. Hearing impairment</a:t>
            </a:r>
          </a:p>
          <a:p>
            <a:pPr marL="457200" lvl="1" indent="0">
              <a:spcBef>
                <a:spcPts val="0"/>
              </a:spcBef>
              <a:buNone/>
            </a:pPr>
            <a:r>
              <a:rPr lang="en-US" sz="2000" dirty="0"/>
              <a:t>Hearing loss not covered by the definition of deafness. This type of loss can change or fluctuate over time. </a:t>
            </a:r>
          </a:p>
        </p:txBody>
      </p:sp>
    </p:spTree>
    <p:extLst>
      <p:ext uri="{BB962C8B-B14F-4D97-AF65-F5344CB8AC3E}">
        <p14:creationId xmlns:p14="http://schemas.microsoft.com/office/powerpoint/2010/main" val="2778096652"/>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ECC93-58DA-41FA-B14F-848C1A8FDD24}"/>
              </a:ext>
            </a:extLst>
          </p:cNvPr>
          <p:cNvSpPr>
            <a:spLocks noGrp="1"/>
          </p:cNvSpPr>
          <p:nvPr>
            <p:ph type="title"/>
          </p:nvPr>
        </p:nvSpPr>
        <p:spPr>
          <a:xfrm>
            <a:off x="838200" y="365125"/>
            <a:ext cx="10515600" cy="611419"/>
          </a:xfrm>
        </p:spPr>
        <p:txBody>
          <a:bodyPr>
            <a:normAutofit/>
          </a:bodyPr>
          <a:lstStyle/>
          <a:p>
            <a:pPr algn="ctr"/>
            <a:r>
              <a:rPr lang="en-US" sz="2800" b="1" dirty="0"/>
              <a:t>IDEA Eligibility (continued)</a:t>
            </a:r>
          </a:p>
        </p:txBody>
      </p:sp>
      <p:sp>
        <p:nvSpPr>
          <p:cNvPr id="3" name="Content Placeholder 2">
            <a:extLst>
              <a:ext uri="{FF2B5EF4-FFF2-40B4-BE49-F238E27FC236}">
                <a16:creationId xmlns:a16="http://schemas.microsoft.com/office/drawing/2014/main" id="{31332791-9575-4B30-B35B-808ED517FA55}"/>
              </a:ext>
            </a:extLst>
          </p:cNvPr>
          <p:cNvSpPr>
            <a:spLocks noGrp="1"/>
          </p:cNvSpPr>
          <p:nvPr>
            <p:ph idx="1"/>
          </p:nvPr>
        </p:nvSpPr>
        <p:spPr>
          <a:xfrm>
            <a:off x="838200" y="976544"/>
            <a:ext cx="10515600" cy="5200419"/>
          </a:xfrm>
        </p:spPr>
        <p:txBody>
          <a:bodyPr>
            <a:noAutofit/>
          </a:bodyPr>
          <a:lstStyle/>
          <a:p>
            <a:pPr marL="0" indent="0">
              <a:spcBef>
                <a:spcPts val="0"/>
              </a:spcBef>
              <a:buNone/>
            </a:pPr>
            <a:r>
              <a:rPr lang="en-US" sz="2400" dirty="0"/>
              <a:t>9. Deaf-blindness</a:t>
            </a:r>
          </a:p>
          <a:p>
            <a:pPr marL="457200" lvl="1" indent="0">
              <a:spcBef>
                <a:spcPts val="0"/>
              </a:spcBef>
              <a:buNone/>
            </a:pPr>
            <a:r>
              <a:rPr lang="en-US" sz="2000" dirty="0"/>
              <a:t>Both hearing and visual impairments. Their communication and other needs are so great that programs for the deaf or blind can’t meet them.</a:t>
            </a:r>
          </a:p>
          <a:p>
            <a:pPr marL="457200" lvl="1" indent="0">
              <a:spcBef>
                <a:spcPts val="0"/>
              </a:spcBef>
              <a:buNone/>
            </a:pPr>
            <a:endParaRPr lang="en-US" dirty="0"/>
          </a:p>
          <a:p>
            <a:pPr marL="0" indent="0">
              <a:spcBef>
                <a:spcPts val="0"/>
              </a:spcBef>
              <a:buNone/>
            </a:pPr>
            <a:r>
              <a:rPr lang="en-US" sz="2400" dirty="0"/>
              <a:t>10. Orthopedic impairment</a:t>
            </a:r>
          </a:p>
          <a:p>
            <a:pPr marL="457200" lvl="1" indent="0">
              <a:spcBef>
                <a:spcPts val="0"/>
              </a:spcBef>
              <a:buNone/>
            </a:pPr>
            <a:r>
              <a:rPr lang="en-US" sz="2000" dirty="0"/>
              <a:t>Any impairment to a child’s body is considered an orthopedic impairment.</a:t>
            </a:r>
          </a:p>
          <a:p>
            <a:pPr marL="0" indent="0">
              <a:spcBef>
                <a:spcPts val="0"/>
              </a:spcBef>
              <a:buNone/>
            </a:pPr>
            <a:endParaRPr lang="en-US" sz="2400" dirty="0"/>
          </a:p>
          <a:p>
            <a:pPr marL="0" indent="0">
              <a:spcBef>
                <a:spcPts val="0"/>
              </a:spcBef>
              <a:buNone/>
            </a:pPr>
            <a:r>
              <a:rPr lang="en-US" sz="2400" dirty="0"/>
              <a:t>11. Intellectual disability</a:t>
            </a:r>
          </a:p>
          <a:p>
            <a:pPr marL="457200" lvl="1" indent="0">
              <a:spcBef>
                <a:spcPts val="0"/>
              </a:spcBef>
              <a:buNone/>
            </a:pPr>
            <a:r>
              <a:rPr lang="en-US" sz="2000" dirty="0"/>
              <a:t>Below-average intellectual ability. They may also have poor communication, self-care and social skills. Down syndrome is one example of an intellectual disability.</a:t>
            </a:r>
          </a:p>
          <a:p>
            <a:pPr marL="0" indent="0">
              <a:spcBef>
                <a:spcPts val="0"/>
              </a:spcBef>
              <a:buNone/>
            </a:pPr>
            <a:endParaRPr lang="en-US" sz="2400" dirty="0"/>
          </a:p>
          <a:p>
            <a:pPr marL="0" indent="0">
              <a:spcBef>
                <a:spcPts val="0"/>
              </a:spcBef>
              <a:buNone/>
            </a:pPr>
            <a:r>
              <a:rPr lang="en-US" sz="2400" dirty="0"/>
              <a:t>12. Traumatic brain injury</a:t>
            </a:r>
          </a:p>
          <a:p>
            <a:pPr marL="457200" lvl="1" indent="0">
              <a:spcBef>
                <a:spcPts val="0"/>
              </a:spcBef>
              <a:buNone/>
            </a:pPr>
            <a:r>
              <a:rPr lang="en-US" sz="2000" dirty="0"/>
              <a:t>Caused by an accident or some kind of physical force.</a:t>
            </a:r>
          </a:p>
          <a:p>
            <a:pPr marL="0" indent="0">
              <a:spcBef>
                <a:spcPts val="0"/>
              </a:spcBef>
              <a:buNone/>
            </a:pPr>
            <a:endParaRPr lang="en-US" sz="2400" dirty="0"/>
          </a:p>
          <a:p>
            <a:pPr marL="0" indent="0">
              <a:spcBef>
                <a:spcPts val="0"/>
              </a:spcBef>
              <a:buNone/>
            </a:pPr>
            <a:r>
              <a:rPr lang="en-US" sz="2400" dirty="0"/>
              <a:t>13. Multiple disabilities</a:t>
            </a:r>
          </a:p>
          <a:p>
            <a:pPr marL="457200" lvl="1" indent="0">
              <a:spcBef>
                <a:spcPts val="0"/>
              </a:spcBef>
              <a:buNone/>
            </a:pPr>
            <a:r>
              <a:rPr lang="en-US" sz="2000" dirty="0"/>
              <a:t>Creates educational needs that can’t be met in a program for any one condition.</a:t>
            </a:r>
          </a:p>
        </p:txBody>
      </p:sp>
    </p:spTree>
    <p:extLst>
      <p:ext uri="{BB962C8B-B14F-4D97-AF65-F5344CB8AC3E}">
        <p14:creationId xmlns:p14="http://schemas.microsoft.com/office/powerpoint/2010/main" val="2113830046"/>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2DEDD-D1EB-4D45-A806-724A758BBCCB}"/>
              </a:ext>
            </a:extLst>
          </p:cNvPr>
          <p:cNvSpPr>
            <a:spLocks noGrp="1"/>
          </p:cNvSpPr>
          <p:nvPr>
            <p:ph type="title"/>
          </p:nvPr>
        </p:nvSpPr>
        <p:spPr>
          <a:xfrm>
            <a:off x="838200" y="417443"/>
            <a:ext cx="10515600" cy="862717"/>
          </a:xfrm>
        </p:spPr>
        <p:txBody>
          <a:bodyPr>
            <a:noAutofit/>
          </a:bodyPr>
          <a:lstStyle/>
          <a:p>
            <a:pPr algn="ctr"/>
            <a:r>
              <a:rPr lang="en-US" sz="4800" b="1" dirty="0"/>
              <a:t>ADA Eligibility</a:t>
            </a:r>
          </a:p>
        </p:txBody>
      </p:sp>
      <p:sp>
        <p:nvSpPr>
          <p:cNvPr id="3" name="Content Placeholder 2">
            <a:extLst>
              <a:ext uri="{FF2B5EF4-FFF2-40B4-BE49-F238E27FC236}">
                <a16:creationId xmlns:a16="http://schemas.microsoft.com/office/drawing/2014/main" id="{D05916F9-F530-4C8A-AFD8-06075476C950}"/>
              </a:ext>
            </a:extLst>
          </p:cNvPr>
          <p:cNvSpPr>
            <a:spLocks noGrp="1"/>
          </p:cNvSpPr>
          <p:nvPr>
            <p:ph idx="1"/>
          </p:nvPr>
        </p:nvSpPr>
        <p:spPr>
          <a:xfrm>
            <a:off x="838200" y="1280160"/>
            <a:ext cx="11009242" cy="4951828"/>
          </a:xfrm>
        </p:spPr>
        <p:txBody>
          <a:bodyPr>
            <a:noAutofit/>
          </a:bodyPr>
          <a:lstStyle/>
          <a:p>
            <a:pPr marL="0" indent="0">
              <a:buNone/>
            </a:pPr>
            <a:r>
              <a:rPr lang="en-US" dirty="0"/>
              <a:t>There is not an exclusive list of conditions. Rather, an individual with a disability is someone who has "a physical or mental impairment that substantially limits one or more major life activities; has a record of such an impairment; or is regarded as having such an impairment." The regulations define "physical or mental impairment" as any physiological disorder or condition, cosmetic disfigurement, or anatomical loss affecting one or more body systems, such as neurological, musculoskeletal, special sense organs, respiratory (including speech organs), cardiovascular, reproductive, digestive, genitourinary, immune, circulatory, hemic, lymphatic, skin, and endocrine. The regulations also cover any mental or psychological disorder, such as intellectual disability (formerly termed mental retardation), organic brain syndrome, emotional or mental illness and specific learning disabilities.</a:t>
            </a:r>
          </a:p>
        </p:txBody>
      </p:sp>
    </p:spTree>
    <p:extLst>
      <p:ext uri="{BB962C8B-B14F-4D97-AF65-F5344CB8AC3E}">
        <p14:creationId xmlns:p14="http://schemas.microsoft.com/office/powerpoint/2010/main" val="3269335963"/>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E9C-CC73-4743-88E0-485C2AC0E586}"/>
              </a:ext>
            </a:extLst>
          </p:cNvPr>
          <p:cNvSpPr>
            <a:spLocks noGrp="1"/>
          </p:cNvSpPr>
          <p:nvPr>
            <p:ph type="title"/>
          </p:nvPr>
        </p:nvSpPr>
        <p:spPr/>
        <p:txBody>
          <a:bodyPr>
            <a:normAutofit/>
          </a:bodyPr>
          <a:lstStyle/>
          <a:p>
            <a:pPr algn="ctr"/>
            <a:r>
              <a:rPr lang="en-US" sz="5400" b="1" dirty="0"/>
              <a:t>Disabled or Not Disabled???</a:t>
            </a:r>
          </a:p>
        </p:txBody>
      </p:sp>
      <p:sp>
        <p:nvSpPr>
          <p:cNvPr id="3" name="Content Placeholder 2">
            <a:extLst>
              <a:ext uri="{FF2B5EF4-FFF2-40B4-BE49-F238E27FC236}">
                <a16:creationId xmlns:a16="http://schemas.microsoft.com/office/drawing/2014/main" id="{60FDB8A8-4CC6-4883-80A3-3CBC016FB514}"/>
              </a:ext>
            </a:extLst>
          </p:cNvPr>
          <p:cNvSpPr>
            <a:spLocks noGrp="1"/>
          </p:cNvSpPr>
          <p:nvPr>
            <p:ph idx="1"/>
          </p:nvPr>
        </p:nvSpPr>
        <p:spPr>
          <a:xfrm>
            <a:off x="838200" y="2236763"/>
            <a:ext cx="10515600" cy="3940200"/>
          </a:xfrm>
        </p:spPr>
        <p:txBody>
          <a:bodyPr>
            <a:normAutofit/>
          </a:bodyPr>
          <a:lstStyle/>
          <a:p>
            <a:pPr marL="0" indent="0" algn="ctr">
              <a:buNone/>
            </a:pPr>
            <a:r>
              <a:rPr lang="en-US" sz="3600" dirty="0"/>
              <a:t>Who cares!</a:t>
            </a:r>
          </a:p>
          <a:p>
            <a:pPr marL="0" indent="0">
              <a:buNone/>
            </a:pPr>
            <a:endParaRPr lang="en-US" sz="3600" dirty="0"/>
          </a:p>
          <a:p>
            <a:pPr marL="0" indent="0">
              <a:buNone/>
            </a:pPr>
            <a:r>
              <a:rPr lang="en-US" sz="3600" dirty="0"/>
              <a:t>Instead focus on the accommodation requested, whether it is reasonable, whether it can be provided without an undue hardship, and whether other accommodations can be considered.</a:t>
            </a:r>
          </a:p>
        </p:txBody>
      </p:sp>
    </p:spTree>
    <p:extLst>
      <p:ext uri="{BB962C8B-B14F-4D97-AF65-F5344CB8AC3E}">
        <p14:creationId xmlns:p14="http://schemas.microsoft.com/office/powerpoint/2010/main" val="967208783"/>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89DD-B1B2-4046-960F-A571FE54904B}"/>
              </a:ext>
            </a:extLst>
          </p:cNvPr>
          <p:cNvSpPr>
            <a:spLocks noGrp="1"/>
          </p:cNvSpPr>
          <p:nvPr>
            <p:ph type="title"/>
          </p:nvPr>
        </p:nvSpPr>
        <p:spPr>
          <a:xfrm>
            <a:off x="838200" y="365125"/>
            <a:ext cx="10515600" cy="859993"/>
          </a:xfrm>
        </p:spPr>
        <p:txBody>
          <a:bodyPr/>
          <a:lstStyle/>
          <a:p>
            <a:pPr algn="ctr"/>
            <a:r>
              <a:rPr lang="en-US" b="1" dirty="0"/>
              <a:t>Emotional Disturbances</a:t>
            </a:r>
          </a:p>
        </p:txBody>
      </p:sp>
      <p:sp>
        <p:nvSpPr>
          <p:cNvPr id="3" name="Content Placeholder 2">
            <a:extLst>
              <a:ext uri="{FF2B5EF4-FFF2-40B4-BE49-F238E27FC236}">
                <a16:creationId xmlns:a16="http://schemas.microsoft.com/office/drawing/2014/main" id="{49C3FA28-CC64-416B-AAAD-CA7688B2A6AF}"/>
              </a:ext>
            </a:extLst>
          </p:cNvPr>
          <p:cNvSpPr>
            <a:spLocks noGrp="1"/>
          </p:cNvSpPr>
          <p:nvPr>
            <p:ph idx="1"/>
          </p:nvPr>
        </p:nvSpPr>
        <p:spPr>
          <a:xfrm>
            <a:off x="838200" y="1367161"/>
            <a:ext cx="10515600" cy="4809802"/>
          </a:xfrm>
        </p:spPr>
        <p:txBody>
          <a:bodyPr/>
          <a:lstStyle/>
          <a:p>
            <a:pPr marL="0" indent="0">
              <a:buNone/>
            </a:pPr>
            <a:r>
              <a:rPr lang="en-US" dirty="0"/>
              <a:t>An emotion disturbance is a condition that has one or more of the following characteristics over time that adversely affects learning.</a:t>
            </a:r>
          </a:p>
          <a:p>
            <a:pPr marL="0" indent="0">
              <a:buNone/>
            </a:pPr>
            <a:endParaRPr lang="en-US" sz="900" dirty="0"/>
          </a:p>
          <a:p>
            <a:pPr lvl="1"/>
            <a:r>
              <a:rPr lang="en-US" sz="2800" dirty="0"/>
              <a:t>Inability to learn that can't be explained by intellectual, sensory or health factors</a:t>
            </a:r>
          </a:p>
          <a:p>
            <a:pPr lvl="1"/>
            <a:r>
              <a:rPr lang="en-US" sz="2800" dirty="0"/>
              <a:t>Inability to have healthy relationships with peers and teachers</a:t>
            </a:r>
          </a:p>
          <a:p>
            <a:pPr lvl="1"/>
            <a:r>
              <a:rPr lang="en-US" sz="2800" dirty="0"/>
              <a:t>Inappropriate behavior or feelings</a:t>
            </a:r>
          </a:p>
          <a:p>
            <a:pPr lvl="1"/>
            <a:r>
              <a:rPr lang="en-US" sz="2800" dirty="0"/>
              <a:t>Habitual depression or unhappiness</a:t>
            </a:r>
          </a:p>
          <a:p>
            <a:pPr lvl="1"/>
            <a:r>
              <a:rPr lang="en-US" sz="2800" dirty="0"/>
              <a:t>Tendency to develop fears or physical symptoms associated with personal/educational problems</a:t>
            </a:r>
          </a:p>
          <a:p>
            <a:endParaRPr lang="en-US" dirty="0"/>
          </a:p>
        </p:txBody>
      </p:sp>
    </p:spTree>
    <p:extLst>
      <p:ext uri="{BB962C8B-B14F-4D97-AF65-F5344CB8AC3E}">
        <p14:creationId xmlns:p14="http://schemas.microsoft.com/office/powerpoint/2010/main" val="3864970814"/>
      </p:ext>
    </p:extLst>
  </p:cSld>
  <p:clrMapOvr>
    <a:masterClrMapping/>
  </p:clrMapOvr>
  <mc:AlternateContent xmlns:mc="http://schemas.openxmlformats.org/markup-compatibility/2006">
    <mc:Choice xmlns:p14="http://schemas.microsoft.com/office/powerpoint/2010/main" Requires="p14">
      <p:transition spd="slow" p14:dur="10000" advTm="10000"/>
    </mc:Choice>
    <mc:Fallback>
      <p:transition spd="slow" advTm="10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TotalTime>
  <Words>1233</Words>
  <Application>Microsoft Office PowerPoint</Application>
  <PresentationFormat>Widescreen</PresentationFormat>
  <Paragraphs>132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Emotional and Behavioral Disorders  in the  Community College Classroom</vt:lpstr>
      <vt:lpstr>IDEA, Section 504 and ADA</vt:lpstr>
      <vt:lpstr>IDEA, Section 504 and ADA</vt:lpstr>
      <vt:lpstr>IDEA Eligibility</vt:lpstr>
      <vt:lpstr>IDEA’s Eligibility (continued)</vt:lpstr>
      <vt:lpstr>IDEA Eligibility (continued)</vt:lpstr>
      <vt:lpstr>ADA Eligibility</vt:lpstr>
      <vt:lpstr>Disabled or Not Disabled???</vt:lpstr>
      <vt:lpstr>Emotional Disturbances</vt:lpstr>
      <vt:lpstr>Emotional Disturbances Characteristics</vt:lpstr>
      <vt:lpstr>Emotional Disturbances Causes</vt:lpstr>
      <vt:lpstr>Teaching Strategies – Physical Classroom</vt:lpstr>
      <vt:lpstr>Teaching Strategies – Lecture</vt:lpstr>
      <vt:lpstr>Teaching Strategies – Testing</vt:lpstr>
      <vt:lpstr>Teaching Strategies – Behavior Modification</vt:lpstr>
      <vt:lpstr>Final Quote</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Cognitive Learning Theory in the Math Classroom</dc:title>
  <dc:creator>Bird, Sarah</dc:creator>
  <cp:lastModifiedBy>brian bird</cp:lastModifiedBy>
  <cp:revision>91</cp:revision>
  <dcterms:created xsi:type="dcterms:W3CDTF">2018-01-21T13:53:26Z</dcterms:created>
  <dcterms:modified xsi:type="dcterms:W3CDTF">2019-05-22T16:04:09Z</dcterms:modified>
</cp:coreProperties>
</file>