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1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3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8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F5C3-D60E-46E0-9877-4614CC90A58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7992-7B59-487A-BDCE-6FBC06EE8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8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lderdom.com/experiential/JohnDeweyPhilosophyEducation.html" TargetMode="External"/><Relationship Id="rId3" Type="http://schemas.openxmlformats.org/officeDocument/2006/relationships/hyperlink" Target="http://www2.gsu.edu/~dschjb/wwwcrit.html" TargetMode="External"/><Relationship Id="rId7" Type="http://schemas.openxmlformats.org/officeDocument/2006/relationships/hyperlink" Target="https://www.teachthought.com/learning/pedagogy-john-dewey-summary/" TargetMode="External"/><Relationship Id="rId2" Type="http://schemas.openxmlformats.org/officeDocument/2006/relationships/hyperlink" Target="https://www.amazon.com/How-We-Think-John-Dewey/dp/048629895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rainpickings.org/2014/08/18/how-we-think-john-dewey/" TargetMode="External"/><Relationship Id="rId5" Type="http://schemas.openxmlformats.org/officeDocument/2006/relationships/hyperlink" Target="http://www.pbs.org/onlyateacher/john.html" TargetMode="External"/><Relationship Id="rId4" Type="http://schemas.openxmlformats.org/officeDocument/2006/relationships/hyperlink" Target="https://en.wikipedia.org/wiki/John_Dewey" TargetMode="External"/><Relationship Id="rId9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300038"/>
            <a:ext cx="11252501" cy="193289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+mn-lt"/>
              </a:rPr>
              <a:t>Who was John Dewey and what can he teach us 100 years later?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8724" y="3429000"/>
            <a:ext cx="9422799" cy="2411627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Brian Bird</a:t>
            </a:r>
          </a:p>
          <a:p>
            <a:pPr algn="l"/>
            <a:r>
              <a:rPr lang="en-US" sz="3600" b="1" dirty="0"/>
              <a:t>GCC Math Faculty	</a:t>
            </a:r>
          </a:p>
          <a:p>
            <a:pPr algn="l"/>
            <a:r>
              <a:rPr lang="en-US" sz="3600" b="1" dirty="0"/>
              <a:t>Spring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DD691-2965-4B92-B6D3-DBFC79E82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364480"/>
            <a:ext cx="5650510" cy="42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6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942" y="185531"/>
            <a:ext cx="10097363" cy="2146852"/>
          </a:xfrm>
        </p:spPr>
        <p:txBody>
          <a:bodyPr>
            <a:normAutofit fontScale="90000"/>
          </a:bodyPr>
          <a:lstStyle/>
          <a:p>
            <a:pPr algn="l"/>
            <a:br>
              <a:rPr lang="en-US" sz="4800" dirty="0">
                <a:latin typeface="+mn-lt"/>
              </a:rPr>
            </a:br>
            <a:r>
              <a:rPr lang="en-US" sz="6700" dirty="0">
                <a:latin typeface="+mn-lt"/>
              </a:rPr>
              <a:t>Suggested Reading  </a:t>
            </a:r>
            <a:br>
              <a:rPr lang="en-US" dirty="0"/>
            </a:br>
            <a:r>
              <a:rPr lang="en-US" sz="3600" dirty="0">
                <a:latin typeface="+mn-lt"/>
                <a:hlinkClick r:id="rId2"/>
              </a:rPr>
              <a:t>How We Think</a:t>
            </a:r>
            <a:r>
              <a:rPr lang="en-US" sz="3600" dirty="0">
                <a:latin typeface="+mn-lt"/>
              </a:rPr>
              <a:t> by John Dewey</a:t>
            </a:r>
            <a:br>
              <a:rPr lang="en-US" sz="36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73212" y="2305878"/>
            <a:ext cx="10470291" cy="4053732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References</a:t>
            </a:r>
          </a:p>
          <a:p>
            <a:pPr algn="l"/>
            <a:r>
              <a:rPr lang="en-US" sz="2000" dirty="0">
                <a:hlinkClick r:id="rId3"/>
              </a:rPr>
              <a:t>http://www2.gsu.edu/~dschjb/wwwcrit.html</a:t>
            </a:r>
            <a:endParaRPr lang="en-US" sz="2000" dirty="0"/>
          </a:p>
          <a:p>
            <a:pPr algn="l"/>
            <a:r>
              <a:rPr lang="en-US" sz="2000" dirty="0">
                <a:hlinkClick r:id="rId4"/>
              </a:rPr>
              <a:t>https://en.wikipedia.org/wiki/John_Dewey</a:t>
            </a:r>
            <a:endParaRPr lang="en-US" sz="2000" dirty="0"/>
          </a:p>
          <a:p>
            <a:pPr algn="l"/>
            <a:r>
              <a:rPr lang="en-US" sz="2000" dirty="0">
                <a:hlinkClick r:id="rId5"/>
              </a:rPr>
              <a:t>http://www.pbs.org/onlyateacher/john.html</a:t>
            </a:r>
            <a:endParaRPr lang="en-US" sz="2000" dirty="0"/>
          </a:p>
          <a:p>
            <a:pPr algn="l"/>
            <a:r>
              <a:rPr lang="en-US" sz="2000" dirty="0">
                <a:hlinkClick r:id="rId6"/>
              </a:rPr>
              <a:t>https://www.brainpickings.org/2014/08/18/how-we-think-john-dewey/</a:t>
            </a:r>
            <a:endParaRPr lang="en-US" sz="2000" dirty="0"/>
          </a:p>
          <a:p>
            <a:pPr algn="l"/>
            <a:r>
              <a:rPr lang="en-US" sz="2000" dirty="0">
                <a:hlinkClick r:id="rId7"/>
              </a:rPr>
              <a:t>https://www.teachthought.com/learning/pedagogy-john-dewey-summary/</a:t>
            </a:r>
            <a:endParaRPr lang="en-US" sz="2000" dirty="0"/>
          </a:p>
          <a:p>
            <a:pPr algn="l"/>
            <a:r>
              <a:rPr lang="en-US" sz="2000" dirty="0">
                <a:hlinkClick r:id="rId8"/>
              </a:rPr>
              <a:t>http://www.wilderdom.com/experiential/JohnDeweyPhilosophyEducation.html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1A44E-0A3C-46C5-A0AD-EDCFB2A945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2" y="185532"/>
            <a:ext cx="2786550" cy="43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2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49" y="675861"/>
            <a:ext cx="10678551" cy="662609"/>
          </a:xfrm>
        </p:spPr>
        <p:txBody>
          <a:bodyPr>
            <a:normAutofit fontScale="90000"/>
          </a:bodyPr>
          <a:lstStyle/>
          <a:p>
            <a:r>
              <a:rPr lang="en-US" sz="6700" b="1" dirty="0"/>
              <a:t>John Dewey Biographical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557"/>
            <a:ext cx="10515600" cy="478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Born:			1859 in Vermont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Died:			1952 (age 92) in New York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Alma Matter: 	University of Vermont and Johns Hopkins University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Educator: 		2 years high school and 1 year elementary school</a:t>
            </a:r>
          </a:p>
          <a:p>
            <a:pPr marL="0" indent="0">
              <a:buNone/>
            </a:pPr>
            <a:r>
              <a:rPr lang="en-US" dirty="0"/>
              <a:t>			University of Michigan, University of Chicago, and 				Columbia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4AF2-AB9A-4044-9CB1-8DE3D95B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16" y="393896"/>
            <a:ext cx="2592727" cy="34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DEDD-D1EB-4D45-A806-724A758B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Dewey’s Big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16F9-F530-4C8A-AFD8-06075476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9242" cy="4614933"/>
          </a:xfrm>
        </p:spPr>
        <p:txBody>
          <a:bodyPr>
            <a:normAutofit/>
          </a:bodyPr>
          <a:lstStyle/>
          <a:p>
            <a:r>
              <a:rPr lang="en-US" sz="4000" dirty="0"/>
              <a:t>Democracy, democracy, democracy</a:t>
            </a:r>
          </a:p>
          <a:p>
            <a:r>
              <a:rPr lang="en-US" sz="4000" dirty="0"/>
              <a:t>Defined critical thinking as reflective thought</a:t>
            </a:r>
          </a:p>
          <a:p>
            <a:r>
              <a:rPr lang="en-US" sz="4000" dirty="0"/>
              <a:t>Active Learning</a:t>
            </a:r>
          </a:p>
          <a:p>
            <a:r>
              <a:rPr lang="en-US" sz="4000" dirty="0"/>
              <a:t>Experiential Learning</a:t>
            </a:r>
          </a:p>
          <a:p>
            <a:r>
              <a:rPr lang="en-US" sz="4000" dirty="0"/>
              <a:t>Balance of teacher and student</a:t>
            </a:r>
          </a:p>
        </p:txBody>
      </p:sp>
    </p:spTree>
    <p:extLst>
      <p:ext uri="{BB962C8B-B14F-4D97-AF65-F5344CB8AC3E}">
        <p14:creationId xmlns:p14="http://schemas.microsoft.com/office/powerpoint/2010/main" val="367208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CC93-58DA-41FA-B14F-848C1A8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Democracy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2791-9575-4B30-B35B-808ED517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Huge proponent of democracy</a:t>
            </a:r>
          </a:p>
          <a:p>
            <a:r>
              <a:rPr lang="en-US" sz="4000" dirty="0"/>
              <a:t>Schools should be an “embryonic community”</a:t>
            </a:r>
          </a:p>
          <a:p>
            <a:r>
              <a:rPr lang="en-US" sz="4000" dirty="0"/>
              <a:t>The school’s function is to prepare students to become citizens</a:t>
            </a:r>
          </a:p>
          <a:p>
            <a:r>
              <a:rPr lang="en-US" sz="4000" dirty="0"/>
              <a:t>Students should learn skills to help them contribute to 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9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7B1F-DAB9-438E-A448-2D61E472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Critical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5E95-C5B8-48C0-B4D1-BF274611F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701"/>
            <a:ext cx="10515600" cy="4621338"/>
          </a:xfrm>
        </p:spPr>
        <p:txBody>
          <a:bodyPr>
            <a:noAutofit/>
          </a:bodyPr>
          <a:lstStyle/>
          <a:p>
            <a:r>
              <a:rPr lang="en-US" sz="3200" dirty="0"/>
              <a:t>Reflective thought </a:t>
            </a:r>
          </a:p>
          <a:p>
            <a:pPr lvl="1"/>
            <a:r>
              <a:rPr lang="en-US" sz="3200" dirty="0"/>
              <a:t>Suspend judgement</a:t>
            </a:r>
          </a:p>
          <a:p>
            <a:pPr lvl="1"/>
            <a:r>
              <a:rPr lang="en-US" sz="3200" dirty="0"/>
              <a:t>Maintain a healthy skepticism</a:t>
            </a:r>
          </a:p>
          <a:p>
            <a:pPr lvl="1"/>
            <a:r>
              <a:rPr lang="en-US" sz="3200" dirty="0"/>
              <a:t>Exercise an open mind</a:t>
            </a:r>
          </a:p>
          <a:p>
            <a:r>
              <a:rPr lang="en-US" sz="3200" dirty="0"/>
              <a:t>Requires an active, persistent and careful consideration of any belief in light of the ground that supports it</a:t>
            </a:r>
          </a:p>
          <a:p>
            <a:r>
              <a:rPr lang="en-US" sz="3200" dirty="0"/>
              <a:t>Intellectual and emotional components</a:t>
            </a:r>
          </a:p>
          <a:p>
            <a:r>
              <a:rPr lang="en-US" sz="3200" dirty="0"/>
              <a:t>Connection to Carl Sagan and “The Fine Art of Baloney Detection” written in 1995</a:t>
            </a:r>
          </a:p>
        </p:txBody>
      </p:sp>
    </p:spTree>
    <p:extLst>
      <p:ext uri="{BB962C8B-B14F-4D97-AF65-F5344CB8AC3E}">
        <p14:creationId xmlns:p14="http://schemas.microsoft.com/office/powerpoint/2010/main" val="78330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E0E3-6838-4E17-83BE-1E7E0972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2F5E-80C0-4272-9D93-FF7AC6C2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must be active (against rote learning)</a:t>
            </a:r>
          </a:p>
          <a:p>
            <a:r>
              <a:rPr lang="en-US" sz="4000" dirty="0"/>
              <a:t>Students must be invested</a:t>
            </a:r>
          </a:p>
          <a:p>
            <a:r>
              <a:rPr lang="en-US" sz="4000" dirty="0"/>
              <a:t>Connection to Piaget and Bruner</a:t>
            </a:r>
          </a:p>
          <a:p>
            <a:pPr lvl="1"/>
            <a:r>
              <a:rPr lang="en-US" sz="4000" dirty="0"/>
              <a:t>Discovery learning</a:t>
            </a:r>
          </a:p>
          <a:p>
            <a:pPr lvl="2"/>
            <a:r>
              <a:rPr lang="en-US" sz="4000" dirty="0"/>
              <a:t>Learn by doing</a:t>
            </a:r>
          </a:p>
          <a:p>
            <a:pPr lvl="2"/>
            <a:r>
              <a:rPr lang="en-US" sz="4000" dirty="0"/>
              <a:t>Learn by actively exploring the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7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270C-3EB8-4682-98D9-B67B477F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Experiential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8163-3204-4597-AC06-67CB191A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Students should be involved in real life tasks and challenges</a:t>
            </a:r>
          </a:p>
          <a:p>
            <a:r>
              <a:rPr lang="en-US" sz="4000" dirty="0"/>
              <a:t>Activities should be relevant to students’ lives</a:t>
            </a:r>
          </a:p>
          <a:p>
            <a:r>
              <a:rPr lang="en-US" sz="4000" dirty="0"/>
              <a:t>Development of practical life skills</a:t>
            </a:r>
          </a:p>
          <a:p>
            <a:r>
              <a:rPr lang="en-US" sz="4000" dirty="0"/>
              <a:t>Harbinger for “experiential education”,  “problem-based learning” and “inquiry based learning” </a:t>
            </a:r>
          </a:p>
        </p:txBody>
      </p:sp>
    </p:spTree>
    <p:extLst>
      <p:ext uri="{BB962C8B-B14F-4D97-AF65-F5344CB8AC3E}">
        <p14:creationId xmlns:p14="http://schemas.microsoft.com/office/powerpoint/2010/main" val="38017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9133-E70A-44ED-8E3A-E33BEFF1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Balance of Teacher and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11CB-055C-4415-B8F0-613C5C40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577009"/>
            <a:ext cx="10624930" cy="459995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Schooling is unnecessarily long and restrictive</a:t>
            </a:r>
          </a:p>
          <a:p>
            <a:r>
              <a:rPr lang="en-US" sz="3200" dirty="0"/>
              <a:t>Against authoritarianism</a:t>
            </a:r>
          </a:p>
          <a:p>
            <a:r>
              <a:rPr lang="en-US" sz="3200" dirty="0"/>
              <a:t>Against behaviorist theory (too simplistic)</a:t>
            </a:r>
          </a:p>
          <a:p>
            <a:r>
              <a:rPr lang="en-US" sz="3200" dirty="0"/>
              <a:t>Teachers are not just instructors, rather they are guides and facilitators</a:t>
            </a:r>
          </a:p>
          <a:p>
            <a:r>
              <a:rPr lang="en-US" sz="3200" dirty="0"/>
              <a:t>A teacher’s function is to provide opportunities for students to discover for themselves (ala Bruner)</a:t>
            </a:r>
          </a:p>
          <a:p>
            <a:r>
              <a:rPr lang="en-US" sz="3200" dirty="0"/>
              <a:t>Need to link new with previous experiences and knowledge</a:t>
            </a:r>
          </a:p>
          <a:p>
            <a:pPr lvl="1"/>
            <a:r>
              <a:rPr lang="en-US" sz="3200" dirty="0"/>
              <a:t>Vygotsky’s ZPD (Zone of Proximal Development)</a:t>
            </a:r>
          </a:p>
          <a:p>
            <a:pPr lvl="1"/>
            <a:r>
              <a:rPr lang="en-US" sz="3200" dirty="0" err="1"/>
              <a:t>Ausubel’s</a:t>
            </a:r>
            <a:r>
              <a:rPr lang="en-US" sz="3200" dirty="0"/>
              <a:t> Advance Organizer and Prior Knowledge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131DF-66BD-438C-A36A-384DC33E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265" y="633046"/>
            <a:ext cx="3175865" cy="23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0DA2-E252-462D-A72B-18CB0447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6256-1321-4D45-89F6-26AFA0B6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greatest education thinkers of all time</a:t>
            </a:r>
          </a:p>
          <a:p>
            <a:r>
              <a:rPr lang="en-US" dirty="0"/>
              <a:t>“Big picture” learning theory that tied into democracy</a:t>
            </a:r>
          </a:p>
          <a:p>
            <a:r>
              <a:rPr lang="en-US" dirty="0"/>
              <a:t>Predates and includes some of the best parts of the Cognitive Learning Theory of Vygotsky, Piaget, Bruner and </a:t>
            </a:r>
            <a:r>
              <a:rPr lang="en-US" dirty="0" err="1"/>
              <a:t>Ausubel</a:t>
            </a:r>
            <a:r>
              <a:rPr lang="en-US" dirty="0"/>
              <a:t> </a:t>
            </a:r>
          </a:p>
          <a:p>
            <a:r>
              <a:rPr lang="en-US" dirty="0"/>
              <a:t>One of the earliest reformers and promoted learning strategies such as Discovery Learning, Experiential Learning, Problem Based Learning, and Inquiry Based Learning long before we coined those labels</a:t>
            </a:r>
          </a:p>
          <a:p>
            <a:r>
              <a:rPr lang="en-US" dirty="0"/>
              <a:t>Published more than 700 articles in 140 journals, and approximately 40 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8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439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Who was John Dewey and what can he teach us 100 years later?</vt:lpstr>
      <vt:lpstr>John Dewey Biographical </vt:lpstr>
      <vt:lpstr>Dewey’s Big Thoughts</vt:lpstr>
      <vt:lpstr>Democracy</vt:lpstr>
      <vt:lpstr>Critical Thinking</vt:lpstr>
      <vt:lpstr>Active Learning</vt:lpstr>
      <vt:lpstr>Experiential Learning</vt:lpstr>
      <vt:lpstr>Balance of Teacher and Student</vt:lpstr>
      <vt:lpstr>Summary</vt:lpstr>
      <vt:lpstr> Suggested Reading   How We Think by John Dewey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Cognitive Learning Theory in the Math Classroom</dc:title>
  <dc:creator>Bird, Sarah</dc:creator>
  <cp:lastModifiedBy>birdaz@aol.com</cp:lastModifiedBy>
  <cp:revision>43</cp:revision>
  <dcterms:created xsi:type="dcterms:W3CDTF">2018-01-21T13:53:26Z</dcterms:created>
  <dcterms:modified xsi:type="dcterms:W3CDTF">2018-02-19T16:50:56Z</dcterms:modified>
</cp:coreProperties>
</file>