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7" r:id="rId8"/>
    <p:sldId id="264" r:id="rId9"/>
    <p:sldId id="265"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212103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30018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920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2829012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397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380771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41777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71139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153109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E5AB8-4CE4-49EE-9BFA-F3DFC63744F4}"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3715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0E5AB8-4CE4-49EE-9BFA-F3DFC63744F4}"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406453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0E5AB8-4CE4-49EE-9BFA-F3DFC63744F4}"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242281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0E5AB8-4CE4-49EE-9BFA-F3DFC63744F4}"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248599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E5AB8-4CE4-49EE-9BFA-F3DFC63744F4}"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28343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0E5AB8-4CE4-49EE-9BFA-F3DFC63744F4}"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331532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E5AB8-4CE4-49EE-9BFA-F3DFC63744F4}"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F8268-BFC4-40FD-BF6C-3773767F6E02}" type="slidenum">
              <a:rPr lang="en-US" smtClean="0"/>
              <a:t>‹#›</a:t>
            </a:fld>
            <a:endParaRPr lang="en-US"/>
          </a:p>
        </p:txBody>
      </p:sp>
    </p:spTree>
    <p:extLst>
      <p:ext uri="{BB962C8B-B14F-4D97-AF65-F5344CB8AC3E}">
        <p14:creationId xmlns:p14="http://schemas.microsoft.com/office/powerpoint/2010/main" val="7610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0E5AB8-4CE4-49EE-9BFA-F3DFC63744F4}" type="datetimeFigureOut">
              <a:rPr lang="en-US" smtClean="0"/>
              <a:t>6/21/2020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5F8268-BFC4-40FD-BF6C-3773767F6E02}" type="slidenum">
              <a:rPr lang="en-US" smtClean="0"/>
              <a:t>‹#›</a:t>
            </a:fld>
            <a:endParaRPr lang="en-US"/>
          </a:p>
        </p:txBody>
      </p:sp>
    </p:spTree>
    <p:extLst>
      <p:ext uri="{BB962C8B-B14F-4D97-AF65-F5344CB8AC3E}">
        <p14:creationId xmlns:p14="http://schemas.microsoft.com/office/powerpoint/2010/main" val="340004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Liste_des_quartiers_administratifs_de_Paris" TargetMode="External"/><Relationship Id="rId2" Type="http://schemas.openxmlformats.org/officeDocument/2006/relationships/hyperlink" Target="https://www.data.gouv.fr/en/datasets/arrondissements-1/" TargetMode="External"/><Relationship Id="rId1" Type="http://schemas.openxmlformats.org/officeDocument/2006/relationships/slideLayout" Target="../slideLayouts/slideLayout1.xml"/><Relationship Id="rId6" Type="http://schemas.openxmlformats.org/officeDocument/2006/relationships/hyperlink" Target="https://foursquare.com/developers/apps" TargetMode="External"/><Relationship Id="rId5" Type="http://schemas.openxmlformats.org/officeDocument/2006/relationships/hyperlink" Target="https://geopy.readthedocs.io/en/stable/" TargetMode="External"/><Relationship Id="rId4" Type="http://schemas.openxmlformats.org/officeDocument/2006/relationships/hyperlink" Target="https://en.wikipedia.org/wiki/Quarters_of_Par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7090-123B-4B0C-99A9-04F77C6AE5EA}"/>
              </a:ext>
            </a:extLst>
          </p:cNvPr>
          <p:cNvSpPr>
            <a:spLocks noGrp="1"/>
          </p:cNvSpPr>
          <p:nvPr>
            <p:ph type="ctrTitle"/>
          </p:nvPr>
        </p:nvSpPr>
        <p:spPr/>
        <p:txBody>
          <a:bodyPr/>
          <a:lstStyle/>
          <a:p>
            <a:r>
              <a:rPr lang="en-US" sz="4800" b="1" dirty="0"/>
              <a:t>Capstone Project - The Battle of Neighborhoods</a:t>
            </a:r>
            <a:br>
              <a:rPr lang="en-US" sz="4800" b="1" dirty="0"/>
            </a:br>
            <a:r>
              <a:rPr lang="en-US" sz="2400" b="1" dirty="0"/>
              <a:t>(Weeks 1-2)</a:t>
            </a:r>
            <a:endParaRPr lang="en-US" dirty="0"/>
          </a:p>
        </p:txBody>
      </p:sp>
      <p:sp>
        <p:nvSpPr>
          <p:cNvPr id="3" name="Subtitle 2">
            <a:extLst>
              <a:ext uri="{FF2B5EF4-FFF2-40B4-BE49-F238E27FC236}">
                <a16:creationId xmlns:a16="http://schemas.microsoft.com/office/drawing/2014/main" id="{48CDB38F-7C70-48F8-9892-4112EACD26C7}"/>
              </a:ext>
            </a:extLst>
          </p:cNvPr>
          <p:cNvSpPr>
            <a:spLocks noGrp="1"/>
          </p:cNvSpPr>
          <p:nvPr>
            <p:ph type="subTitle" idx="1"/>
          </p:nvPr>
        </p:nvSpPr>
        <p:spPr/>
        <p:txBody>
          <a:bodyPr/>
          <a:lstStyle/>
          <a:p>
            <a:r>
              <a:rPr lang="en-US" b="1" dirty="0"/>
              <a:t>Parisian restaurants</a:t>
            </a:r>
          </a:p>
        </p:txBody>
      </p:sp>
    </p:spTree>
    <p:extLst>
      <p:ext uri="{BB962C8B-B14F-4D97-AF65-F5344CB8AC3E}">
        <p14:creationId xmlns:p14="http://schemas.microsoft.com/office/powerpoint/2010/main" val="116150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76031E5-EA40-42BE-9FF0-6B28367BF27B}"/>
              </a:ext>
            </a:extLst>
          </p:cNvPr>
          <p:cNvSpPr>
            <a:spLocks noGrp="1"/>
          </p:cNvSpPr>
          <p:nvPr>
            <p:ph type="subTitle" idx="1"/>
          </p:nvPr>
        </p:nvSpPr>
        <p:spPr>
          <a:xfrm>
            <a:off x="1507067" y="1367161"/>
            <a:ext cx="7766936" cy="3780571"/>
          </a:xfrm>
        </p:spPr>
        <p:txBody>
          <a:bodyPr>
            <a:normAutofit fontScale="85000" lnSpcReduction="10000"/>
          </a:bodyPr>
          <a:lstStyle/>
          <a:p>
            <a:r>
              <a:rPr lang="en-US" sz="2800" b="1" dirty="0"/>
              <a:t>Results</a:t>
            </a:r>
            <a:endParaRPr lang="en-US" b="1" dirty="0"/>
          </a:p>
          <a:p>
            <a:r>
              <a:rPr lang="en-US" dirty="0"/>
              <a:t>After conducting K-Means algorithm, the data was clustered into 4 groups / clusters.</a:t>
            </a:r>
          </a:p>
          <a:p>
            <a:r>
              <a:rPr lang="en-US" b="1" dirty="0"/>
              <a:t>1st cluster</a:t>
            </a:r>
            <a:r>
              <a:rPr lang="en-US" dirty="0"/>
              <a:t> consists of </a:t>
            </a:r>
            <a:r>
              <a:rPr lang="en-US" b="1" dirty="0"/>
              <a:t>23 neighborhoods</a:t>
            </a:r>
            <a:r>
              <a:rPr lang="en-US" dirty="0"/>
              <a:t> with hotels and </a:t>
            </a:r>
            <a:r>
              <a:rPr lang="en-US" dirty="0" err="1"/>
              <a:t>french</a:t>
            </a:r>
            <a:r>
              <a:rPr lang="en-US" dirty="0"/>
              <a:t> restaurants as their 1st Most Common Venue (marked with red color on the map above). This establishments are located on the western part of Paris.</a:t>
            </a:r>
          </a:p>
          <a:p>
            <a:r>
              <a:rPr lang="en-US" b="1" dirty="0"/>
              <a:t>2nd cluster</a:t>
            </a:r>
            <a:r>
              <a:rPr lang="en-US" dirty="0"/>
              <a:t> consists of </a:t>
            </a:r>
            <a:r>
              <a:rPr lang="en-US" b="1" dirty="0"/>
              <a:t>40 neighborhoods</a:t>
            </a:r>
            <a:r>
              <a:rPr lang="en-US" dirty="0"/>
              <a:t> with restaurants, bars and hotels as their 1st Most Common Venue (marked with violet / purple color on the map above). This establishments are located on the central, eastern, and southern part of Paris.</a:t>
            </a:r>
          </a:p>
          <a:p>
            <a:r>
              <a:rPr lang="en-US" b="1" dirty="0"/>
              <a:t>3rd cluster</a:t>
            </a:r>
            <a:r>
              <a:rPr lang="en-US" dirty="0"/>
              <a:t> consists of </a:t>
            </a:r>
            <a:r>
              <a:rPr lang="en-US" b="1" dirty="0"/>
              <a:t>16 neighborhoods</a:t>
            </a:r>
            <a:r>
              <a:rPr lang="en-US" dirty="0"/>
              <a:t> with only </a:t>
            </a:r>
            <a:r>
              <a:rPr lang="en-US" dirty="0" err="1"/>
              <a:t>french</a:t>
            </a:r>
            <a:r>
              <a:rPr lang="en-US" dirty="0"/>
              <a:t> restaurants as their 1st Most Common Venue, bars and hotels as their 2nd Most Common Venue (marked with blue color on the map above). This establishments are evenly distributed throughout the city.</a:t>
            </a:r>
          </a:p>
          <a:p>
            <a:r>
              <a:rPr lang="en-US" b="1" dirty="0"/>
              <a:t>4th cluster</a:t>
            </a:r>
            <a:r>
              <a:rPr lang="en-US" dirty="0"/>
              <a:t> include the </a:t>
            </a:r>
            <a:r>
              <a:rPr lang="en-US" b="1" dirty="0"/>
              <a:t>only Flea Market</a:t>
            </a:r>
            <a:r>
              <a:rPr lang="en-US" dirty="0"/>
              <a:t> in the data (marked with yellow color on the map above). It is located on the north of Paris.</a:t>
            </a:r>
          </a:p>
          <a:p>
            <a:endParaRPr lang="en-US" dirty="0"/>
          </a:p>
        </p:txBody>
      </p:sp>
    </p:spTree>
    <p:extLst>
      <p:ext uri="{BB962C8B-B14F-4D97-AF65-F5344CB8AC3E}">
        <p14:creationId xmlns:p14="http://schemas.microsoft.com/office/powerpoint/2010/main" val="156905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CDB38F-7C70-48F8-9892-4112EACD26C7}"/>
              </a:ext>
            </a:extLst>
          </p:cNvPr>
          <p:cNvSpPr>
            <a:spLocks noGrp="1"/>
          </p:cNvSpPr>
          <p:nvPr>
            <p:ph type="subTitle" idx="1"/>
          </p:nvPr>
        </p:nvSpPr>
        <p:spPr>
          <a:xfrm>
            <a:off x="1507067" y="1367161"/>
            <a:ext cx="7766936" cy="3780571"/>
          </a:xfrm>
        </p:spPr>
        <p:txBody>
          <a:bodyPr/>
          <a:lstStyle/>
          <a:p>
            <a:r>
              <a:rPr lang="en-US" sz="2400" b="1" dirty="0"/>
              <a:t>Discussion and Conclusion</a:t>
            </a:r>
          </a:p>
          <a:p>
            <a:r>
              <a:rPr lang="en-US" dirty="0"/>
              <a:t>In future research it would be additional help to use population data of each neighborhood in Paris. Since the most preferable place to open a restaurant is that where the number of competitors is the lowest. For our data it's western part of Paris up to public park Bois de Boulogne. However, it's not possible to conclude decisively about the exact place.</a:t>
            </a:r>
          </a:p>
          <a:p>
            <a:r>
              <a:rPr lang="en-US" dirty="0"/>
              <a:t>The best way to determine the exact place for opening a restaurant in western part of Paris is to use additional data, for example, anonymized data of mobile operators. These data will show a more detailed picture of potential visitors to the new restaurant</a:t>
            </a:r>
          </a:p>
          <a:p>
            <a:endParaRPr lang="en-US" dirty="0"/>
          </a:p>
        </p:txBody>
      </p:sp>
    </p:spTree>
    <p:extLst>
      <p:ext uri="{BB962C8B-B14F-4D97-AF65-F5344CB8AC3E}">
        <p14:creationId xmlns:p14="http://schemas.microsoft.com/office/powerpoint/2010/main" val="219655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052E71E-B52A-4E5A-A851-D7FA8879118D}"/>
              </a:ext>
            </a:extLst>
          </p:cNvPr>
          <p:cNvSpPr>
            <a:spLocks noGrp="1"/>
          </p:cNvSpPr>
          <p:nvPr>
            <p:ph type="subTitle" idx="1"/>
          </p:nvPr>
        </p:nvSpPr>
        <p:spPr>
          <a:xfrm>
            <a:off x="1507067" y="1367161"/>
            <a:ext cx="7766936" cy="3780571"/>
          </a:xfrm>
        </p:spPr>
        <p:txBody>
          <a:bodyPr>
            <a:normAutofit fontScale="85000" lnSpcReduction="10000"/>
          </a:bodyPr>
          <a:lstStyle/>
          <a:p>
            <a:r>
              <a:rPr lang="en-US" sz="2800" b="1" dirty="0"/>
              <a:t>A description of the problem and a discussion of the background</a:t>
            </a:r>
          </a:p>
          <a:p>
            <a:r>
              <a:rPr lang="en-US" dirty="0"/>
              <a:t>The last 2 lessons of the IBM Applied Data Science Capstone course allow us to use machine learning techniques on real-world projects. During this course we've learned segmentation and clustering methods. For this we've used Toronto, Ontario, Canada and New York city, the USA datasets. This data included 2 data sources: neighborhoods and Foursquare API data with its users reviews. So now, I'll try to implement received knowledge using Paris, France data about its Arrondissements (districts) and corresponding Quarters (neighborhoods).</a:t>
            </a:r>
          </a:p>
          <a:p>
            <a:r>
              <a:rPr lang="en-US" dirty="0"/>
              <a:t>The main goal of this project is to make a recommendation where in a city of my choice I would suggest to open a restaurant. I was interested in Paris, France as a city of my choice. The task for this project says about Paris - "very diverse and is the financial capital of country". In France there's a lot of tourist places, but with Paris it is very difficult to compete with any other city in France, and probably there will be enough data on restaurants and cafes.</a:t>
            </a:r>
          </a:p>
        </p:txBody>
      </p:sp>
    </p:spTree>
    <p:extLst>
      <p:ext uri="{BB962C8B-B14F-4D97-AF65-F5344CB8AC3E}">
        <p14:creationId xmlns:p14="http://schemas.microsoft.com/office/powerpoint/2010/main" val="7275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6C81918-765C-4D13-A3D3-25085FB2AF95}"/>
              </a:ext>
            </a:extLst>
          </p:cNvPr>
          <p:cNvSpPr>
            <a:spLocks noGrp="1"/>
          </p:cNvSpPr>
          <p:nvPr>
            <p:ph type="subTitle" idx="1"/>
          </p:nvPr>
        </p:nvSpPr>
        <p:spPr>
          <a:xfrm>
            <a:off x="912263" y="881108"/>
            <a:ext cx="8409290" cy="5095783"/>
          </a:xfrm>
        </p:spPr>
        <p:txBody>
          <a:bodyPr>
            <a:normAutofit fontScale="85000" lnSpcReduction="20000"/>
          </a:bodyPr>
          <a:lstStyle/>
          <a:p>
            <a:r>
              <a:rPr lang="en-US" sz="3100" b="1" dirty="0"/>
              <a:t>A description of the data and how it will be used to solve the problem</a:t>
            </a:r>
          </a:p>
          <a:p>
            <a:r>
              <a:rPr lang="en-US" dirty="0"/>
              <a:t>The following data (20 boroughs and 80 neighborhoods) was used to determine the best place to open a restaurant in Paris:</a:t>
            </a:r>
          </a:p>
          <a:p>
            <a:r>
              <a:rPr lang="en-US" dirty="0"/>
              <a:t>Arrondissements data (This dataset comes from a certified public service - data.gouv.fr). This data include information about districts names, </a:t>
            </a:r>
            <a:r>
              <a:rPr lang="en-US" dirty="0" err="1"/>
              <a:t>postal_codes</a:t>
            </a:r>
            <a:r>
              <a:rPr lang="en-US" dirty="0"/>
              <a:t>, their coordinates, and perimeter as well as density information. File name - arrondissements.csv</a:t>
            </a:r>
          </a:p>
          <a:p>
            <a:r>
              <a:rPr lang="en-US" u="sng" dirty="0">
                <a:hlinkClick r:id="rId2"/>
              </a:rPr>
              <a:t>https://www.data.gouv.fr/en/datasets/arrondissements-1/#</a:t>
            </a:r>
            <a:r>
              <a:rPr lang="en-US" dirty="0"/>
              <a:t>_</a:t>
            </a:r>
          </a:p>
          <a:p>
            <a:r>
              <a:rPr lang="en-US" dirty="0"/>
              <a:t>Quarters data (Wikipedia). This data includes quarter names and their areas, as well as corresponding arrondissements. To get this data </a:t>
            </a:r>
            <a:r>
              <a:rPr lang="en-US" dirty="0" err="1"/>
              <a:t>BeautifulSoup</a:t>
            </a:r>
            <a:r>
              <a:rPr lang="en-US" dirty="0"/>
              <a:t> module was used.</a:t>
            </a:r>
          </a:p>
          <a:p>
            <a:r>
              <a:rPr lang="en-US" u="sng" dirty="0">
                <a:hlinkClick r:id="rId3"/>
              </a:rPr>
              <a:t>https://fr.wikipedia.org/wiki/Liste_des_quartiers_administratifs_de_Paris</a:t>
            </a:r>
            <a:endParaRPr lang="en-US" dirty="0"/>
          </a:p>
          <a:p>
            <a:r>
              <a:rPr lang="en-US" u="sng" dirty="0">
                <a:hlinkClick r:id="rId4"/>
              </a:rPr>
              <a:t>https://en.wikipedia.org/wiki/Quarters_of_Paris</a:t>
            </a:r>
            <a:r>
              <a:rPr lang="en-US" dirty="0"/>
              <a:t> (English version)</a:t>
            </a:r>
          </a:p>
          <a:p>
            <a:r>
              <a:rPr lang="en-US" dirty="0"/>
              <a:t>Latitude and longitude of the given address using OpenStreetMap's </a:t>
            </a:r>
            <a:r>
              <a:rPr lang="en-US" dirty="0" err="1"/>
              <a:t>Nominatim</a:t>
            </a:r>
            <a:r>
              <a:rPr lang="en-US" dirty="0"/>
              <a:t> service. Neighborhood names, arrondissements' postal codes and "Paris, FR" info were used to get neighborhood coordinates through </a:t>
            </a:r>
            <a:r>
              <a:rPr lang="en-US" dirty="0" err="1"/>
              <a:t>geolocator.geocode</a:t>
            </a:r>
            <a:endParaRPr lang="en-US" dirty="0"/>
          </a:p>
          <a:p>
            <a:r>
              <a:rPr lang="en-US" u="sng" dirty="0">
                <a:hlinkClick r:id="rId5"/>
              </a:rPr>
              <a:t>https://geopy.readthedocs.io/en/stable/</a:t>
            </a:r>
            <a:endParaRPr lang="en-US" dirty="0"/>
          </a:p>
          <a:p>
            <a:r>
              <a:rPr lang="en-US" dirty="0"/>
              <a:t>Foursquare API. It was used to get information about neighborhood venues.</a:t>
            </a:r>
          </a:p>
          <a:p>
            <a:r>
              <a:rPr lang="en-US" u="sng" dirty="0">
                <a:hlinkClick r:id="rId6"/>
              </a:rPr>
              <a:t>https://foursquare.com/developers/apps</a:t>
            </a:r>
            <a:endParaRPr lang="en-US" dirty="0"/>
          </a:p>
        </p:txBody>
      </p:sp>
    </p:spTree>
    <p:extLst>
      <p:ext uri="{BB962C8B-B14F-4D97-AF65-F5344CB8AC3E}">
        <p14:creationId xmlns:p14="http://schemas.microsoft.com/office/powerpoint/2010/main" val="175920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6C81918-765C-4D13-A3D3-25085FB2AF95}"/>
              </a:ext>
            </a:extLst>
          </p:cNvPr>
          <p:cNvSpPr>
            <a:spLocks noGrp="1"/>
          </p:cNvSpPr>
          <p:nvPr>
            <p:ph type="subTitle" idx="1"/>
          </p:nvPr>
        </p:nvSpPr>
        <p:spPr>
          <a:xfrm>
            <a:off x="1507067" y="1367161"/>
            <a:ext cx="7766936" cy="3780571"/>
          </a:xfrm>
        </p:spPr>
        <p:txBody>
          <a:bodyPr/>
          <a:lstStyle/>
          <a:p>
            <a:r>
              <a:rPr lang="en-US" sz="2400" b="1" dirty="0"/>
              <a:t>Methodology</a:t>
            </a:r>
            <a:endParaRPr lang="en-US" sz="2400" dirty="0"/>
          </a:p>
          <a:p>
            <a:r>
              <a:rPr lang="en-US" dirty="0"/>
              <a:t>There were made 3 steps to achieve a goal of this project:</a:t>
            </a:r>
          </a:p>
          <a:p>
            <a:r>
              <a:rPr lang="en-US" dirty="0"/>
              <a:t>Part 1: Load and prepare data (data collection, cleaning, joining all datasets together).</a:t>
            </a:r>
          </a:p>
          <a:p>
            <a:r>
              <a:rPr lang="en-US" dirty="0"/>
              <a:t>Part 2: Get the latitude and the longitude coordinates of each neighborhood.</a:t>
            </a:r>
          </a:p>
          <a:p>
            <a:r>
              <a:rPr lang="en-US" dirty="0"/>
              <a:t>Part 3: Exploring and clustering the neighborhoods in Paris (visualization the resulting clusters). Clustering (K-Means) was used to analyze neighborhood data.</a:t>
            </a:r>
          </a:p>
          <a:p>
            <a:endParaRPr lang="en-US" dirty="0"/>
          </a:p>
        </p:txBody>
      </p:sp>
    </p:spTree>
    <p:extLst>
      <p:ext uri="{BB962C8B-B14F-4D97-AF65-F5344CB8AC3E}">
        <p14:creationId xmlns:p14="http://schemas.microsoft.com/office/powerpoint/2010/main" val="303983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6C81918-765C-4D13-A3D3-25085FB2AF95}"/>
              </a:ext>
            </a:extLst>
          </p:cNvPr>
          <p:cNvSpPr>
            <a:spLocks noGrp="1"/>
          </p:cNvSpPr>
          <p:nvPr>
            <p:ph type="subTitle" idx="1"/>
          </p:nvPr>
        </p:nvSpPr>
        <p:spPr>
          <a:xfrm>
            <a:off x="1531773" y="914400"/>
            <a:ext cx="7766936" cy="1216241"/>
          </a:xfrm>
        </p:spPr>
        <p:txBody>
          <a:bodyPr>
            <a:normAutofit lnSpcReduction="10000"/>
          </a:bodyPr>
          <a:lstStyle/>
          <a:p>
            <a:r>
              <a:rPr lang="en-US" sz="2400" dirty="0"/>
              <a:t>Boroughs, Neighborhoods datasets with corresponding </a:t>
            </a:r>
            <a:r>
              <a:rPr lang="en-US" sz="2400" b="1" dirty="0"/>
              <a:t>Latitude and Longitude</a:t>
            </a:r>
          </a:p>
          <a:p>
            <a:r>
              <a:rPr lang="en-US" sz="2400" dirty="0"/>
              <a:t>(top 5 rows)  </a:t>
            </a:r>
          </a:p>
        </p:txBody>
      </p:sp>
      <p:pic>
        <p:nvPicPr>
          <p:cNvPr id="2" name="Picture 1">
            <a:extLst>
              <a:ext uri="{FF2B5EF4-FFF2-40B4-BE49-F238E27FC236}">
                <a16:creationId xmlns:a16="http://schemas.microsoft.com/office/drawing/2014/main" id="{08807F17-B97D-498C-9E01-3694E853C07A}"/>
              </a:ext>
            </a:extLst>
          </p:cNvPr>
          <p:cNvPicPr>
            <a:picLocks noChangeAspect="1"/>
          </p:cNvPicPr>
          <p:nvPr/>
        </p:nvPicPr>
        <p:blipFill>
          <a:blip r:embed="rId2"/>
          <a:stretch>
            <a:fillRect/>
          </a:stretch>
        </p:blipFill>
        <p:spPr>
          <a:xfrm>
            <a:off x="523506" y="2512381"/>
            <a:ext cx="9783470" cy="1778813"/>
          </a:xfrm>
          <a:prstGeom prst="rect">
            <a:avLst/>
          </a:prstGeom>
        </p:spPr>
      </p:pic>
    </p:spTree>
    <p:extLst>
      <p:ext uri="{BB962C8B-B14F-4D97-AF65-F5344CB8AC3E}">
        <p14:creationId xmlns:p14="http://schemas.microsoft.com/office/powerpoint/2010/main" val="115035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E776E7-3465-4E47-9BAC-9BB14B5E2F92}"/>
              </a:ext>
            </a:extLst>
          </p:cNvPr>
          <p:cNvPicPr>
            <a:picLocks noChangeAspect="1"/>
          </p:cNvPicPr>
          <p:nvPr/>
        </p:nvPicPr>
        <p:blipFill>
          <a:blip r:embed="rId2"/>
          <a:stretch>
            <a:fillRect/>
          </a:stretch>
        </p:blipFill>
        <p:spPr>
          <a:xfrm>
            <a:off x="558229" y="1009409"/>
            <a:ext cx="9082921" cy="5457972"/>
          </a:xfrm>
          <a:prstGeom prst="rect">
            <a:avLst/>
          </a:prstGeom>
        </p:spPr>
      </p:pic>
      <p:sp>
        <p:nvSpPr>
          <p:cNvPr id="4" name="Subtitle 2">
            <a:extLst>
              <a:ext uri="{FF2B5EF4-FFF2-40B4-BE49-F238E27FC236}">
                <a16:creationId xmlns:a16="http://schemas.microsoft.com/office/drawing/2014/main" id="{96C81918-765C-4D13-A3D3-25085FB2AF95}"/>
              </a:ext>
            </a:extLst>
          </p:cNvPr>
          <p:cNvSpPr>
            <a:spLocks noGrp="1"/>
          </p:cNvSpPr>
          <p:nvPr>
            <p:ph type="subTitle" idx="1"/>
          </p:nvPr>
        </p:nvSpPr>
        <p:spPr>
          <a:xfrm>
            <a:off x="1409412" y="390619"/>
            <a:ext cx="7766936" cy="852256"/>
          </a:xfrm>
        </p:spPr>
        <p:txBody>
          <a:bodyPr>
            <a:normAutofit/>
          </a:bodyPr>
          <a:lstStyle/>
          <a:p>
            <a:r>
              <a:rPr lang="en-US" sz="2400" dirty="0"/>
              <a:t>Map of Paris with neighborhoods superimposed on top</a:t>
            </a:r>
          </a:p>
        </p:txBody>
      </p:sp>
    </p:spTree>
    <p:extLst>
      <p:ext uri="{BB962C8B-B14F-4D97-AF65-F5344CB8AC3E}">
        <p14:creationId xmlns:p14="http://schemas.microsoft.com/office/powerpoint/2010/main" val="38631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6C81918-765C-4D13-A3D3-25085FB2AF95}"/>
              </a:ext>
            </a:extLst>
          </p:cNvPr>
          <p:cNvSpPr>
            <a:spLocks noGrp="1"/>
          </p:cNvSpPr>
          <p:nvPr>
            <p:ph type="subTitle" idx="1"/>
          </p:nvPr>
        </p:nvSpPr>
        <p:spPr>
          <a:xfrm>
            <a:off x="1507075" y="683582"/>
            <a:ext cx="7766936" cy="932156"/>
          </a:xfrm>
        </p:spPr>
        <p:txBody>
          <a:bodyPr>
            <a:normAutofit lnSpcReduction="10000"/>
          </a:bodyPr>
          <a:lstStyle/>
          <a:p>
            <a:r>
              <a:rPr lang="en-US" sz="2400" dirty="0"/>
              <a:t>Neighborhoods Venues dataset</a:t>
            </a:r>
          </a:p>
          <a:p>
            <a:r>
              <a:rPr lang="en-US" sz="2400" dirty="0"/>
              <a:t>(top 5 rows)</a:t>
            </a:r>
          </a:p>
        </p:txBody>
      </p:sp>
      <p:graphicFrame>
        <p:nvGraphicFramePr>
          <p:cNvPr id="2" name="Table 1">
            <a:extLst>
              <a:ext uri="{FF2B5EF4-FFF2-40B4-BE49-F238E27FC236}">
                <a16:creationId xmlns:a16="http://schemas.microsoft.com/office/drawing/2014/main" id="{241FC217-152F-4218-8366-C5799FB2252A}"/>
              </a:ext>
            </a:extLst>
          </p:cNvPr>
          <p:cNvGraphicFramePr>
            <a:graphicFrameLocks noGrp="1"/>
          </p:cNvGraphicFramePr>
          <p:nvPr>
            <p:extLst>
              <p:ext uri="{D42A27DB-BD31-4B8C-83A1-F6EECF244321}">
                <p14:modId xmlns:p14="http://schemas.microsoft.com/office/powerpoint/2010/main" val="1247090386"/>
              </p:ext>
            </p:extLst>
          </p:nvPr>
        </p:nvGraphicFramePr>
        <p:xfrm>
          <a:off x="630315" y="1944210"/>
          <a:ext cx="8643696" cy="4048220"/>
        </p:xfrm>
        <a:graphic>
          <a:graphicData uri="http://schemas.openxmlformats.org/drawingml/2006/table">
            <a:tbl>
              <a:tblPr/>
              <a:tblGrid>
                <a:gridCol w="720308">
                  <a:extLst>
                    <a:ext uri="{9D8B030D-6E8A-4147-A177-3AD203B41FA5}">
                      <a16:colId xmlns:a16="http://schemas.microsoft.com/office/drawing/2014/main" val="3772649281"/>
                    </a:ext>
                  </a:extLst>
                </a:gridCol>
                <a:gridCol w="720308">
                  <a:extLst>
                    <a:ext uri="{9D8B030D-6E8A-4147-A177-3AD203B41FA5}">
                      <a16:colId xmlns:a16="http://schemas.microsoft.com/office/drawing/2014/main" val="2818602282"/>
                    </a:ext>
                  </a:extLst>
                </a:gridCol>
                <a:gridCol w="720308">
                  <a:extLst>
                    <a:ext uri="{9D8B030D-6E8A-4147-A177-3AD203B41FA5}">
                      <a16:colId xmlns:a16="http://schemas.microsoft.com/office/drawing/2014/main" val="3952969641"/>
                    </a:ext>
                  </a:extLst>
                </a:gridCol>
                <a:gridCol w="720308">
                  <a:extLst>
                    <a:ext uri="{9D8B030D-6E8A-4147-A177-3AD203B41FA5}">
                      <a16:colId xmlns:a16="http://schemas.microsoft.com/office/drawing/2014/main" val="1864730415"/>
                    </a:ext>
                  </a:extLst>
                </a:gridCol>
                <a:gridCol w="720308">
                  <a:extLst>
                    <a:ext uri="{9D8B030D-6E8A-4147-A177-3AD203B41FA5}">
                      <a16:colId xmlns:a16="http://schemas.microsoft.com/office/drawing/2014/main" val="1332423871"/>
                    </a:ext>
                  </a:extLst>
                </a:gridCol>
                <a:gridCol w="720308">
                  <a:extLst>
                    <a:ext uri="{9D8B030D-6E8A-4147-A177-3AD203B41FA5}">
                      <a16:colId xmlns:a16="http://schemas.microsoft.com/office/drawing/2014/main" val="3679092444"/>
                    </a:ext>
                  </a:extLst>
                </a:gridCol>
                <a:gridCol w="720308">
                  <a:extLst>
                    <a:ext uri="{9D8B030D-6E8A-4147-A177-3AD203B41FA5}">
                      <a16:colId xmlns:a16="http://schemas.microsoft.com/office/drawing/2014/main" val="41315501"/>
                    </a:ext>
                  </a:extLst>
                </a:gridCol>
                <a:gridCol w="720308">
                  <a:extLst>
                    <a:ext uri="{9D8B030D-6E8A-4147-A177-3AD203B41FA5}">
                      <a16:colId xmlns:a16="http://schemas.microsoft.com/office/drawing/2014/main" val="3007535804"/>
                    </a:ext>
                  </a:extLst>
                </a:gridCol>
                <a:gridCol w="720308">
                  <a:extLst>
                    <a:ext uri="{9D8B030D-6E8A-4147-A177-3AD203B41FA5}">
                      <a16:colId xmlns:a16="http://schemas.microsoft.com/office/drawing/2014/main" val="525443994"/>
                    </a:ext>
                  </a:extLst>
                </a:gridCol>
                <a:gridCol w="720308">
                  <a:extLst>
                    <a:ext uri="{9D8B030D-6E8A-4147-A177-3AD203B41FA5}">
                      <a16:colId xmlns:a16="http://schemas.microsoft.com/office/drawing/2014/main" val="3952565460"/>
                    </a:ext>
                  </a:extLst>
                </a:gridCol>
                <a:gridCol w="720308">
                  <a:extLst>
                    <a:ext uri="{9D8B030D-6E8A-4147-A177-3AD203B41FA5}">
                      <a16:colId xmlns:a16="http://schemas.microsoft.com/office/drawing/2014/main" val="420393123"/>
                    </a:ext>
                  </a:extLst>
                </a:gridCol>
                <a:gridCol w="720308">
                  <a:extLst>
                    <a:ext uri="{9D8B030D-6E8A-4147-A177-3AD203B41FA5}">
                      <a16:colId xmlns:a16="http://schemas.microsoft.com/office/drawing/2014/main" val="630715201"/>
                    </a:ext>
                  </a:extLst>
                </a:gridCol>
              </a:tblGrid>
              <a:tr h="674703">
                <a:tc>
                  <a:txBody>
                    <a:bodyPr/>
                    <a:lstStyle/>
                    <a:p>
                      <a:pPr algn="ctr" fontAlgn="ctr"/>
                      <a:endParaRPr lang="en-US" sz="1050" b="1">
                        <a:effectLst/>
                      </a:endParaRP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Neighborhood</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1st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2nd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3rd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4th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5th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6th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7th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8th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9th Most Common Venue</a:t>
                      </a:r>
                    </a:p>
                  </a:txBody>
                  <a:tcPr marL="34048" marR="34048" marT="17024" marB="17024" anchor="ctr">
                    <a:lnL>
                      <a:noFill/>
                    </a:lnL>
                    <a:lnR>
                      <a:noFill/>
                    </a:lnR>
                    <a:lnT>
                      <a:noFill/>
                    </a:lnT>
                    <a:lnB>
                      <a:noFill/>
                    </a:lnB>
                    <a:solidFill>
                      <a:srgbClr val="FFFFFF"/>
                    </a:solidFill>
                  </a:tcPr>
                </a:tc>
                <a:tc>
                  <a:txBody>
                    <a:bodyPr/>
                    <a:lstStyle/>
                    <a:p>
                      <a:pPr algn="ctr" fontAlgn="ctr"/>
                      <a:r>
                        <a:rPr lang="en-US" sz="1050" b="1">
                          <a:effectLst/>
                        </a:rPr>
                        <a:t>10th Most Common Venue</a:t>
                      </a:r>
                    </a:p>
                  </a:txBody>
                  <a:tcPr marL="34048" marR="34048" marT="17024" marB="17024" anchor="ctr">
                    <a:lnL>
                      <a:noFill/>
                    </a:lnL>
                    <a:lnR>
                      <a:noFill/>
                    </a:lnR>
                    <a:lnT>
                      <a:noFill/>
                    </a:lnT>
                    <a:lnB>
                      <a:noFill/>
                    </a:lnB>
                    <a:solidFill>
                      <a:srgbClr val="FFFFFF"/>
                    </a:solidFill>
                  </a:tcPr>
                </a:tc>
                <a:extLst>
                  <a:ext uri="{0D108BD9-81ED-4DB2-BD59-A6C34878D82A}">
                    <a16:rowId xmlns:a16="http://schemas.microsoft.com/office/drawing/2014/main" val="1416435067"/>
                  </a:ext>
                </a:extLst>
              </a:tr>
              <a:tr h="567933">
                <a:tc>
                  <a:txBody>
                    <a:bodyPr/>
                    <a:lstStyle/>
                    <a:p>
                      <a:pPr algn="ctr" fontAlgn="ctr"/>
                      <a:r>
                        <a:rPr lang="en-US" sz="1050" b="1">
                          <a:effectLst/>
                        </a:rPr>
                        <a:t>0</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Amérique</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Bar</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Bakery</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French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dirty="0">
                          <a:effectLst/>
                        </a:rPr>
                        <a:t>Café</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Japanese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Gourmet Shop</a:t>
                      </a:r>
                    </a:p>
                  </a:txBody>
                  <a:tcPr marL="34048" marR="34048" marT="17024" marB="17024" anchor="ctr">
                    <a:lnL>
                      <a:noFill/>
                    </a:lnL>
                    <a:lnR>
                      <a:noFill/>
                    </a:lnR>
                    <a:lnT>
                      <a:noFill/>
                    </a:lnT>
                    <a:lnB>
                      <a:noFill/>
                    </a:lnB>
                    <a:solidFill>
                      <a:srgbClr val="F5F5F5"/>
                    </a:solidFill>
                  </a:tcPr>
                </a:tc>
                <a:tc>
                  <a:txBody>
                    <a:bodyPr/>
                    <a:lstStyle/>
                    <a:p>
                      <a:pPr algn="ctr" fontAlgn="ctr"/>
                      <a:r>
                        <a:rPr lang="en-US" sz="1050" dirty="0" err="1">
                          <a:effectLst/>
                        </a:rPr>
                        <a:t>Doner</a:t>
                      </a:r>
                      <a:r>
                        <a:rPr lang="en-US" sz="1050" dirty="0">
                          <a:effectLst/>
                        </a:rPr>
                        <a:t>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Theater</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Beer Store</a:t>
                      </a:r>
                    </a:p>
                  </a:txBody>
                  <a:tcPr marL="34048" marR="34048" marT="17024" marB="17024" anchor="ctr">
                    <a:lnL>
                      <a:noFill/>
                    </a:lnL>
                    <a:lnR>
                      <a:noFill/>
                    </a:lnR>
                    <a:lnT>
                      <a:noFill/>
                    </a:lnT>
                    <a:lnB>
                      <a:noFill/>
                    </a:lnB>
                    <a:solidFill>
                      <a:srgbClr val="F5F5F5"/>
                    </a:solidFill>
                  </a:tcPr>
                </a:tc>
                <a:extLst>
                  <a:ext uri="{0D108BD9-81ED-4DB2-BD59-A6C34878D82A}">
                    <a16:rowId xmlns:a16="http://schemas.microsoft.com/office/drawing/2014/main" val="2802997738"/>
                  </a:ext>
                </a:extLst>
              </a:tr>
              <a:tr h="567933">
                <a:tc>
                  <a:txBody>
                    <a:bodyPr/>
                    <a:lstStyle/>
                    <a:p>
                      <a:pPr algn="ctr" fontAlgn="ctr"/>
                      <a:r>
                        <a:rPr lang="en-US" sz="1050" b="1">
                          <a:effectLst/>
                        </a:rPr>
                        <a:t>1</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Archives</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French Restaurant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Japanese Restaurant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Cocktail Bar</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Art Gallery</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Italian Restaurant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Wine Bar</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Bakery</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Burger Joint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Sandwich Place</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Bistro</a:t>
                      </a:r>
                    </a:p>
                  </a:txBody>
                  <a:tcPr marL="34048" marR="34048" marT="17024" marB="17024" anchor="ctr">
                    <a:lnL>
                      <a:noFill/>
                    </a:lnL>
                    <a:lnR>
                      <a:noFill/>
                    </a:lnR>
                    <a:lnT>
                      <a:noFill/>
                    </a:lnT>
                    <a:lnB>
                      <a:noFill/>
                    </a:lnB>
                    <a:solidFill>
                      <a:srgbClr val="FFFFFF"/>
                    </a:solidFill>
                  </a:tcPr>
                </a:tc>
                <a:extLst>
                  <a:ext uri="{0D108BD9-81ED-4DB2-BD59-A6C34878D82A}">
                    <a16:rowId xmlns:a16="http://schemas.microsoft.com/office/drawing/2014/main" val="3262794874"/>
                  </a:ext>
                </a:extLst>
              </a:tr>
              <a:tr h="888245">
                <a:tc>
                  <a:txBody>
                    <a:bodyPr/>
                    <a:lstStyle/>
                    <a:p>
                      <a:pPr algn="ctr" fontAlgn="ctr"/>
                      <a:r>
                        <a:rPr lang="en-US" sz="1050" b="1">
                          <a:effectLst/>
                        </a:rPr>
                        <a:t>2</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Arsenal</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French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Hotel</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Plaza</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Park</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Gastropub</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Italian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Tapas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Pedestrian Plaza</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Vegetarian / Vegan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Boat or Ferry</a:t>
                      </a:r>
                    </a:p>
                  </a:txBody>
                  <a:tcPr marL="34048" marR="34048" marT="17024" marB="17024" anchor="ctr">
                    <a:lnL>
                      <a:noFill/>
                    </a:lnL>
                    <a:lnR>
                      <a:noFill/>
                    </a:lnR>
                    <a:lnT>
                      <a:noFill/>
                    </a:lnT>
                    <a:lnB>
                      <a:noFill/>
                    </a:lnB>
                    <a:solidFill>
                      <a:srgbClr val="F5F5F5"/>
                    </a:solidFill>
                  </a:tcPr>
                </a:tc>
                <a:extLst>
                  <a:ext uri="{0D108BD9-81ED-4DB2-BD59-A6C34878D82A}">
                    <a16:rowId xmlns:a16="http://schemas.microsoft.com/office/drawing/2014/main" val="2524349126"/>
                  </a:ext>
                </a:extLst>
              </a:tr>
              <a:tr h="781473">
                <a:tc>
                  <a:txBody>
                    <a:bodyPr/>
                    <a:lstStyle/>
                    <a:p>
                      <a:pPr algn="ctr" fontAlgn="ctr"/>
                      <a:r>
                        <a:rPr lang="en-US" sz="1050" b="1">
                          <a:effectLst/>
                        </a:rPr>
                        <a:t>3</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Arts-et-Métiers</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Diner</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Kebab Restaurant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Theater</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Middle Eastern Restaurant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Brasserie</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Pizza Place</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BBQ Joint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Park</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Japanese Restaurant</a:t>
                      </a:r>
                    </a:p>
                  </a:txBody>
                  <a:tcPr marL="34048" marR="34048" marT="17024" marB="17024" anchor="ctr">
                    <a:lnL>
                      <a:noFill/>
                    </a:lnL>
                    <a:lnR>
                      <a:noFill/>
                    </a:lnR>
                    <a:lnT>
                      <a:noFill/>
                    </a:lnT>
                    <a:lnB>
                      <a:noFill/>
                    </a:lnB>
                    <a:solidFill>
                      <a:srgbClr val="FFFFFF"/>
                    </a:solidFill>
                  </a:tcPr>
                </a:tc>
                <a:tc>
                  <a:txBody>
                    <a:bodyPr/>
                    <a:lstStyle/>
                    <a:p>
                      <a:pPr algn="ctr" fontAlgn="ctr"/>
                      <a:r>
                        <a:rPr lang="en-US" sz="1050">
                          <a:effectLst/>
                        </a:rPr>
                        <a:t>Italian Restaurant</a:t>
                      </a:r>
                    </a:p>
                  </a:txBody>
                  <a:tcPr marL="34048" marR="34048" marT="17024" marB="17024" anchor="ctr">
                    <a:lnL>
                      <a:noFill/>
                    </a:lnL>
                    <a:lnR>
                      <a:noFill/>
                    </a:lnR>
                    <a:lnT>
                      <a:noFill/>
                    </a:lnT>
                    <a:lnB>
                      <a:noFill/>
                    </a:lnB>
                    <a:solidFill>
                      <a:srgbClr val="FFFFFF"/>
                    </a:solidFill>
                  </a:tcPr>
                </a:tc>
                <a:extLst>
                  <a:ext uri="{0D108BD9-81ED-4DB2-BD59-A6C34878D82A}">
                    <a16:rowId xmlns:a16="http://schemas.microsoft.com/office/drawing/2014/main" val="2396973831"/>
                  </a:ext>
                </a:extLst>
              </a:tr>
              <a:tr h="567933">
                <a:tc>
                  <a:txBody>
                    <a:bodyPr/>
                    <a:lstStyle/>
                    <a:p>
                      <a:pPr algn="ctr" fontAlgn="ctr"/>
                      <a:r>
                        <a:rPr lang="en-US" sz="1050" b="1">
                          <a:effectLst/>
                        </a:rPr>
                        <a:t>4</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Auteuil</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Tennis Court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French Restaurant</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Plaza</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Sporting Goods Shop</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Brewery</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Stadium</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Pool</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Roof Deck</a:t>
                      </a:r>
                    </a:p>
                  </a:txBody>
                  <a:tcPr marL="34048" marR="34048" marT="17024" marB="17024" anchor="ctr">
                    <a:lnL>
                      <a:noFill/>
                    </a:lnL>
                    <a:lnR>
                      <a:noFill/>
                    </a:lnR>
                    <a:lnT>
                      <a:noFill/>
                    </a:lnT>
                    <a:lnB>
                      <a:noFill/>
                    </a:lnB>
                    <a:solidFill>
                      <a:srgbClr val="F5F5F5"/>
                    </a:solidFill>
                  </a:tcPr>
                </a:tc>
                <a:tc>
                  <a:txBody>
                    <a:bodyPr/>
                    <a:lstStyle/>
                    <a:p>
                      <a:pPr algn="ctr" fontAlgn="ctr"/>
                      <a:r>
                        <a:rPr lang="en-US" sz="1050">
                          <a:effectLst/>
                        </a:rPr>
                        <a:t>Museum</a:t>
                      </a:r>
                    </a:p>
                  </a:txBody>
                  <a:tcPr marL="34048" marR="34048" marT="17024" marB="17024" anchor="ctr">
                    <a:lnL>
                      <a:noFill/>
                    </a:lnL>
                    <a:lnR>
                      <a:noFill/>
                    </a:lnR>
                    <a:lnT>
                      <a:noFill/>
                    </a:lnT>
                    <a:lnB>
                      <a:noFill/>
                    </a:lnB>
                    <a:solidFill>
                      <a:srgbClr val="F5F5F5"/>
                    </a:solidFill>
                  </a:tcPr>
                </a:tc>
                <a:tc>
                  <a:txBody>
                    <a:bodyPr/>
                    <a:lstStyle/>
                    <a:p>
                      <a:pPr algn="ctr" fontAlgn="ctr"/>
                      <a:r>
                        <a:rPr lang="en-US" sz="1050" dirty="0">
                          <a:effectLst/>
                        </a:rPr>
                        <a:t>Shopping Plaza</a:t>
                      </a:r>
                    </a:p>
                  </a:txBody>
                  <a:tcPr marL="34048" marR="34048" marT="17024" marB="17024" anchor="ctr">
                    <a:lnL>
                      <a:noFill/>
                    </a:lnL>
                    <a:lnR>
                      <a:noFill/>
                    </a:lnR>
                    <a:lnT>
                      <a:noFill/>
                    </a:lnT>
                    <a:lnB>
                      <a:noFill/>
                    </a:lnB>
                    <a:solidFill>
                      <a:srgbClr val="F5F5F5"/>
                    </a:solidFill>
                  </a:tcPr>
                </a:tc>
                <a:extLst>
                  <a:ext uri="{0D108BD9-81ED-4DB2-BD59-A6C34878D82A}">
                    <a16:rowId xmlns:a16="http://schemas.microsoft.com/office/drawing/2014/main" val="1188769074"/>
                  </a:ext>
                </a:extLst>
              </a:tr>
            </a:tbl>
          </a:graphicData>
        </a:graphic>
      </p:graphicFrame>
    </p:spTree>
    <p:extLst>
      <p:ext uri="{BB962C8B-B14F-4D97-AF65-F5344CB8AC3E}">
        <p14:creationId xmlns:p14="http://schemas.microsoft.com/office/powerpoint/2010/main" val="311800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6C81918-765C-4D13-A3D3-25085FB2AF95}"/>
              </a:ext>
            </a:extLst>
          </p:cNvPr>
          <p:cNvSpPr>
            <a:spLocks noGrp="1"/>
          </p:cNvSpPr>
          <p:nvPr>
            <p:ph type="subTitle" idx="1"/>
          </p:nvPr>
        </p:nvSpPr>
        <p:spPr>
          <a:xfrm>
            <a:off x="1365024" y="648070"/>
            <a:ext cx="7766936" cy="772357"/>
          </a:xfrm>
        </p:spPr>
        <p:txBody>
          <a:bodyPr>
            <a:normAutofit/>
          </a:bodyPr>
          <a:lstStyle/>
          <a:p>
            <a:r>
              <a:rPr lang="en-US" sz="2400" b="1" dirty="0"/>
              <a:t>Establishments' frequencies in dataset</a:t>
            </a:r>
            <a:endParaRPr lang="en-US" sz="2400" dirty="0"/>
          </a:p>
        </p:txBody>
      </p:sp>
      <p:pic>
        <p:nvPicPr>
          <p:cNvPr id="5" name="Picture 4">
            <a:extLst>
              <a:ext uri="{FF2B5EF4-FFF2-40B4-BE49-F238E27FC236}">
                <a16:creationId xmlns:a16="http://schemas.microsoft.com/office/drawing/2014/main" id="{D2D599AB-F743-4D8B-ABFA-789A599A79CF}"/>
              </a:ext>
            </a:extLst>
          </p:cNvPr>
          <p:cNvPicPr>
            <a:picLocks noChangeAspect="1"/>
          </p:cNvPicPr>
          <p:nvPr/>
        </p:nvPicPr>
        <p:blipFill>
          <a:blip r:embed="rId2"/>
          <a:stretch>
            <a:fillRect/>
          </a:stretch>
        </p:blipFill>
        <p:spPr>
          <a:xfrm>
            <a:off x="5355024" y="1595995"/>
            <a:ext cx="4457700" cy="3648075"/>
          </a:xfrm>
          <a:prstGeom prst="rect">
            <a:avLst/>
          </a:prstGeom>
        </p:spPr>
      </p:pic>
      <p:pic>
        <p:nvPicPr>
          <p:cNvPr id="6" name="Picture 5">
            <a:extLst>
              <a:ext uri="{FF2B5EF4-FFF2-40B4-BE49-F238E27FC236}">
                <a16:creationId xmlns:a16="http://schemas.microsoft.com/office/drawing/2014/main" id="{D14ECED6-2FF7-4AC6-96B9-920BE2F568FC}"/>
              </a:ext>
            </a:extLst>
          </p:cNvPr>
          <p:cNvPicPr>
            <a:picLocks noChangeAspect="1"/>
          </p:cNvPicPr>
          <p:nvPr/>
        </p:nvPicPr>
        <p:blipFill>
          <a:blip r:embed="rId3"/>
          <a:stretch>
            <a:fillRect/>
          </a:stretch>
        </p:blipFill>
        <p:spPr>
          <a:xfrm>
            <a:off x="603683" y="1595995"/>
            <a:ext cx="4751342" cy="3666010"/>
          </a:xfrm>
          <a:prstGeom prst="rect">
            <a:avLst/>
          </a:prstGeom>
        </p:spPr>
      </p:pic>
    </p:spTree>
    <p:extLst>
      <p:ext uri="{BB962C8B-B14F-4D97-AF65-F5344CB8AC3E}">
        <p14:creationId xmlns:p14="http://schemas.microsoft.com/office/powerpoint/2010/main" val="169019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FE6F0-00A9-489C-8652-1A0308094D46}"/>
              </a:ext>
            </a:extLst>
          </p:cNvPr>
          <p:cNvPicPr>
            <a:picLocks noChangeAspect="1"/>
          </p:cNvPicPr>
          <p:nvPr/>
        </p:nvPicPr>
        <p:blipFill>
          <a:blip r:embed="rId2"/>
          <a:stretch>
            <a:fillRect/>
          </a:stretch>
        </p:blipFill>
        <p:spPr>
          <a:xfrm>
            <a:off x="541539" y="1012596"/>
            <a:ext cx="9161754" cy="5503614"/>
          </a:xfrm>
          <a:prstGeom prst="rect">
            <a:avLst/>
          </a:prstGeom>
        </p:spPr>
      </p:pic>
      <p:sp>
        <p:nvSpPr>
          <p:cNvPr id="5" name="Subtitle 2">
            <a:extLst>
              <a:ext uri="{FF2B5EF4-FFF2-40B4-BE49-F238E27FC236}">
                <a16:creationId xmlns:a16="http://schemas.microsoft.com/office/drawing/2014/main" id="{D8815D24-7FBD-47E3-BFDF-19F203861A62}"/>
              </a:ext>
            </a:extLst>
          </p:cNvPr>
          <p:cNvSpPr txBox="1">
            <a:spLocks/>
          </p:cNvSpPr>
          <p:nvPr/>
        </p:nvSpPr>
        <p:spPr>
          <a:xfrm>
            <a:off x="1409412" y="390619"/>
            <a:ext cx="7766936" cy="85225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400" b="1" dirty="0"/>
              <a:t>Visualize the resulting clusters</a:t>
            </a:r>
            <a:endParaRPr lang="en-US" sz="3200" dirty="0"/>
          </a:p>
        </p:txBody>
      </p:sp>
    </p:spTree>
    <p:extLst>
      <p:ext uri="{BB962C8B-B14F-4D97-AF65-F5344CB8AC3E}">
        <p14:creationId xmlns:p14="http://schemas.microsoft.com/office/powerpoint/2010/main" val="17766101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996</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Capstone Project - The Battle of Neighborhoods (Weeks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created xsi:type="dcterms:W3CDTF">2020-06-20T23:40:46Z</dcterms:created>
  <dcterms:modified xsi:type="dcterms:W3CDTF">2020-06-20T23:59:37Z</dcterms:modified>
</cp:coreProperties>
</file>