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8B053-FB92-4880-B091-BB630DB41C0D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8628D-9FC8-4B1E-B54E-28500E4A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5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88C8-D530-44CC-9B93-6BF8F98B209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2776" y="5202238"/>
            <a:ext cx="5800344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Drumea </a:t>
            </a:r>
            <a:r>
              <a:rPr lang="en-US" dirty="0" err="1" smtClean="0">
                <a:solidFill>
                  <a:schemeClr val="bg1"/>
                </a:solidFill>
              </a:rPr>
              <a:t>Alexandru</a:t>
            </a:r>
            <a:r>
              <a:rPr lang="en-US" dirty="0" smtClean="0">
                <a:solidFill>
                  <a:schemeClr val="bg1"/>
                </a:solidFill>
              </a:rPr>
              <a:t>-Daniel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Coordonator</a:t>
            </a:r>
            <a:r>
              <a:rPr lang="en-US" dirty="0" smtClean="0">
                <a:solidFill>
                  <a:schemeClr val="bg1"/>
                </a:solidFill>
              </a:rPr>
              <a:t>: Prof. Dr. </a:t>
            </a:r>
            <a:r>
              <a:rPr lang="en-US" dirty="0" err="1" smtClean="0">
                <a:solidFill>
                  <a:schemeClr val="bg1"/>
                </a:solidFill>
              </a:rPr>
              <a:t>Cristea</a:t>
            </a:r>
            <a:r>
              <a:rPr lang="en-US" dirty="0" smtClean="0">
                <a:solidFill>
                  <a:schemeClr val="bg1"/>
                </a:solidFill>
              </a:rPr>
              <a:t> Dan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6" y="2168868"/>
            <a:ext cx="5157787" cy="823912"/>
          </a:xfrm>
        </p:spPr>
        <p:txBody>
          <a:bodyPr/>
          <a:lstStyle/>
          <a:p>
            <a:r>
              <a:rPr lang="en-US" dirty="0" smtClean="0"/>
              <a:t>RONEC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470961"/>
            <a:ext cx="5157787" cy="127334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168868"/>
            <a:ext cx="5183188" cy="823912"/>
          </a:xfrm>
        </p:spPr>
        <p:txBody>
          <a:bodyPr/>
          <a:lstStyle/>
          <a:p>
            <a:r>
              <a:rPr lang="en-US" dirty="0" err="1" smtClean="0"/>
              <a:t>QuoVadis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06487"/>
            <a:ext cx="5183188" cy="602292"/>
          </a:xfrm>
        </p:spPr>
      </p:pic>
    </p:spTree>
    <p:extLst>
      <p:ext uri="{BB962C8B-B14F-4D97-AF65-F5344CB8AC3E}">
        <p14:creationId xmlns:p14="http://schemas.microsoft.com/office/powerpoint/2010/main" val="220942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Format of the Training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389809" cy="4351338"/>
          </a:xfrm>
        </p:spPr>
      </p:pic>
      <p:sp>
        <p:nvSpPr>
          <p:cNvPr id="8" name="TextBox 7"/>
          <p:cNvSpPr txBox="1"/>
          <p:nvPr/>
        </p:nvSpPr>
        <p:spPr>
          <a:xfrm>
            <a:off x="3228009" y="2742972"/>
            <a:ext cx="7323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format is the </a:t>
            </a:r>
            <a:r>
              <a:rPr lang="en-US" sz="2800" dirty="0" err="1" smtClean="0"/>
              <a:t>ConLL</a:t>
            </a:r>
            <a:r>
              <a:rPr lang="en-US" sz="2800" dirty="0" smtClean="0"/>
              <a:t>-U Plus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values are stored in two columns separated by &lt;tab&gt;.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Every word and punctuation sign is a new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Facilitates the training of the model.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41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6832"/>
            <a:ext cx="10515600" cy="4351338"/>
          </a:xfrm>
        </p:spPr>
        <p:txBody>
          <a:bodyPr/>
          <a:lstStyle/>
          <a:p>
            <a:r>
              <a:rPr lang="en-US" dirty="0" smtClean="0"/>
              <a:t>Write the proprieties file.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the Stanford Trainer.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9" y="5426226"/>
            <a:ext cx="10021699" cy="295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20" y="1816832"/>
            <a:ext cx="6001978" cy="31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Precision</a:t>
                </a:r>
              </a:p>
              <a:p>
                <a:r>
                  <a:rPr lang="en-US" sz="3200" i="1" dirty="0" smtClean="0"/>
                  <a:t>P =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𝑓𝑎𝑙𝑠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Recall</a:t>
                </a:r>
              </a:p>
              <a:p>
                <a:r>
                  <a:rPr lang="en-US" sz="3200" i="1" dirty="0" smtClean="0"/>
                  <a:t>R =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𝑓𝑎𝑙𝑠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𝑛𝑒𝑔𝑎𝑡𝑖𝑣𝑒𝑠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F-Measure</a:t>
                </a:r>
              </a:p>
              <a:p>
                <a:r>
                  <a:rPr lang="en-US" sz="3200" i="1" dirty="0" smtClean="0"/>
                  <a:t>F-Measure</a:t>
                </a:r>
                <a:r>
                  <a:rPr lang="en-US" sz="3200" dirty="0" smtClean="0"/>
                  <a:t> = </a:t>
                </a:r>
                <a:r>
                  <a:rPr lang="en-US" sz="3200" i="1" dirty="0" smtClean="0"/>
                  <a:t>2 *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3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test values file is composed of 20 sentences.</a:t>
            </a:r>
          </a:p>
          <a:p>
            <a:r>
              <a:rPr lang="en-US" sz="3600" dirty="0" smtClean="0"/>
              <a:t>2 characteristics for each sentence: raw text and manually annotated</a:t>
            </a:r>
          </a:p>
          <a:p>
            <a:r>
              <a:rPr lang="en-US" sz="3600" dirty="0" smtClean="0"/>
              <a:t>Comprise each category (false positives, true positives, false negatives, true negatives)</a:t>
            </a:r>
          </a:p>
          <a:p>
            <a:r>
              <a:rPr lang="en-US" sz="3600" dirty="0" smtClean="0"/>
              <a:t>Compute each metric.</a:t>
            </a:r>
          </a:p>
        </p:txBody>
      </p:sp>
    </p:spTree>
    <p:extLst>
      <p:ext uri="{BB962C8B-B14F-4D97-AF65-F5344CB8AC3E}">
        <p14:creationId xmlns:p14="http://schemas.microsoft.com/office/powerpoint/2010/main" val="36911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Precision </a:t>
            </a:r>
          </a:p>
          <a:p>
            <a:endParaRPr lang="en-US" sz="3200" dirty="0"/>
          </a:p>
          <a:p>
            <a:r>
              <a:rPr lang="en-US" sz="3200" dirty="0" smtClean="0"/>
              <a:t>Recall</a:t>
            </a:r>
          </a:p>
          <a:p>
            <a:endParaRPr lang="en-US" sz="3200" dirty="0"/>
          </a:p>
          <a:p>
            <a:r>
              <a:rPr lang="en-US" sz="3200" dirty="0" smtClean="0"/>
              <a:t>F-Measure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6" y="2373176"/>
            <a:ext cx="6166690" cy="562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6" y="3483466"/>
            <a:ext cx="6166690" cy="622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6" y="4731656"/>
            <a:ext cx="6166690" cy="5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influence on the final result will be the result of a weighing formula.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 weights of each method: 0.42, 0.32, 0.25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92" y="4001294"/>
            <a:ext cx="5852746" cy="212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9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Fairly simple.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user input is </a:t>
            </a:r>
            <a:r>
              <a:rPr lang="en-US" sz="3200" dirty="0" smtClean="0"/>
              <a:t>extracted from </a:t>
            </a:r>
            <a:r>
              <a:rPr lang="en-US" sz="3200" dirty="0"/>
              <a:t>the </a:t>
            </a:r>
            <a:r>
              <a:rPr lang="en-US" sz="3200" dirty="0" smtClean="0"/>
              <a:t>front-end.</a:t>
            </a:r>
          </a:p>
          <a:p>
            <a:r>
              <a:rPr lang="en-US" sz="3200" dirty="0" smtClean="0"/>
              <a:t>Passed </a:t>
            </a:r>
            <a:r>
              <a:rPr lang="en-US" sz="3200" dirty="0"/>
              <a:t>on to the voting </a:t>
            </a:r>
            <a:r>
              <a:rPr lang="en-US" sz="3200" dirty="0" smtClean="0"/>
              <a:t>function.</a:t>
            </a:r>
            <a:endParaRPr lang="en-US" sz="3200" dirty="0"/>
          </a:p>
          <a:p>
            <a:r>
              <a:rPr lang="en-US" sz="3200" dirty="0"/>
              <a:t>The voting function will do the named entity </a:t>
            </a:r>
            <a:r>
              <a:rPr lang="en-US" sz="3200" dirty="0" smtClean="0"/>
              <a:t>recognition.</a:t>
            </a:r>
            <a:endParaRPr lang="en-US" sz="3200" dirty="0"/>
          </a:p>
          <a:p>
            <a:r>
              <a:rPr lang="en-US" sz="3200" dirty="0" smtClean="0"/>
              <a:t>A beautify function will return the HTML friendly code to the frontend.</a:t>
            </a:r>
          </a:p>
          <a:p>
            <a:r>
              <a:rPr lang="en-US" sz="3200" dirty="0" smtClean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232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F-Measure score reached is 88%. </a:t>
            </a:r>
          </a:p>
          <a:p>
            <a:r>
              <a:rPr lang="en-US" sz="3600" dirty="0" smtClean="0"/>
              <a:t>The most influent classification is the Stanford NER.</a:t>
            </a:r>
          </a:p>
          <a:p>
            <a:r>
              <a:rPr lang="en-US" sz="3600" dirty="0" smtClean="0"/>
              <a:t>The Gazetteer method is best with person names.</a:t>
            </a:r>
          </a:p>
          <a:p>
            <a:r>
              <a:rPr lang="en-US" sz="3600" dirty="0" err="1" smtClean="0"/>
              <a:t>SpaCy</a:t>
            </a:r>
            <a:r>
              <a:rPr lang="en-US" sz="3600" dirty="0" smtClean="0"/>
              <a:t> is best with noun-phrases.</a:t>
            </a:r>
          </a:p>
          <a:p>
            <a:r>
              <a:rPr lang="en-US" sz="3600" dirty="0" smtClean="0"/>
              <a:t>Improvements are required in the form of larger, more comprehensive corpora, larger, more ambiguous contexts.</a:t>
            </a:r>
          </a:p>
        </p:txBody>
      </p:sp>
    </p:spTree>
    <p:extLst>
      <p:ext uri="{BB962C8B-B14F-4D97-AF65-F5344CB8AC3E}">
        <p14:creationId xmlns:p14="http://schemas.microsoft.com/office/powerpoint/2010/main" val="219308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can one facilitate the summarization of CVs in order for HR departments to process large quantities of data?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How can one efficiently analyze data in Customer Support such that the response for a complaint to be forwarded to the appropriate department to handle?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39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</a:t>
            </a:r>
            <a:r>
              <a:rPr lang="en-US" dirty="0" smtClean="0"/>
              <a:t>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NER – Named Entity Recognition</a:t>
            </a:r>
          </a:p>
          <a:p>
            <a:endParaRPr lang="en-US" dirty="0"/>
          </a:p>
          <a:p>
            <a:r>
              <a:rPr lang="en-US" dirty="0"/>
              <a:t>Named entity recognition is a subtask of information extraction </a:t>
            </a:r>
            <a:r>
              <a:rPr lang="en-US" dirty="0" smtClean="0"/>
              <a:t>that seeks </a:t>
            </a:r>
            <a:r>
              <a:rPr lang="en-US" dirty="0"/>
              <a:t>to locate and classify mentions of known named entities in </a:t>
            </a:r>
            <a:r>
              <a:rPr lang="en-US" dirty="0" smtClean="0"/>
              <a:t>unstructured texts </a:t>
            </a:r>
            <a:r>
              <a:rPr lang="en-US" dirty="0"/>
              <a:t>into </a:t>
            </a:r>
            <a:r>
              <a:rPr lang="en-US" dirty="0" smtClean="0"/>
              <a:t>pre-determined categories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categories? </a:t>
            </a:r>
          </a:p>
          <a:p>
            <a:endParaRPr lang="en-US" dirty="0" smtClean="0"/>
          </a:p>
          <a:p>
            <a:r>
              <a:rPr lang="en-US" dirty="0" smtClean="0"/>
              <a:t>The most widely used categories are person </a:t>
            </a:r>
            <a:r>
              <a:rPr lang="en-US" dirty="0"/>
              <a:t>names, organization </a:t>
            </a:r>
            <a:r>
              <a:rPr lang="en-US" dirty="0" smtClean="0"/>
              <a:t>names, geographical </a:t>
            </a:r>
            <a:r>
              <a:rPr lang="en-US" dirty="0"/>
              <a:t>locations and miscellaneous such as date and time, </a:t>
            </a:r>
            <a:r>
              <a:rPr lang="en-US" dirty="0" smtClean="0"/>
              <a:t>geo-political relations.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The Stanford Named Entity Recognition Software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The </a:t>
            </a:r>
            <a:r>
              <a:rPr lang="en-US" sz="4000" dirty="0" err="1" smtClean="0"/>
              <a:t>SpaCy</a:t>
            </a:r>
            <a:r>
              <a:rPr lang="en-US" sz="4000" dirty="0" smtClean="0"/>
              <a:t> Entity Recognition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The Gazetteer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03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Stanford Named Entity Recognition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Uses </a:t>
            </a:r>
            <a:r>
              <a:rPr lang="en-US" sz="3200" dirty="0"/>
              <a:t>the Conditional Random Field Algorithm in order </a:t>
            </a:r>
            <a:r>
              <a:rPr lang="en-US" sz="3200" dirty="0" smtClean="0"/>
              <a:t>to predict </a:t>
            </a:r>
            <a:r>
              <a:rPr lang="en-US" sz="3200" dirty="0"/>
              <a:t>the features of an unknown word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/>
              <a:t>All word features are stored in a </a:t>
            </a:r>
            <a:r>
              <a:rPr lang="en-US" sz="3200" dirty="0" smtClean="0"/>
              <a:t>window</a:t>
            </a:r>
          </a:p>
          <a:p>
            <a:endParaRPr lang="en-US" sz="3200" dirty="0" smtClean="0"/>
          </a:p>
          <a:p>
            <a:r>
              <a:rPr lang="en-US" sz="3200" dirty="0"/>
              <a:t>The Stanford Named Entity Recognition Software is highly used </a:t>
            </a:r>
            <a:r>
              <a:rPr lang="en-US" sz="3200" dirty="0" smtClean="0"/>
              <a:t>in the </a:t>
            </a:r>
            <a:r>
              <a:rPr lang="en-US" sz="3200" dirty="0" err="1" smtClean="0"/>
              <a:t>academical</a:t>
            </a:r>
            <a:r>
              <a:rPr lang="en-US" sz="3200" dirty="0" smtClean="0"/>
              <a:t> purposes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45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library that has made Natural </a:t>
            </a:r>
            <a:r>
              <a:rPr lang="en-US" dirty="0" smtClean="0"/>
              <a:t>Language Processing </a:t>
            </a:r>
            <a:r>
              <a:rPr lang="en-US" dirty="0"/>
              <a:t>(NLP) much simpler in Python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users with a statistical system which is highly </a:t>
            </a:r>
            <a:r>
              <a:rPr lang="en-US" dirty="0" smtClean="0"/>
              <a:t>efficient for named </a:t>
            </a:r>
            <a:r>
              <a:rPr lang="en-US" dirty="0"/>
              <a:t>entity </a:t>
            </a:r>
            <a:r>
              <a:rPr lang="en-US" dirty="0" smtClean="0"/>
              <a:t>recognition</a:t>
            </a:r>
          </a:p>
          <a:p>
            <a:endParaRPr lang="en-US" dirty="0"/>
          </a:p>
          <a:p>
            <a:r>
              <a:rPr lang="en-US" dirty="0" smtClean="0"/>
              <a:t>Uses Convolutional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Gazetteer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implies the creation of a different list for each of the type of entities.</a:t>
            </a:r>
          </a:p>
          <a:p>
            <a:endParaRPr lang="en-US" sz="3200" dirty="0" smtClean="0"/>
          </a:p>
          <a:p>
            <a:r>
              <a:rPr lang="en-US" sz="3200" dirty="0" smtClean="0"/>
              <a:t>Tag the unannotated body of text using a Part of Speech Tagger</a:t>
            </a:r>
          </a:p>
          <a:p>
            <a:endParaRPr lang="en-US" sz="3200" dirty="0" smtClean="0"/>
          </a:p>
          <a:p>
            <a:r>
              <a:rPr lang="en-US" sz="3200" dirty="0" smtClean="0"/>
              <a:t>Search the respective lists for each word / group of words identified by the Part of Speech Tagger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62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NER for the Romanian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aforementioned methods provides an accuracy score of over 90% for the languages they are trained on.</a:t>
            </a:r>
          </a:p>
          <a:p>
            <a:r>
              <a:rPr lang="en-US" dirty="0" smtClean="0"/>
              <a:t>For the Romanian Language? Not so good.</a:t>
            </a:r>
          </a:p>
          <a:p>
            <a:pPr marL="0" indent="0">
              <a:buNone/>
            </a:pPr>
            <a:r>
              <a:rPr lang="en-US" dirty="0" smtClean="0"/>
              <a:t>The problem? </a:t>
            </a:r>
          </a:p>
          <a:p>
            <a:r>
              <a:rPr lang="en-US" dirty="0" smtClean="0"/>
              <a:t>Scarce models for this language, complexity of the topic of the language.</a:t>
            </a:r>
          </a:p>
          <a:p>
            <a:pPr marL="0" indent="0">
              <a:buNone/>
            </a:pPr>
            <a:r>
              <a:rPr lang="en-US" dirty="0" smtClean="0"/>
              <a:t>The Solution?</a:t>
            </a:r>
          </a:p>
          <a:p>
            <a:r>
              <a:rPr lang="en-US" dirty="0" smtClean="0"/>
              <a:t>Combining the three methods using a voting function, training on Romanian Language corpora.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QuoVadis</a:t>
            </a:r>
            <a:r>
              <a:rPr lang="en-US" dirty="0" smtClean="0"/>
              <a:t> &amp; RONEC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QuoVadis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corpus displaying semantic relations in free </a:t>
            </a:r>
            <a:r>
              <a:rPr lang="en-US" dirty="0" smtClean="0"/>
              <a:t>text.</a:t>
            </a:r>
          </a:p>
          <a:p>
            <a:r>
              <a:rPr lang="en-US" dirty="0"/>
              <a:t>The knowledge base is built in such a way as to </a:t>
            </a:r>
            <a:r>
              <a:rPr lang="en-US" dirty="0" smtClean="0"/>
              <a:t>facilitate the </a:t>
            </a:r>
            <a:r>
              <a:rPr lang="en-US" dirty="0"/>
              <a:t>training of programs aiming to automatically recognize in text </a:t>
            </a:r>
            <a:r>
              <a:rPr lang="en-US" dirty="0" smtClean="0"/>
              <a:t>entities and </a:t>
            </a:r>
            <a:r>
              <a:rPr lang="en-US" dirty="0"/>
              <a:t>semantic relations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RONEC</a:t>
            </a:r>
          </a:p>
          <a:p>
            <a:r>
              <a:rPr lang="en-US" dirty="0" smtClean="0"/>
              <a:t>A corpus of annotated data consisting of 5127 sentences with a total of 26376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613</Words>
  <Application>Microsoft Office PowerPoint</Application>
  <PresentationFormat>Widescreen</PresentationFormat>
  <Paragraphs>106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The Problem?</vt:lpstr>
      <vt:lpstr>The Solution?</vt:lpstr>
      <vt:lpstr>State-of-the-art</vt:lpstr>
      <vt:lpstr>The Stanford Named Entity Recognition Software</vt:lpstr>
      <vt:lpstr>SpaCy</vt:lpstr>
      <vt:lpstr>Gazetteer </vt:lpstr>
      <vt:lpstr>Application of NER for the Romanian Language</vt:lpstr>
      <vt:lpstr>QuoVadis &amp; RONEC</vt:lpstr>
      <vt:lpstr>Formats</vt:lpstr>
      <vt:lpstr>The Format of the Training Data</vt:lpstr>
      <vt:lpstr>Training the corpus</vt:lpstr>
      <vt:lpstr>Metrics</vt:lpstr>
      <vt:lpstr>Statistics</vt:lpstr>
      <vt:lpstr>Results</vt:lpstr>
      <vt:lpstr>Voting</vt:lpstr>
      <vt:lpstr>Web Application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Drumea</dc:creator>
  <cp:lastModifiedBy>Alex Drumea</cp:lastModifiedBy>
  <cp:revision>54</cp:revision>
  <dcterms:created xsi:type="dcterms:W3CDTF">2019-06-30T15:51:57Z</dcterms:created>
  <dcterms:modified xsi:type="dcterms:W3CDTF">2019-06-30T17:46:06Z</dcterms:modified>
</cp:coreProperties>
</file>