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6" autoAdjust="0"/>
    <p:restoredTop sz="94660"/>
  </p:normalViewPr>
  <p:slideViewPr>
    <p:cSldViewPr snapToGrid="0">
      <p:cViewPr>
        <p:scale>
          <a:sx n="125" d="100"/>
          <a:sy n="125" d="100"/>
        </p:scale>
        <p:origin x="6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8B053-FB92-4880-B091-BB630DB41C0D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8628D-9FC8-4B1E-B54E-28500E4A7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13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8628D-9FC8-4B1E-B54E-28500E4A72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10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Whole sentence in a comment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Each line is a word with a lot of features</a:t>
            </a:r>
          </a:p>
          <a:p>
            <a:pPr marL="171450" indent="-171450">
              <a:buFontTx/>
              <a:buChar char="-"/>
            </a:pPr>
            <a:r>
              <a:rPr lang="en-US" dirty="0"/>
              <a:t>Xml document, has exactly the same features, in another format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Interested in the &lt;entity&gt; &lt;/entity&gt;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8628D-9FC8-4B1E-B54E-28500E4A72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15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Comments are removed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8628D-9FC8-4B1E-B54E-28500E4A72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70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Train file is the aforementioned training data file</a:t>
            </a:r>
          </a:p>
          <a:p>
            <a:pPr marL="171450" indent="-171450">
              <a:buFontTx/>
              <a:buChar char="-"/>
            </a:pPr>
            <a:r>
              <a:rPr lang="en-US" dirty="0"/>
              <a:t>Serialize to is the output of the trainer</a:t>
            </a:r>
          </a:p>
          <a:p>
            <a:pPr marL="171450" indent="-171450">
              <a:buFontTx/>
              <a:buChar char="-"/>
            </a:pPr>
            <a:r>
              <a:rPr lang="en-US" dirty="0"/>
              <a:t>Map specifies the format of the train file</a:t>
            </a:r>
          </a:p>
          <a:p>
            <a:pPr marL="171450" indent="-171450">
              <a:buFontTx/>
              <a:buChar char="-"/>
            </a:pPr>
            <a:r>
              <a:rPr lang="en-US" dirty="0"/>
              <a:t>Trainer is written in java</a:t>
            </a:r>
          </a:p>
          <a:p>
            <a:pPr marL="171450" indent="-171450">
              <a:buFontTx/>
              <a:buChar char="-"/>
            </a:pPr>
            <a:r>
              <a:rPr lang="en-US" dirty="0"/>
              <a:t>Explain params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SpaCy</a:t>
            </a:r>
            <a:r>
              <a:rPr lang="en-US" dirty="0"/>
              <a:t> has been trained using the multi-language model, Gazetteer has been comprised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8628D-9FC8-4B1E-B54E-28500E4A72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3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Having trained, and checked a test classification, one must measure each method’s performance, for that define the measurement methods for performance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True pos=, if the word is a named entity, the classifier tagged the word as a named entity, and the category attributed the word is correct. </a:t>
            </a:r>
          </a:p>
          <a:p>
            <a:pPr marL="171450" indent="-171450">
              <a:buFontTx/>
              <a:buChar char="-"/>
            </a:pPr>
            <a:r>
              <a:rPr lang="en-US" dirty="0"/>
              <a:t>False positive = one calls a false positive a word which is not a named entity, but has been classified as such.</a:t>
            </a:r>
          </a:p>
          <a:p>
            <a:pPr marL="171450" indent="-171450">
              <a:buFontTx/>
              <a:buChar char="-"/>
            </a:pPr>
            <a:r>
              <a:rPr lang="en-US" dirty="0"/>
              <a:t>False negative =either a named entity which has not been classified at all, or one which has been wrongly classified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8628D-9FC8-4B1E-B54E-28500E4A72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54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made a test file</a:t>
            </a:r>
          </a:p>
          <a:p>
            <a:pPr marL="171450" indent="-171450">
              <a:buFontTx/>
              <a:buChar char="-"/>
            </a:pPr>
            <a:r>
              <a:rPr lang="en-US" dirty="0"/>
              <a:t>Dictionary, 2 entries: raw, annotated text (manually)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Comprised using python</a:t>
            </a:r>
          </a:p>
          <a:p>
            <a:pPr marL="171450" indent="-171450">
              <a:buFontTx/>
              <a:buChar char="-"/>
            </a:pPr>
            <a:r>
              <a:rPr lang="en-US" dirty="0"/>
              <a:t>Applied the aforementioned formulas for each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8628D-9FC8-4B1E-B54E-28500E4A72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67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We tested all three methods and the results 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8628D-9FC8-4B1E-B54E-28500E4A72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39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For combining all three methods we need a voting function in order to obtain better performance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Compute the score of each tagged entity from each classifier (according to each weight), then check if the remaining sum of weights is greater than the score of the classification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If that is the case, the classification will not be in the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8628D-9FC8-4B1E-B54E-28500E4A72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06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We move on to the 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8628D-9FC8-4B1E-B54E-28500E4A72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51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due to its language independent platform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Because of the fact that the name file is significantly larger than the others + usually one word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Because it extracts the features of a word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8628D-9FC8-4B1E-B54E-28500E4A72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46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 a world of fast data travelling and automated tasks, there still are grueling, time consuming tasks one has to perform</a:t>
            </a:r>
          </a:p>
          <a:p>
            <a:pPr marL="171450" indent="-171450">
              <a:buFontTx/>
              <a:buChar char="-"/>
            </a:pPr>
            <a:r>
              <a:rPr lang="en-US" dirty="0"/>
              <a:t>Large </a:t>
            </a:r>
            <a:r>
              <a:rPr lang="en-US" dirty="0" err="1"/>
              <a:t>quanities</a:t>
            </a:r>
            <a:r>
              <a:rPr lang="en-US" dirty="0"/>
              <a:t> of digital data now-a-days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 time consuming tasks are better performed by using software solutions, such as: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8628D-9FC8-4B1E-B54E-28500E4A72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7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in unstructured texts into pre-determined categories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such as date and time, geo-political relations, works of art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8628D-9FC8-4B1E-B54E-28500E4A72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94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Current software solutions to this are</a:t>
            </a:r>
          </a:p>
          <a:p>
            <a:pPr marL="171450" indent="-171450">
              <a:buFontTx/>
              <a:buChar char="-"/>
            </a:pPr>
            <a:r>
              <a:rPr lang="en-US" dirty="0"/>
              <a:t>First: used for academic purposes, has language independent support, is easy to use</a:t>
            </a:r>
          </a:p>
          <a:p>
            <a:pPr marL="171450" indent="-171450">
              <a:buFontTx/>
              <a:buChar char="-"/>
            </a:pPr>
            <a:r>
              <a:rPr lang="en-US" dirty="0"/>
              <a:t>Second: industry standard, used by Airbnb, Quora (tech blog) etc.</a:t>
            </a:r>
          </a:p>
          <a:p>
            <a:pPr marL="171450" indent="-171450">
              <a:buFontTx/>
              <a:buChar char="-"/>
            </a:pPr>
            <a:r>
              <a:rPr lang="en-US" dirty="0"/>
              <a:t>Brute force method, useful when there is little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8628D-9FC8-4B1E-B54E-28500E4A72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58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Conditional Random Field </a:t>
            </a:r>
            <a:r>
              <a:rPr lang="en-US" dirty="0" err="1"/>
              <a:t>Algo</a:t>
            </a:r>
            <a:r>
              <a:rPr lang="en-US" dirty="0"/>
              <a:t>: uses the conditional probability function to tag unannotated words, based on the previous sequence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Tags the word in the most likely way, based on the training 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Word features: lemma, number, part of speech, also </a:t>
            </a:r>
            <a:r>
              <a:rPr lang="en-US" dirty="0" err="1"/>
              <a:t>prev</a:t>
            </a:r>
            <a:r>
              <a:rPr lang="en-US" dirty="0"/>
              <a:t> word, next word</a:t>
            </a:r>
          </a:p>
          <a:p>
            <a:pPr marL="171450" indent="-171450">
              <a:buFontTx/>
              <a:buChar char="-"/>
            </a:pPr>
            <a:r>
              <a:rPr lang="en-US" dirty="0"/>
              <a:t>Easily extendable to other languages</a:t>
            </a:r>
          </a:p>
          <a:p>
            <a:pPr marL="171450" indent="-171450">
              <a:buFontTx/>
              <a:buChar char="-"/>
            </a:pPr>
            <a:r>
              <a:rPr lang="en-US" dirty="0"/>
              <a:t>Training method to be presented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8628D-9FC8-4B1E-B54E-28500E4A72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68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CNN to extract features (very good)</a:t>
            </a:r>
          </a:p>
          <a:p>
            <a:pPr marL="171450" indent="-171450">
              <a:buFontTx/>
              <a:buChar char="-"/>
            </a:pPr>
            <a:r>
              <a:rPr lang="en-US" dirty="0"/>
              <a:t>Also uses windows to store word features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Convolution filter applied to each window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exact implementation is not revealed to the general public – used in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8628D-9FC8-4B1E-B54E-28500E4A72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57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Stanford POS Tagger has support for the Romanian language, uses CRF algorithm similarly as the named entity recognition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8628D-9FC8-4B1E-B54E-28500E4A72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07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Term accuracy to be defined later</a:t>
            </a:r>
          </a:p>
          <a:p>
            <a:pPr marL="171450" indent="-171450">
              <a:buFontTx/>
              <a:buChar char="-"/>
            </a:pPr>
            <a:r>
              <a:rPr lang="en-US" dirty="0"/>
              <a:t>Training Stanford Romanian corpora, using the multi-language support of </a:t>
            </a:r>
            <a:r>
              <a:rPr lang="en-US" dirty="0" err="1"/>
              <a:t>SpaCy</a:t>
            </a:r>
            <a:r>
              <a:rPr lang="en-US" dirty="0"/>
              <a:t>, comprising the gazetteer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Combining the adapted three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8628D-9FC8-4B1E-B54E-28500E4A72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88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2 sources of information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Combined and formatted in a trainer friendly way, uniform across the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8628D-9FC8-4B1E-B54E-28500E4A72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95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88C8-D530-44CC-9B93-6BF8F98B209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0E4-42D3-41A4-884D-9F5D0E29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40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88C8-D530-44CC-9B93-6BF8F98B209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0E4-42D3-41A4-884D-9F5D0E29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26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88C8-D530-44CC-9B93-6BF8F98B209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0E4-42D3-41A4-884D-9F5D0E29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78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88C8-D530-44CC-9B93-6BF8F98B209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0E4-42D3-41A4-884D-9F5D0E29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52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88C8-D530-44CC-9B93-6BF8F98B209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0E4-42D3-41A4-884D-9F5D0E29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4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88C8-D530-44CC-9B93-6BF8F98B209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0E4-42D3-41A4-884D-9F5D0E29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71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88C8-D530-44CC-9B93-6BF8F98B209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0E4-42D3-41A4-884D-9F5D0E29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93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88C8-D530-44CC-9B93-6BF8F98B209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0E4-42D3-41A4-884D-9F5D0E29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56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88C8-D530-44CC-9B93-6BF8F98B209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0E4-42D3-41A4-884D-9F5D0E29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90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88C8-D530-44CC-9B93-6BF8F98B209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0E4-42D3-41A4-884D-9F5D0E29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16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88C8-D530-44CC-9B93-6BF8F98B209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0E4-42D3-41A4-884D-9F5D0E29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1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D88C8-D530-44CC-9B93-6BF8F98B209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7E0E4-42D3-41A4-884D-9F5D0E29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6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12776" y="5202238"/>
            <a:ext cx="5800344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Drumea </a:t>
            </a:r>
            <a:r>
              <a:rPr lang="en-US" dirty="0" err="1">
                <a:solidFill>
                  <a:schemeClr val="bg1"/>
                </a:solidFill>
              </a:rPr>
              <a:t>Alexandru</a:t>
            </a:r>
            <a:r>
              <a:rPr lang="en-US" dirty="0">
                <a:solidFill>
                  <a:schemeClr val="bg1"/>
                </a:solidFill>
              </a:rPr>
              <a:t>-Daniel</a:t>
            </a:r>
          </a:p>
          <a:p>
            <a:r>
              <a:rPr lang="en-US" dirty="0" err="1">
                <a:solidFill>
                  <a:schemeClr val="bg1"/>
                </a:solidFill>
              </a:rPr>
              <a:t>Coordonator</a:t>
            </a:r>
            <a:r>
              <a:rPr lang="en-US" dirty="0">
                <a:solidFill>
                  <a:schemeClr val="bg1"/>
                </a:solidFill>
              </a:rPr>
              <a:t>: Prof. Dr. </a:t>
            </a:r>
            <a:r>
              <a:rPr lang="en-US" dirty="0" err="1">
                <a:solidFill>
                  <a:schemeClr val="bg1"/>
                </a:solidFill>
              </a:rPr>
              <a:t>Cristea</a:t>
            </a:r>
            <a:r>
              <a:rPr lang="en-US" dirty="0">
                <a:solidFill>
                  <a:schemeClr val="bg1"/>
                </a:solidFill>
              </a:rPr>
              <a:t> Dan </a:t>
            </a:r>
          </a:p>
        </p:txBody>
      </p:sp>
    </p:spTree>
    <p:extLst>
      <p:ext uri="{BB962C8B-B14F-4D97-AF65-F5344CB8AC3E}">
        <p14:creationId xmlns:p14="http://schemas.microsoft.com/office/powerpoint/2010/main" val="1259122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6" y="2168868"/>
            <a:ext cx="5157787" cy="823912"/>
          </a:xfrm>
        </p:spPr>
        <p:txBody>
          <a:bodyPr/>
          <a:lstStyle/>
          <a:p>
            <a:r>
              <a:rPr lang="en-US" dirty="0"/>
              <a:t>RONEC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3470961"/>
            <a:ext cx="5157787" cy="1273344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2168868"/>
            <a:ext cx="5183188" cy="823912"/>
          </a:xfrm>
        </p:spPr>
        <p:txBody>
          <a:bodyPr/>
          <a:lstStyle/>
          <a:p>
            <a:r>
              <a:rPr lang="en-US" dirty="0" err="1"/>
              <a:t>QuoVadis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806487"/>
            <a:ext cx="5183188" cy="602292"/>
          </a:xfrm>
        </p:spPr>
      </p:pic>
    </p:spTree>
    <p:extLst>
      <p:ext uri="{BB962C8B-B14F-4D97-AF65-F5344CB8AC3E}">
        <p14:creationId xmlns:p14="http://schemas.microsoft.com/office/powerpoint/2010/main" val="2209426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Format of the Training Data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389809" cy="4351338"/>
          </a:xfrm>
        </p:spPr>
      </p:pic>
      <p:sp>
        <p:nvSpPr>
          <p:cNvPr id="8" name="TextBox 7"/>
          <p:cNvSpPr txBox="1"/>
          <p:nvPr/>
        </p:nvSpPr>
        <p:spPr>
          <a:xfrm>
            <a:off x="3228009" y="2742972"/>
            <a:ext cx="73239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format is the </a:t>
            </a:r>
            <a:r>
              <a:rPr lang="en-US" sz="2800" dirty="0" err="1"/>
              <a:t>ConLL</a:t>
            </a:r>
            <a:r>
              <a:rPr lang="en-US" sz="2800" dirty="0"/>
              <a:t>-U Plus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values are stored in two columns separated by &lt;tab&gt;.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Every word and punctuation sign is a new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Facilitates the training of the model.</a:t>
            </a:r>
          </a:p>
        </p:txBody>
      </p:sp>
    </p:spTree>
    <p:extLst>
      <p:ext uri="{BB962C8B-B14F-4D97-AF65-F5344CB8AC3E}">
        <p14:creationId xmlns:p14="http://schemas.microsoft.com/office/powerpoint/2010/main" val="1784175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corpus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16832"/>
            <a:ext cx="10515600" cy="4351338"/>
          </a:xfrm>
        </p:spPr>
        <p:txBody>
          <a:bodyPr/>
          <a:lstStyle/>
          <a:p>
            <a:r>
              <a:rPr lang="en-US" dirty="0"/>
              <a:t>Write the proprieties file.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the Stanford Trainer.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49" y="5426226"/>
            <a:ext cx="10021699" cy="295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820" y="1816832"/>
            <a:ext cx="6001978" cy="316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0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Precision</a:t>
                </a:r>
              </a:p>
              <a:p>
                <a:r>
                  <a:rPr lang="en-US" sz="3200" i="1" dirty="0"/>
                  <a:t>P =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𝑡𝑟𝑢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𝑝𝑜𝑠𝑖𝑡𝑖𝑣𝑒𝑠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𝑡𝑟𝑢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𝑝𝑜𝑠𝑖𝑡𝑖𝑣𝑒𝑠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𝑓𝑎𝑙𝑠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𝑝𝑜𝑠𝑖𝑡𝑖𝑣𝑒𝑠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Recall</a:t>
                </a:r>
              </a:p>
              <a:p>
                <a:r>
                  <a:rPr lang="en-US" sz="3200" i="1" dirty="0"/>
                  <a:t>R =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𝑡𝑟𝑢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𝑝𝑜𝑠𝑖𝑡𝑖𝑣𝑒𝑠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𝑡𝑟𝑢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𝑝𝑜𝑠𝑖𝑡𝑖𝑣𝑒𝑠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𝑓𝑎𝑙𝑠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𝑛𝑒𝑔𝑎𝑡𝑖𝑣𝑒𝑠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F-Measure</a:t>
                </a:r>
              </a:p>
              <a:p>
                <a:r>
                  <a:rPr lang="en-US" sz="3200" i="1" dirty="0"/>
                  <a:t>F-Measure</a:t>
                </a:r>
                <a:r>
                  <a:rPr lang="en-US" sz="3200" dirty="0"/>
                  <a:t> = </a:t>
                </a:r>
                <a:r>
                  <a:rPr lang="en-US" sz="3200" i="1" dirty="0"/>
                  <a:t>2 *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304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test values file is composed of 20 pieces of text.</a:t>
            </a:r>
          </a:p>
          <a:p>
            <a:r>
              <a:rPr lang="en-US" sz="3600" dirty="0"/>
              <a:t>2 characteristics for each sentence: raw text and manually annotated</a:t>
            </a:r>
          </a:p>
          <a:p>
            <a:r>
              <a:rPr lang="en-US" sz="3600" dirty="0"/>
              <a:t>Comprise each category (false positives, true positives, false negatives)</a:t>
            </a:r>
          </a:p>
          <a:p>
            <a:r>
              <a:rPr lang="en-US" sz="3600" dirty="0"/>
              <a:t>Compute each metric.</a:t>
            </a:r>
          </a:p>
        </p:txBody>
      </p:sp>
    </p:spTree>
    <p:extLst>
      <p:ext uri="{BB962C8B-B14F-4D97-AF65-F5344CB8AC3E}">
        <p14:creationId xmlns:p14="http://schemas.microsoft.com/office/powerpoint/2010/main" val="3691198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94A1E1C-9A22-4073-9233-46FB8C92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1CD93C8-3B1E-439D-94CF-2B3072C53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3331"/>
            <a:ext cx="7558379" cy="4351338"/>
          </a:xfrm>
        </p:spPr>
      </p:pic>
    </p:spTree>
    <p:extLst>
      <p:ext uri="{BB962C8B-B14F-4D97-AF65-F5344CB8AC3E}">
        <p14:creationId xmlns:p14="http://schemas.microsoft.com/office/powerpoint/2010/main" val="802547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influence on the final result will be the result of a weighing formula.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 weights of each method: 0.42, 0.32, 0.25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92" y="4001294"/>
            <a:ext cx="5852746" cy="212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97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Fairly simple.</a:t>
            </a:r>
          </a:p>
          <a:p>
            <a:r>
              <a:rPr lang="en-US" sz="3200" dirty="0"/>
              <a:t>The user input is extracted from the frontend.</a:t>
            </a:r>
          </a:p>
          <a:p>
            <a:r>
              <a:rPr lang="en-US" sz="3200" dirty="0"/>
              <a:t>Passed on to the voting function.</a:t>
            </a:r>
          </a:p>
          <a:p>
            <a:r>
              <a:rPr lang="en-US" sz="3200" dirty="0"/>
              <a:t>The voting function will apply the named entity recognition algorithm.</a:t>
            </a:r>
          </a:p>
          <a:p>
            <a:r>
              <a:rPr lang="en-US" sz="3200" dirty="0"/>
              <a:t>A beautify function will return the HTML friendly code to the frontend.</a:t>
            </a:r>
          </a:p>
          <a:p>
            <a:r>
              <a:rPr lang="en-US" sz="3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02322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F-Measure score reached is 88%. </a:t>
            </a:r>
          </a:p>
          <a:p>
            <a:r>
              <a:rPr lang="en-US" sz="3600" dirty="0"/>
              <a:t>The most influent classification is the Stanford NER.</a:t>
            </a:r>
          </a:p>
          <a:p>
            <a:r>
              <a:rPr lang="en-US" sz="3600" dirty="0"/>
              <a:t>The Gazetteer method is best with person names.</a:t>
            </a:r>
          </a:p>
          <a:p>
            <a:r>
              <a:rPr lang="en-US" sz="3600" dirty="0" err="1"/>
              <a:t>SpaCy</a:t>
            </a:r>
            <a:r>
              <a:rPr lang="en-US" sz="3600" dirty="0"/>
              <a:t> is best with noun-phrases.</a:t>
            </a:r>
          </a:p>
          <a:p>
            <a:r>
              <a:rPr lang="en-US" sz="3600" dirty="0"/>
              <a:t>Improvements are required in the form of larger, more comprehensive corpora, larger, more ambiguous contexts.</a:t>
            </a:r>
          </a:p>
        </p:txBody>
      </p:sp>
    </p:spTree>
    <p:extLst>
      <p:ext uri="{BB962C8B-B14F-4D97-AF65-F5344CB8AC3E}">
        <p14:creationId xmlns:p14="http://schemas.microsoft.com/office/powerpoint/2010/main" val="2193080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can one facilitate the summarization of CVs in order for HR departments to process large quantities of data?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How can one efficiently analyze data in Customer Support such that the response for a complaint to be forwarded to the appropriate department to handle?</a:t>
            </a:r>
          </a:p>
        </p:txBody>
      </p:sp>
    </p:spTree>
    <p:extLst>
      <p:ext uri="{BB962C8B-B14F-4D97-AF65-F5344CB8AC3E}">
        <p14:creationId xmlns:p14="http://schemas.microsoft.com/office/powerpoint/2010/main" val="4063931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NER – Named Entity Recognition</a:t>
            </a:r>
          </a:p>
          <a:p>
            <a:endParaRPr lang="en-US" dirty="0"/>
          </a:p>
          <a:p>
            <a:r>
              <a:rPr lang="en-US" dirty="0"/>
              <a:t>A subtask of information extraction that seeks to locate and classify mentions of known named entities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categories? </a:t>
            </a:r>
          </a:p>
          <a:p>
            <a:endParaRPr lang="en-US" dirty="0"/>
          </a:p>
          <a:p>
            <a:r>
              <a:rPr lang="en-US" dirty="0"/>
              <a:t>Person names, organization/</a:t>
            </a:r>
            <a:r>
              <a:rPr lang="en-US" dirty="0" err="1"/>
              <a:t>departament</a:t>
            </a:r>
            <a:r>
              <a:rPr lang="en-US" dirty="0"/>
              <a:t> names, geographical locations and miscellaneous</a:t>
            </a:r>
          </a:p>
        </p:txBody>
      </p:sp>
    </p:spTree>
    <p:extLst>
      <p:ext uri="{BB962C8B-B14F-4D97-AF65-F5344CB8AC3E}">
        <p14:creationId xmlns:p14="http://schemas.microsoft.com/office/powerpoint/2010/main" val="2534589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State-of-the-art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The Stanford Named Entity Recognition Software</a:t>
            </a:r>
          </a:p>
          <a:p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The </a:t>
            </a:r>
            <a:r>
              <a:rPr lang="en-US" sz="4000" dirty="0" err="1"/>
              <a:t>SpaCy</a:t>
            </a:r>
            <a:r>
              <a:rPr lang="en-US" sz="4000" dirty="0"/>
              <a:t> Entity Recognition</a:t>
            </a:r>
          </a:p>
          <a:p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The Gazetteer Method</a:t>
            </a:r>
          </a:p>
        </p:txBody>
      </p:sp>
    </p:spTree>
    <p:extLst>
      <p:ext uri="{BB962C8B-B14F-4D97-AF65-F5344CB8AC3E}">
        <p14:creationId xmlns:p14="http://schemas.microsoft.com/office/powerpoint/2010/main" val="3060331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Stanford Named Entity Recognition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Uses the Conditional Random Field Algorithm in order to predict the features of an unknown word.</a:t>
            </a:r>
          </a:p>
          <a:p>
            <a:endParaRPr lang="en-US" sz="3200" dirty="0"/>
          </a:p>
          <a:p>
            <a:r>
              <a:rPr lang="en-US" sz="3200" dirty="0"/>
              <a:t>All word features are stored in a window</a:t>
            </a:r>
          </a:p>
          <a:p>
            <a:endParaRPr lang="en-US" sz="3200" dirty="0"/>
          </a:p>
          <a:p>
            <a:r>
              <a:rPr lang="en-US" sz="3200" dirty="0"/>
              <a:t>The Stanford Named Entity Recognition Software is highly used in the </a:t>
            </a:r>
            <a:r>
              <a:rPr lang="en-US" sz="3200" dirty="0" err="1"/>
              <a:t>academical</a:t>
            </a:r>
            <a:r>
              <a:rPr lang="en-US" sz="3200" dirty="0"/>
              <a:t> purposes</a:t>
            </a:r>
          </a:p>
        </p:txBody>
      </p:sp>
    </p:spTree>
    <p:extLst>
      <p:ext uri="{BB962C8B-B14F-4D97-AF65-F5344CB8AC3E}">
        <p14:creationId xmlns:p14="http://schemas.microsoft.com/office/powerpoint/2010/main" val="1624512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Free, open source library that has made Natural Language Processing (NLP) much simpler in Python.</a:t>
            </a:r>
          </a:p>
          <a:p>
            <a:endParaRPr lang="en-US" dirty="0"/>
          </a:p>
          <a:p>
            <a:r>
              <a:rPr lang="en-US" dirty="0"/>
              <a:t>Provides users with a statistical system which is highly efficient for named entity recognition</a:t>
            </a:r>
          </a:p>
          <a:p>
            <a:endParaRPr lang="en-US" dirty="0"/>
          </a:p>
          <a:p>
            <a:r>
              <a:rPr lang="en-US" dirty="0"/>
              <a:t>Uses 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675618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Gazetteer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It implies the creation of a different list for each of the type of entities.</a:t>
            </a:r>
          </a:p>
          <a:p>
            <a:endParaRPr lang="en-US" sz="3200" dirty="0"/>
          </a:p>
          <a:p>
            <a:r>
              <a:rPr lang="en-US" sz="3200" dirty="0"/>
              <a:t>Tag the unannotated body of text using a Part of Speech Tagger</a:t>
            </a:r>
          </a:p>
          <a:p>
            <a:endParaRPr lang="en-US" sz="3200" dirty="0"/>
          </a:p>
          <a:p>
            <a:r>
              <a:rPr lang="en-US" sz="3200" dirty="0"/>
              <a:t>Search the respective lists for each word / group of words identified by the Part of Speech Tagger</a:t>
            </a:r>
          </a:p>
        </p:txBody>
      </p:sp>
    </p:spTree>
    <p:extLst>
      <p:ext uri="{BB962C8B-B14F-4D97-AF65-F5344CB8AC3E}">
        <p14:creationId xmlns:p14="http://schemas.microsoft.com/office/powerpoint/2010/main" val="786242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NER for the Romanian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aforementioned methods provides an accuracy score of over 90% for the languages they are trained on.</a:t>
            </a:r>
          </a:p>
          <a:p>
            <a:r>
              <a:rPr lang="en-US" dirty="0"/>
              <a:t>For the Romanian Language? Not so good.</a:t>
            </a:r>
          </a:p>
          <a:p>
            <a:pPr marL="0" indent="0">
              <a:buNone/>
            </a:pPr>
            <a:r>
              <a:rPr lang="en-US" dirty="0"/>
              <a:t>The problem? </a:t>
            </a:r>
          </a:p>
          <a:p>
            <a:r>
              <a:rPr lang="en-US" dirty="0"/>
              <a:t>Scarce models for this language, complexity of the topic of the language.</a:t>
            </a:r>
          </a:p>
          <a:p>
            <a:pPr marL="0" indent="0">
              <a:buNone/>
            </a:pPr>
            <a:r>
              <a:rPr lang="en-US" dirty="0"/>
              <a:t>The Solution?</a:t>
            </a:r>
          </a:p>
          <a:p>
            <a:r>
              <a:rPr lang="en-US" dirty="0"/>
              <a:t>Combining the three methods using a voting function</a:t>
            </a:r>
          </a:p>
        </p:txBody>
      </p:sp>
    </p:spTree>
    <p:extLst>
      <p:ext uri="{BB962C8B-B14F-4D97-AF65-F5344CB8AC3E}">
        <p14:creationId xmlns:p14="http://schemas.microsoft.com/office/powerpoint/2010/main" val="211935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QuoVadis</a:t>
            </a:r>
            <a:r>
              <a:rPr lang="en-US" dirty="0"/>
              <a:t> &amp; RONEC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QuoVadis</a:t>
            </a:r>
            <a:endParaRPr lang="en-US" dirty="0"/>
          </a:p>
          <a:p>
            <a:r>
              <a:rPr lang="en-US" dirty="0"/>
              <a:t>A corpus displaying semantic relations in free text.</a:t>
            </a:r>
          </a:p>
          <a:p>
            <a:r>
              <a:rPr lang="en-US" dirty="0"/>
              <a:t>The knowledge base is built in such a way as to facilitate the training of programs aiming to automatically recognize text entities and semantic relations.</a:t>
            </a:r>
          </a:p>
          <a:p>
            <a:pPr marL="0" indent="0">
              <a:buNone/>
            </a:pPr>
            <a:r>
              <a:rPr lang="en-US" dirty="0"/>
              <a:t>RONEC</a:t>
            </a:r>
          </a:p>
          <a:p>
            <a:r>
              <a:rPr lang="en-US" dirty="0"/>
              <a:t>A corpus of annotated data consisting of 5127 sentences with a total of 26376 entities</a:t>
            </a:r>
          </a:p>
        </p:txBody>
      </p:sp>
    </p:spTree>
    <p:extLst>
      <p:ext uri="{BB962C8B-B14F-4D97-AF65-F5344CB8AC3E}">
        <p14:creationId xmlns:p14="http://schemas.microsoft.com/office/powerpoint/2010/main" val="2079537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1214</Words>
  <Application>Microsoft Office PowerPoint</Application>
  <PresentationFormat>Widescreen</PresentationFormat>
  <Paragraphs>168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The Problem?</vt:lpstr>
      <vt:lpstr>The Solution?</vt:lpstr>
      <vt:lpstr>State-of-the-art</vt:lpstr>
      <vt:lpstr>The Stanford Named Entity Recognition Software</vt:lpstr>
      <vt:lpstr>SpaCy</vt:lpstr>
      <vt:lpstr>Gazetteer </vt:lpstr>
      <vt:lpstr>Application of NER for the Romanian Language</vt:lpstr>
      <vt:lpstr>QuoVadis &amp; RONEC</vt:lpstr>
      <vt:lpstr>Formats</vt:lpstr>
      <vt:lpstr>The Format of the Training Data</vt:lpstr>
      <vt:lpstr>Training the corpus</vt:lpstr>
      <vt:lpstr>Metrics</vt:lpstr>
      <vt:lpstr>Statistics</vt:lpstr>
      <vt:lpstr>Results</vt:lpstr>
      <vt:lpstr>Voting</vt:lpstr>
      <vt:lpstr>Web Application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Drumea</dc:creator>
  <cp:lastModifiedBy>Drumea, Alexandru</cp:lastModifiedBy>
  <cp:revision>91</cp:revision>
  <dcterms:created xsi:type="dcterms:W3CDTF">2019-06-30T15:51:57Z</dcterms:created>
  <dcterms:modified xsi:type="dcterms:W3CDTF">2019-07-01T10:43:33Z</dcterms:modified>
</cp:coreProperties>
</file>