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25"/>
  </p:notesMasterIdLst>
  <p:sldIdLst>
    <p:sldId id="256" r:id="rId2"/>
    <p:sldId id="257" r:id="rId3"/>
    <p:sldId id="303" r:id="rId4"/>
    <p:sldId id="258" r:id="rId5"/>
    <p:sldId id="281" r:id="rId6"/>
    <p:sldId id="283" r:id="rId7"/>
    <p:sldId id="284" r:id="rId8"/>
    <p:sldId id="296" r:id="rId9"/>
    <p:sldId id="315" r:id="rId10"/>
    <p:sldId id="297" r:id="rId11"/>
    <p:sldId id="317" r:id="rId12"/>
    <p:sldId id="306" r:id="rId13"/>
    <p:sldId id="319" r:id="rId14"/>
    <p:sldId id="321" r:id="rId15"/>
    <p:sldId id="322" r:id="rId16"/>
    <p:sldId id="324" r:id="rId17"/>
    <p:sldId id="307" r:id="rId18"/>
    <p:sldId id="308" r:id="rId19"/>
    <p:sldId id="312" r:id="rId20"/>
    <p:sldId id="313" r:id="rId21"/>
    <p:sldId id="314" r:id="rId22"/>
    <p:sldId id="29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E2CECC"/>
    <a:srgbClr val="F1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808"/>
  </p:normalViewPr>
  <p:slideViewPr>
    <p:cSldViewPr snapToGrid="0">
      <p:cViewPr varScale="1">
        <p:scale>
          <a:sx n="78" d="100"/>
          <a:sy n="78" d="100"/>
        </p:scale>
        <p:origin x="2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image" Target="../media/image50.png"/><Relationship Id="rId4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745B2-1082-47D9-9207-CFBB58D919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DEC0F-5267-4292-AEAF-06A28E4D1464}">
      <dgm:prSet/>
      <dgm:spPr/>
      <dgm:t>
        <a:bodyPr/>
        <a:lstStyle/>
        <a:p>
          <a:r>
            <a:rPr lang="en-US" dirty="0"/>
            <a:t>Learn in Local Simulations</a:t>
          </a:r>
        </a:p>
      </dgm:t>
    </dgm:pt>
    <dgm:pt modelId="{89DBE5EA-C615-4249-9A11-60CA963C5BBA}" type="parTrans" cxnId="{B0099B0C-3E38-432C-9467-D0675F47C4A2}">
      <dgm:prSet/>
      <dgm:spPr/>
      <dgm:t>
        <a:bodyPr/>
        <a:lstStyle/>
        <a:p>
          <a:endParaRPr lang="en-US"/>
        </a:p>
      </dgm:t>
    </dgm:pt>
    <dgm:pt modelId="{57646046-D0D5-4479-BA41-9EF861E3095A}" type="sibTrans" cxnId="{B0099B0C-3E38-432C-9467-D0675F47C4A2}">
      <dgm:prSet/>
      <dgm:spPr/>
      <dgm:t>
        <a:bodyPr/>
        <a:lstStyle/>
        <a:p>
          <a:endParaRPr lang="en-US"/>
        </a:p>
      </dgm:t>
    </dgm:pt>
    <dgm:pt modelId="{A4E9E0A3-1AA1-4483-8C13-CB0BA7CAEED9}">
      <dgm:prSet custT="1"/>
      <dgm:spPr/>
      <dgm:t>
        <a:bodyPr/>
        <a:lstStyle/>
        <a:p>
          <a:r>
            <a:rPr lang="en-US" sz="1800" dirty="0"/>
            <a:t>Take small regions as inputs and predict the net vertical magnetic flux in the disc</a:t>
          </a:r>
        </a:p>
      </dgm:t>
    </dgm:pt>
    <dgm:pt modelId="{E49AA2D6-9C23-409A-B189-C4061797750D}" type="parTrans" cxnId="{D1CA4AE2-4788-498E-99E6-95BF47C405EB}">
      <dgm:prSet/>
      <dgm:spPr/>
      <dgm:t>
        <a:bodyPr/>
        <a:lstStyle/>
        <a:p>
          <a:endParaRPr lang="en-US"/>
        </a:p>
      </dgm:t>
    </dgm:pt>
    <dgm:pt modelId="{87E20DE7-6EDD-4740-8E27-25C37012F071}" type="sibTrans" cxnId="{D1CA4AE2-4788-498E-99E6-95BF47C405EB}">
      <dgm:prSet/>
      <dgm:spPr/>
      <dgm:t>
        <a:bodyPr/>
        <a:lstStyle/>
        <a:p>
          <a:endParaRPr lang="en-US"/>
        </a:p>
      </dgm:t>
    </dgm:pt>
    <dgm:pt modelId="{837B7784-2C21-4840-B5C8-94AFA36E1864}">
      <dgm:prSet/>
      <dgm:spPr/>
      <dgm:t>
        <a:bodyPr/>
        <a:lstStyle/>
        <a:p>
          <a:r>
            <a:rPr lang="en-US" dirty="0"/>
            <a:t>Predict in Global Simulations </a:t>
          </a:r>
        </a:p>
      </dgm:t>
    </dgm:pt>
    <dgm:pt modelId="{FED7BD98-B4E9-4A58-9C48-BF1460A12785}" type="parTrans" cxnId="{127856C9-162D-4464-B141-2CF1D1AE60B7}">
      <dgm:prSet/>
      <dgm:spPr/>
      <dgm:t>
        <a:bodyPr/>
        <a:lstStyle/>
        <a:p>
          <a:endParaRPr lang="en-US"/>
        </a:p>
      </dgm:t>
    </dgm:pt>
    <dgm:pt modelId="{2A446DAE-0F18-4FA8-8DA7-70F26A2187A5}" type="sibTrans" cxnId="{127856C9-162D-4464-B141-2CF1D1AE60B7}">
      <dgm:prSet/>
      <dgm:spPr/>
      <dgm:t>
        <a:bodyPr/>
        <a:lstStyle/>
        <a:p>
          <a:endParaRPr lang="en-US"/>
        </a:p>
      </dgm:t>
    </dgm:pt>
    <dgm:pt modelId="{280CC72A-332B-4657-83A7-B56A55489512}">
      <dgm:prSet custT="1"/>
      <dgm:spPr/>
      <dgm:t>
        <a:bodyPr/>
        <a:lstStyle/>
        <a:p>
          <a:r>
            <a:rPr lang="en-US" sz="1800" dirty="0"/>
            <a:t>Predict the net vertical magnetic flux that would be required in a local simulation to produce the given region</a:t>
          </a:r>
        </a:p>
      </dgm:t>
    </dgm:pt>
    <dgm:pt modelId="{2B631C9B-F2EA-4615-9FFD-385BDF0F5857}" type="parTrans" cxnId="{89EB5B86-94F8-48A2-8B57-48602FE6BA62}">
      <dgm:prSet/>
      <dgm:spPr/>
      <dgm:t>
        <a:bodyPr/>
        <a:lstStyle/>
        <a:p>
          <a:endParaRPr lang="en-US"/>
        </a:p>
      </dgm:t>
    </dgm:pt>
    <dgm:pt modelId="{7D6073E4-D6CE-40AC-84FE-84404798C245}" type="sibTrans" cxnId="{89EB5B86-94F8-48A2-8B57-48602FE6BA62}">
      <dgm:prSet/>
      <dgm:spPr/>
      <dgm:t>
        <a:bodyPr/>
        <a:lstStyle/>
        <a:p>
          <a:endParaRPr lang="en-US"/>
        </a:p>
      </dgm:t>
    </dgm:pt>
    <dgm:pt modelId="{FEB439E2-C0AB-4222-AE90-16C3D459AB93}">
      <dgm:prSet/>
      <dgm:spPr/>
      <dgm:t>
        <a:bodyPr/>
        <a:lstStyle/>
        <a:p>
          <a:r>
            <a:rPr lang="en-US" dirty="0"/>
            <a:t>Identify Regions</a:t>
          </a:r>
        </a:p>
      </dgm:t>
    </dgm:pt>
    <dgm:pt modelId="{1EAE6947-4204-4BFB-91F4-2DE02F64472F}" type="parTrans" cxnId="{B733CC07-CDC8-4A49-A24B-BEAD3B9A57E2}">
      <dgm:prSet/>
      <dgm:spPr/>
      <dgm:t>
        <a:bodyPr/>
        <a:lstStyle/>
        <a:p>
          <a:endParaRPr lang="en-US"/>
        </a:p>
      </dgm:t>
    </dgm:pt>
    <dgm:pt modelId="{95BE7E93-A7B1-4911-B4E0-72F18B405E8F}" type="sibTrans" cxnId="{B733CC07-CDC8-4A49-A24B-BEAD3B9A57E2}">
      <dgm:prSet/>
      <dgm:spPr/>
      <dgm:t>
        <a:bodyPr/>
        <a:lstStyle/>
        <a:p>
          <a:endParaRPr lang="en-US"/>
        </a:p>
      </dgm:t>
    </dgm:pt>
    <dgm:pt modelId="{85C0F04A-9052-44FE-80F0-80CF841C4E03}">
      <dgm:prSet custT="1"/>
      <dgm:spPr/>
      <dgm:t>
        <a:bodyPr/>
        <a:lstStyle/>
        <a:p>
          <a:r>
            <a:rPr lang="en-US" sz="1800" dirty="0"/>
            <a:t>Use the prediction to identify the region as SANE or magnetically arrested.</a:t>
          </a:r>
        </a:p>
      </dgm:t>
    </dgm:pt>
    <dgm:pt modelId="{D71368DA-4D82-4831-90B3-9F9921E78724}" type="parTrans" cxnId="{E5D63140-DDA5-44DB-A1FF-6467AC0E2E72}">
      <dgm:prSet/>
      <dgm:spPr/>
      <dgm:t>
        <a:bodyPr/>
        <a:lstStyle/>
        <a:p>
          <a:endParaRPr lang="en-US"/>
        </a:p>
      </dgm:t>
    </dgm:pt>
    <dgm:pt modelId="{363B65E7-B9A9-495A-873F-D1AE6560FE0D}" type="sibTrans" cxnId="{E5D63140-DDA5-44DB-A1FF-6467AC0E2E72}">
      <dgm:prSet/>
      <dgm:spPr/>
      <dgm:t>
        <a:bodyPr/>
        <a:lstStyle/>
        <a:p>
          <a:endParaRPr lang="en-US"/>
        </a:p>
      </dgm:t>
    </dgm:pt>
    <dgm:pt modelId="{1149283F-D4AA-AD41-911A-ED317D2F53C2}" type="pres">
      <dgm:prSet presAssocID="{2F6745B2-1082-47D9-9207-CFBB58D9197E}" presName="linear" presStyleCnt="0">
        <dgm:presLayoutVars>
          <dgm:animLvl val="lvl"/>
          <dgm:resizeHandles val="exact"/>
        </dgm:presLayoutVars>
      </dgm:prSet>
      <dgm:spPr/>
    </dgm:pt>
    <dgm:pt modelId="{040FA200-C4FF-204E-8C90-5DABB0FEE311}" type="pres">
      <dgm:prSet presAssocID="{2BBDEC0F-5267-4292-AEAF-06A28E4D14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0AA4EB-D05D-8840-9CCD-DAABDE78CDB8}" type="pres">
      <dgm:prSet presAssocID="{2BBDEC0F-5267-4292-AEAF-06A28E4D1464}" presName="childText" presStyleLbl="revTx" presStyleIdx="0" presStyleCnt="3">
        <dgm:presLayoutVars>
          <dgm:bulletEnabled val="1"/>
        </dgm:presLayoutVars>
      </dgm:prSet>
      <dgm:spPr/>
    </dgm:pt>
    <dgm:pt modelId="{3615412C-7061-5940-86B4-DDC8FD9EA90B}" type="pres">
      <dgm:prSet presAssocID="{837B7784-2C21-4840-B5C8-94AFA36E18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CD62EF-63BD-094B-AEBD-E4EB396B54C9}" type="pres">
      <dgm:prSet presAssocID="{837B7784-2C21-4840-B5C8-94AFA36E1864}" presName="childText" presStyleLbl="revTx" presStyleIdx="1" presStyleCnt="3">
        <dgm:presLayoutVars>
          <dgm:bulletEnabled val="1"/>
        </dgm:presLayoutVars>
      </dgm:prSet>
      <dgm:spPr/>
    </dgm:pt>
    <dgm:pt modelId="{B10EE4E1-6CA6-984A-AE9C-C0A0CBF9B700}" type="pres">
      <dgm:prSet presAssocID="{FEB439E2-C0AB-4222-AE90-16C3D459AB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C5114C-8041-4C41-95ED-3942BD01305E}" type="pres">
      <dgm:prSet presAssocID="{FEB439E2-C0AB-4222-AE90-16C3D459AB9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733CC07-CDC8-4A49-A24B-BEAD3B9A57E2}" srcId="{2F6745B2-1082-47D9-9207-CFBB58D9197E}" destId="{FEB439E2-C0AB-4222-AE90-16C3D459AB93}" srcOrd="2" destOrd="0" parTransId="{1EAE6947-4204-4BFB-91F4-2DE02F64472F}" sibTransId="{95BE7E93-A7B1-4911-B4E0-72F18B405E8F}"/>
    <dgm:cxn modelId="{B0099B0C-3E38-432C-9467-D0675F47C4A2}" srcId="{2F6745B2-1082-47D9-9207-CFBB58D9197E}" destId="{2BBDEC0F-5267-4292-AEAF-06A28E4D1464}" srcOrd="0" destOrd="0" parTransId="{89DBE5EA-C615-4249-9A11-60CA963C5BBA}" sibTransId="{57646046-D0D5-4479-BA41-9EF861E3095A}"/>
    <dgm:cxn modelId="{1244FD1B-A06C-D240-BFD1-64B240BB682D}" type="presOf" srcId="{2F6745B2-1082-47D9-9207-CFBB58D9197E}" destId="{1149283F-D4AA-AD41-911A-ED317D2F53C2}" srcOrd="0" destOrd="0" presId="urn:microsoft.com/office/officeart/2005/8/layout/vList2"/>
    <dgm:cxn modelId="{DC1B1C27-7F9D-AE46-B7E4-78923679F638}" type="presOf" srcId="{A4E9E0A3-1AA1-4483-8C13-CB0BA7CAEED9}" destId="{000AA4EB-D05D-8840-9CCD-DAABDE78CDB8}" srcOrd="0" destOrd="0" presId="urn:microsoft.com/office/officeart/2005/8/layout/vList2"/>
    <dgm:cxn modelId="{E5D63140-DDA5-44DB-A1FF-6467AC0E2E72}" srcId="{FEB439E2-C0AB-4222-AE90-16C3D459AB93}" destId="{85C0F04A-9052-44FE-80F0-80CF841C4E03}" srcOrd="0" destOrd="0" parTransId="{D71368DA-4D82-4831-90B3-9F9921E78724}" sibTransId="{363B65E7-B9A9-495A-873F-D1AE6560FE0D}"/>
    <dgm:cxn modelId="{24FE947F-A72B-3144-AF26-9C6C10315328}" type="presOf" srcId="{85C0F04A-9052-44FE-80F0-80CF841C4E03}" destId="{1BC5114C-8041-4C41-95ED-3942BD01305E}" srcOrd="0" destOrd="0" presId="urn:microsoft.com/office/officeart/2005/8/layout/vList2"/>
    <dgm:cxn modelId="{8F598483-4AE0-914B-94B4-5720450730E9}" type="presOf" srcId="{FEB439E2-C0AB-4222-AE90-16C3D459AB93}" destId="{B10EE4E1-6CA6-984A-AE9C-C0A0CBF9B700}" srcOrd="0" destOrd="0" presId="urn:microsoft.com/office/officeart/2005/8/layout/vList2"/>
    <dgm:cxn modelId="{89EB5B86-94F8-48A2-8B57-48602FE6BA62}" srcId="{837B7784-2C21-4840-B5C8-94AFA36E1864}" destId="{280CC72A-332B-4657-83A7-B56A55489512}" srcOrd="0" destOrd="0" parTransId="{2B631C9B-F2EA-4615-9FFD-385BDF0F5857}" sibTransId="{7D6073E4-D6CE-40AC-84FE-84404798C245}"/>
    <dgm:cxn modelId="{EDFE0898-B968-7C48-A9C8-EBFF294CC3B3}" type="presOf" srcId="{2BBDEC0F-5267-4292-AEAF-06A28E4D1464}" destId="{040FA200-C4FF-204E-8C90-5DABB0FEE311}" srcOrd="0" destOrd="0" presId="urn:microsoft.com/office/officeart/2005/8/layout/vList2"/>
    <dgm:cxn modelId="{5312BBA5-D93C-E542-A4C4-EB35BFDAFD6E}" type="presOf" srcId="{280CC72A-332B-4657-83A7-B56A55489512}" destId="{62CD62EF-63BD-094B-AEBD-E4EB396B54C9}" srcOrd="0" destOrd="0" presId="urn:microsoft.com/office/officeart/2005/8/layout/vList2"/>
    <dgm:cxn modelId="{127856C9-162D-4464-B141-2CF1D1AE60B7}" srcId="{2F6745B2-1082-47D9-9207-CFBB58D9197E}" destId="{837B7784-2C21-4840-B5C8-94AFA36E1864}" srcOrd="1" destOrd="0" parTransId="{FED7BD98-B4E9-4A58-9C48-BF1460A12785}" sibTransId="{2A446DAE-0F18-4FA8-8DA7-70F26A2187A5}"/>
    <dgm:cxn modelId="{D1CA4AE2-4788-498E-99E6-95BF47C405EB}" srcId="{2BBDEC0F-5267-4292-AEAF-06A28E4D1464}" destId="{A4E9E0A3-1AA1-4483-8C13-CB0BA7CAEED9}" srcOrd="0" destOrd="0" parTransId="{E49AA2D6-9C23-409A-B189-C4061797750D}" sibTransId="{87E20DE7-6EDD-4740-8E27-25C37012F071}"/>
    <dgm:cxn modelId="{FA17D7F8-8EA6-0E42-9AF3-1F56B6E62FE8}" type="presOf" srcId="{837B7784-2C21-4840-B5C8-94AFA36E1864}" destId="{3615412C-7061-5940-86B4-DDC8FD9EA90B}" srcOrd="0" destOrd="0" presId="urn:microsoft.com/office/officeart/2005/8/layout/vList2"/>
    <dgm:cxn modelId="{6FE25127-6899-7D42-B3F2-EC5C85779720}" type="presParOf" srcId="{1149283F-D4AA-AD41-911A-ED317D2F53C2}" destId="{040FA200-C4FF-204E-8C90-5DABB0FEE311}" srcOrd="0" destOrd="0" presId="urn:microsoft.com/office/officeart/2005/8/layout/vList2"/>
    <dgm:cxn modelId="{566E502C-A6A0-564B-A760-1EF14A858D15}" type="presParOf" srcId="{1149283F-D4AA-AD41-911A-ED317D2F53C2}" destId="{000AA4EB-D05D-8840-9CCD-DAABDE78CDB8}" srcOrd="1" destOrd="0" presId="urn:microsoft.com/office/officeart/2005/8/layout/vList2"/>
    <dgm:cxn modelId="{43504887-C5EE-5E4E-B8E1-89660D1B858A}" type="presParOf" srcId="{1149283F-D4AA-AD41-911A-ED317D2F53C2}" destId="{3615412C-7061-5940-86B4-DDC8FD9EA90B}" srcOrd="2" destOrd="0" presId="urn:microsoft.com/office/officeart/2005/8/layout/vList2"/>
    <dgm:cxn modelId="{E6309382-5105-7B41-A97C-0B827A72B46F}" type="presParOf" srcId="{1149283F-D4AA-AD41-911A-ED317D2F53C2}" destId="{62CD62EF-63BD-094B-AEBD-E4EB396B54C9}" srcOrd="3" destOrd="0" presId="urn:microsoft.com/office/officeart/2005/8/layout/vList2"/>
    <dgm:cxn modelId="{61EA143E-D119-0344-AF4D-A68D5B4B2105}" type="presParOf" srcId="{1149283F-D4AA-AD41-911A-ED317D2F53C2}" destId="{B10EE4E1-6CA6-984A-AE9C-C0A0CBF9B700}" srcOrd="4" destOrd="0" presId="urn:microsoft.com/office/officeart/2005/8/layout/vList2"/>
    <dgm:cxn modelId="{2B819A61-2A3E-9F48-A33F-20CE03852E33}" type="presParOf" srcId="{1149283F-D4AA-AD41-911A-ED317D2F53C2}" destId="{1BC5114C-8041-4C41-95ED-3942BD01305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86ABF-6651-40D5-A772-B7B9FDCF92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5F2BF3-DDA1-4FA7-96CB-49D765FC249B}">
          <dgm:prSet/>
          <dgm:spPr/>
          <dgm:t>
            <a:bodyPr/>
            <a:lstStyle/>
            <a:p>
              <a:r>
                <a:rPr lang="en-GB" dirty="0"/>
                <a:t>The data set comes in pairs </a:t>
              </a:r>
              <a14:m>
                <m:oMath xmlns:m="http://schemas.openxmlformats.org/officeDocument/2006/math"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lang="en-GB" b="0" i="1" smtClean="0">
                      <a:latin typeface="Cambria Math" panose="02040503050406030204" pitchFamily="18" charset="0"/>
                    </a:rPr>
                    <m:t>, …, 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 lang="en-GB" b="0" i="1" smtClean="0">
                      <a:latin typeface="Cambria Math" panose="02040503050406030204" pitchFamily="18" charset="0"/>
                    </a:rPr>
                    <m:t>.</m:t>
                  </m:r>
                </m:oMath>
              </a14:m>
              <a:endParaRPr lang="en-US" dirty="0"/>
            </a:p>
          </dgm:t>
        </dgm:pt>
      </mc:Choice>
      <mc:Fallback xmlns="">
        <dgm:pt modelId="{025F2BF3-DDA1-4FA7-96CB-49D765FC249B}">
          <dgm:prSet/>
          <dgm:spPr/>
          <dgm:t>
            <a:bodyPr/>
            <a:lstStyle/>
            <a:p>
              <a:r>
                <a:rPr lang="en-GB" dirty="0"/>
                <a:t>The data set comes in pairs </a:t>
              </a:r>
              <a:r>
                <a:rPr lang="en-GB" b="0" i="0">
                  <a:latin typeface="Cambria Math" panose="02040503050406030204" pitchFamily="18" charset="0"/>
                </a:rPr>
                <a:t>(𝑋_1,𝑌_1 ), …, (𝑋_𝑛, 𝑌_𝑛 ).</a:t>
              </a:r>
              <a:endParaRPr lang="en-US" dirty="0"/>
            </a:p>
          </dgm:t>
        </dgm:pt>
      </mc:Fallback>
    </mc:AlternateContent>
    <dgm:pt modelId="{BE25FE6C-CA58-4CBC-863C-D0BA294F6599}" type="parTrans" cxnId="{D2302E7F-6B22-495F-B8A6-C56EA7384AB1}">
      <dgm:prSet/>
      <dgm:spPr/>
      <dgm:t>
        <a:bodyPr/>
        <a:lstStyle/>
        <a:p>
          <a:endParaRPr lang="en-US"/>
        </a:p>
      </dgm:t>
    </dgm:pt>
    <dgm:pt modelId="{3954CDEE-160D-4544-B754-EA0FD1F4E53B}" type="sibTrans" cxnId="{D2302E7F-6B22-495F-B8A6-C56EA7384AB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E372F44-2D22-41E9-97E0-FB670826B995}">
          <dgm:prSet/>
          <dgm:spPr/>
          <dgm:t>
            <a:bodyPr/>
            <a:lstStyle/>
            <a:p>
              <a:r>
                <a:rPr lang="en-US" dirty="0"/>
                <a:t>The</a:t>
              </a:r>
              <a:r>
                <a:rPr lang="en-US" baseline="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b="0" i="1" baseline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 baseline="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GB" b="0" i="1" baseline="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dirty="0"/>
                <a:t> are called </a:t>
              </a:r>
              <a:r>
                <a:rPr lang="en-US" b="0" dirty="0"/>
                <a:t>features</a:t>
              </a:r>
              <a:r>
                <a:rPr lang="en-US" dirty="0"/>
                <a:t>, predictors or inputs</a:t>
              </a:r>
            </a:p>
          </dgm:t>
        </dgm:pt>
      </mc:Choice>
      <mc:Fallback xmlns="">
        <dgm:pt modelId="{EE372F44-2D22-41E9-97E0-FB670826B995}">
          <dgm:prSet/>
          <dgm:spPr/>
          <dgm:t>
            <a:bodyPr/>
            <a:lstStyle/>
            <a:p>
              <a:r>
                <a:rPr lang="en-US" dirty="0"/>
                <a:t>The</a:t>
              </a:r>
              <a:r>
                <a:rPr lang="en-US" baseline="0" dirty="0"/>
                <a:t> </a:t>
              </a:r>
              <a:r>
                <a:rPr lang="en-GB" b="0" i="0" baseline="0">
                  <a:latin typeface="Cambria Math" panose="02040503050406030204" pitchFamily="18" charset="0"/>
                </a:rPr>
                <a:t>𝑋_𝑖</a:t>
              </a:r>
              <a:r>
                <a:rPr lang="en-US" dirty="0"/>
                <a:t> are called </a:t>
              </a:r>
              <a:r>
                <a:rPr lang="en-US" b="0" dirty="0"/>
                <a:t>features</a:t>
              </a:r>
              <a:r>
                <a:rPr lang="en-US" dirty="0"/>
                <a:t>, predictors or inputs</a:t>
              </a:r>
            </a:p>
          </dgm:t>
        </dgm:pt>
      </mc:Fallback>
    </mc:AlternateContent>
    <dgm:pt modelId="{C4A6333E-F742-444F-B2FF-03EA5D6693F3}" type="parTrans" cxnId="{46A59A2F-6902-498B-A255-022EC3A170A4}">
      <dgm:prSet/>
      <dgm:spPr/>
      <dgm:t>
        <a:bodyPr/>
        <a:lstStyle/>
        <a:p>
          <a:endParaRPr lang="en-US"/>
        </a:p>
      </dgm:t>
    </dgm:pt>
    <dgm:pt modelId="{31AFB647-44FD-47DA-897C-96D340DD5CBE}" type="sibTrans" cxnId="{46A59A2F-6902-498B-A255-022EC3A170A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6988321-AD6E-4F9A-9473-FC092D8DB762}">
          <dgm:prSet/>
          <dgm:spPr/>
          <dgm:t>
            <a:bodyPr/>
            <a:lstStyle/>
            <a:p>
              <a:r>
                <a:rPr lang="en-GB" b="0" dirty="0"/>
                <a:t>The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GB" dirty="0"/>
                <a:t> are called </a:t>
              </a:r>
              <a:r>
                <a:rPr lang="en-GB" b="0" dirty="0"/>
                <a:t>responses</a:t>
              </a:r>
              <a:r>
                <a:rPr lang="en-GB" dirty="0"/>
                <a:t> or outputs</a:t>
              </a:r>
              <a:endParaRPr lang="en-US" dirty="0"/>
            </a:p>
          </dgm:t>
        </dgm:pt>
      </mc:Choice>
      <mc:Fallback xmlns="">
        <dgm:pt modelId="{E6988321-AD6E-4F9A-9473-FC092D8DB762}">
          <dgm:prSet/>
          <dgm:spPr/>
          <dgm:t>
            <a:bodyPr/>
            <a:lstStyle/>
            <a:p>
              <a:r>
                <a:rPr lang="en-GB" b="0" dirty="0"/>
                <a:t>The </a:t>
              </a:r>
              <a:r>
                <a:rPr lang="en-GB" b="0" i="0">
                  <a:latin typeface="Cambria Math" panose="02040503050406030204" pitchFamily="18" charset="0"/>
                </a:rPr>
                <a:t>𝑌_𝑖</a:t>
              </a:r>
              <a:r>
                <a:rPr lang="en-GB" dirty="0"/>
                <a:t> are called </a:t>
              </a:r>
              <a:r>
                <a:rPr lang="en-GB" b="0" dirty="0"/>
                <a:t>responses</a:t>
              </a:r>
              <a:r>
                <a:rPr lang="en-GB" dirty="0"/>
                <a:t> or outputs</a:t>
              </a:r>
              <a:endParaRPr lang="en-US" dirty="0"/>
            </a:p>
          </dgm:t>
        </dgm:pt>
      </mc:Fallback>
    </mc:AlternateContent>
    <dgm:pt modelId="{5EFE4289-8376-485A-9910-6F556FABD9A3}" type="parTrans" cxnId="{F4E93C2A-CE82-418B-9628-4110AF947A84}">
      <dgm:prSet/>
      <dgm:spPr/>
      <dgm:t>
        <a:bodyPr/>
        <a:lstStyle/>
        <a:p>
          <a:endParaRPr lang="en-US"/>
        </a:p>
      </dgm:t>
    </dgm:pt>
    <dgm:pt modelId="{27DD252C-A926-419B-A151-73DB86F1A2EB}" type="sibTrans" cxnId="{F4E93C2A-CE82-418B-9628-4110AF947A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5874814-5772-4AFB-A2A3-7B1D7F9CC6F7}">
          <dgm:prSet/>
          <dgm:spPr/>
          <dgm:t>
            <a:bodyPr/>
            <a:lstStyle/>
            <a:p>
              <a:r>
                <a:rPr lang="en-GB" dirty="0"/>
                <a:t>The goal is to find a relationship between the features and the responses </a:t>
              </a:r>
              <a14:m>
                <m:oMath xmlns:m="http://schemas.openxmlformats.org/officeDocument/2006/math">
                  <m:r>
                    <a:rPr lang="en-GB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lang="en-GB" b="0" i="1" smtClean="0">
                      <a:latin typeface="Cambria Math" panose="02040503050406030204" pitchFamily="18" charset="0"/>
                    </a:rPr>
                    <m:t>≈</m:t>
                  </m:r>
                  <m:sSub>
                    <m:sSub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05874814-5772-4AFB-A2A3-7B1D7F9CC6F7}">
          <dgm:prSet/>
          <dgm:spPr/>
          <dgm:t>
            <a:bodyPr/>
            <a:lstStyle/>
            <a:p>
              <a:r>
                <a:rPr lang="en-GB" dirty="0"/>
                <a:t>The goal is to find a relationship between the features and the responses </a:t>
              </a:r>
              <a:r>
                <a:rPr lang="en-GB" b="0" i="0">
                  <a:latin typeface="Cambria Math" panose="02040503050406030204" pitchFamily="18" charset="0"/>
                </a:rPr>
                <a:t>𝑓(𝑋_𝑖 )≈𝑌_𝑖</a:t>
              </a:r>
              <a:endParaRPr lang="en-US" dirty="0"/>
            </a:p>
          </dgm:t>
        </dgm:pt>
      </mc:Fallback>
    </mc:AlternateContent>
    <dgm:pt modelId="{F713ABB3-5187-42C1-9183-D728D53E1561}" type="parTrans" cxnId="{32E38D77-BAC9-4A8C-823C-254BDFA9F389}">
      <dgm:prSet/>
      <dgm:spPr/>
      <dgm:t>
        <a:bodyPr/>
        <a:lstStyle/>
        <a:p>
          <a:endParaRPr lang="en-US"/>
        </a:p>
      </dgm:t>
    </dgm:pt>
    <dgm:pt modelId="{8C4F5D9A-E12D-4154-ABD8-B4BA85738833}" type="sibTrans" cxnId="{32E38D77-BAC9-4A8C-823C-254BDFA9F389}">
      <dgm:prSet/>
      <dgm:spPr/>
      <dgm:t>
        <a:bodyPr/>
        <a:lstStyle/>
        <a:p>
          <a:endParaRPr lang="en-US"/>
        </a:p>
      </dgm:t>
    </dgm:pt>
    <dgm:pt modelId="{1EB4759E-08E9-464B-9A91-F793613436E9}" type="pres">
      <dgm:prSet presAssocID="{DD286ABF-6651-40D5-A772-B7B9FDCF9289}" presName="linear" presStyleCnt="0">
        <dgm:presLayoutVars>
          <dgm:animLvl val="lvl"/>
          <dgm:resizeHandles val="exact"/>
        </dgm:presLayoutVars>
      </dgm:prSet>
      <dgm:spPr/>
    </dgm:pt>
    <dgm:pt modelId="{8E07BCAB-14E1-034F-A5E6-9B31C923AED3}" type="pres">
      <dgm:prSet presAssocID="{025F2BF3-DDA1-4FA7-96CB-49D765FC24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4503B1-649F-D94C-8EB1-45F35AF5513B}" type="pres">
      <dgm:prSet presAssocID="{3954CDEE-160D-4544-B754-EA0FD1F4E53B}" presName="spacer" presStyleCnt="0"/>
      <dgm:spPr/>
    </dgm:pt>
    <dgm:pt modelId="{3C99D023-6235-354A-9927-AFBCF2D6462C}" type="pres">
      <dgm:prSet presAssocID="{EE372F44-2D22-41E9-97E0-FB670826B9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FF70A1-60FB-8645-A5A4-1B2F05FDA064}" type="pres">
      <dgm:prSet presAssocID="{31AFB647-44FD-47DA-897C-96D340DD5CBE}" presName="spacer" presStyleCnt="0"/>
      <dgm:spPr/>
    </dgm:pt>
    <dgm:pt modelId="{E4D3A6B9-37AC-9F45-95CD-930FA36911CD}" type="pres">
      <dgm:prSet presAssocID="{E6988321-AD6E-4F9A-9473-FC092D8DB7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94A88-35B4-BA45-A972-85F9E4AF3FD2}" type="pres">
      <dgm:prSet presAssocID="{27DD252C-A926-419B-A151-73DB86F1A2EB}" presName="spacer" presStyleCnt="0"/>
      <dgm:spPr/>
    </dgm:pt>
    <dgm:pt modelId="{0D6DB379-BA34-8A46-8205-6C1B29997375}" type="pres">
      <dgm:prSet presAssocID="{05874814-5772-4AFB-A2A3-7B1D7F9CC6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AF5B02-72F6-8940-B2F6-742B984730AF}" type="presOf" srcId="{E6988321-AD6E-4F9A-9473-FC092D8DB762}" destId="{E4D3A6B9-37AC-9F45-95CD-930FA36911CD}" srcOrd="0" destOrd="0" presId="urn:microsoft.com/office/officeart/2005/8/layout/vList2"/>
    <dgm:cxn modelId="{E406540E-B49B-DA43-B672-4278BF698F31}" type="presOf" srcId="{05874814-5772-4AFB-A2A3-7B1D7F9CC6F7}" destId="{0D6DB379-BA34-8A46-8205-6C1B29997375}" srcOrd="0" destOrd="0" presId="urn:microsoft.com/office/officeart/2005/8/layout/vList2"/>
    <dgm:cxn modelId="{F4E93C2A-CE82-418B-9628-4110AF947A84}" srcId="{DD286ABF-6651-40D5-A772-B7B9FDCF9289}" destId="{E6988321-AD6E-4F9A-9473-FC092D8DB762}" srcOrd="2" destOrd="0" parTransId="{5EFE4289-8376-485A-9910-6F556FABD9A3}" sibTransId="{27DD252C-A926-419B-A151-73DB86F1A2EB}"/>
    <dgm:cxn modelId="{46A59A2F-6902-498B-A255-022EC3A170A4}" srcId="{DD286ABF-6651-40D5-A772-B7B9FDCF9289}" destId="{EE372F44-2D22-41E9-97E0-FB670826B995}" srcOrd="1" destOrd="0" parTransId="{C4A6333E-F742-444F-B2FF-03EA5D6693F3}" sibTransId="{31AFB647-44FD-47DA-897C-96D340DD5CBE}"/>
    <dgm:cxn modelId="{3A591739-D0FC-E14A-84FC-C320BBFCE739}" type="presOf" srcId="{DD286ABF-6651-40D5-A772-B7B9FDCF9289}" destId="{1EB4759E-08E9-464B-9A91-F793613436E9}" srcOrd="0" destOrd="0" presId="urn:microsoft.com/office/officeart/2005/8/layout/vList2"/>
    <dgm:cxn modelId="{91208962-F450-FB44-B22D-9CA8AED619D9}" type="presOf" srcId="{025F2BF3-DDA1-4FA7-96CB-49D765FC249B}" destId="{8E07BCAB-14E1-034F-A5E6-9B31C923AED3}" srcOrd="0" destOrd="0" presId="urn:microsoft.com/office/officeart/2005/8/layout/vList2"/>
    <dgm:cxn modelId="{32E38D77-BAC9-4A8C-823C-254BDFA9F389}" srcId="{DD286ABF-6651-40D5-A772-B7B9FDCF9289}" destId="{05874814-5772-4AFB-A2A3-7B1D7F9CC6F7}" srcOrd="3" destOrd="0" parTransId="{F713ABB3-5187-42C1-9183-D728D53E1561}" sibTransId="{8C4F5D9A-E12D-4154-ABD8-B4BA85738833}"/>
    <dgm:cxn modelId="{D2302E7F-6B22-495F-B8A6-C56EA7384AB1}" srcId="{DD286ABF-6651-40D5-A772-B7B9FDCF9289}" destId="{025F2BF3-DDA1-4FA7-96CB-49D765FC249B}" srcOrd="0" destOrd="0" parTransId="{BE25FE6C-CA58-4CBC-863C-D0BA294F6599}" sibTransId="{3954CDEE-160D-4544-B754-EA0FD1F4E53B}"/>
    <dgm:cxn modelId="{157E98F1-7CB4-F44F-B57C-085AD7F55982}" type="presOf" srcId="{EE372F44-2D22-41E9-97E0-FB670826B995}" destId="{3C99D023-6235-354A-9927-AFBCF2D6462C}" srcOrd="0" destOrd="0" presId="urn:microsoft.com/office/officeart/2005/8/layout/vList2"/>
    <dgm:cxn modelId="{6B12A47B-571F-4C44-86BC-83E54AC0A2F1}" type="presParOf" srcId="{1EB4759E-08E9-464B-9A91-F793613436E9}" destId="{8E07BCAB-14E1-034F-A5E6-9B31C923AED3}" srcOrd="0" destOrd="0" presId="urn:microsoft.com/office/officeart/2005/8/layout/vList2"/>
    <dgm:cxn modelId="{38FD992E-87FA-024E-8D7D-99C328D25F00}" type="presParOf" srcId="{1EB4759E-08E9-464B-9A91-F793613436E9}" destId="{854503B1-649F-D94C-8EB1-45F35AF5513B}" srcOrd="1" destOrd="0" presId="urn:microsoft.com/office/officeart/2005/8/layout/vList2"/>
    <dgm:cxn modelId="{2A43294C-8B25-F74A-AFD8-C1A92226E03F}" type="presParOf" srcId="{1EB4759E-08E9-464B-9A91-F793613436E9}" destId="{3C99D023-6235-354A-9927-AFBCF2D6462C}" srcOrd="2" destOrd="0" presId="urn:microsoft.com/office/officeart/2005/8/layout/vList2"/>
    <dgm:cxn modelId="{7B8FC457-C67C-2E43-8366-D851EA1EA590}" type="presParOf" srcId="{1EB4759E-08E9-464B-9A91-F793613436E9}" destId="{B2FF70A1-60FB-8645-A5A4-1B2F05FDA064}" srcOrd="3" destOrd="0" presId="urn:microsoft.com/office/officeart/2005/8/layout/vList2"/>
    <dgm:cxn modelId="{5238D300-E047-8143-96D7-D354F3412B34}" type="presParOf" srcId="{1EB4759E-08E9-464B-9A91-F793613436E9}" destId="{E4D3A6B9-37AC-9F45-95CD-930FA36911CD}" srcOrd="4" destOrd="0" presId="urn:microsoft.com/office/officeart/2005/8/layout/vList2"/>
    <dgm:cxn modelId="{0D55288B-16AD-B14A-802B-6EA40F5875EA}" type="presParOf" srcId="{1EB4759E-08E9-464B-9A91-F793613436E9}" destId="{89294A88-35B4-BA45-A972-85F9E4AF3FD2}" srcOrd="5" destOrd="0" presId="urn:microsoft.com/office/officeart/2005/8/layout/vList2"/>
    <dgm:cxn modelId="{F4EF9B54-BF52-1E43-A10C-A123C74ADB1F}" type="presParOf" srcId="{1EB4759E-08E9-464B-9A91-F793613436E9}" destId="{0D6DB379-BA34-8A46-8205-6C1B299973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286ABF-6651-40D5-A772-B7B9FDCF92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F2BF3-DDA1-4FA7-96CB-49D765FC249B}">
      <dgm:prSet/>
      <dgm:spPr>
        <a:blipFill>
          <a:blip xmlns:r="http://schemas.openxmlformats.org/officeDocument/2006/relationships" r:embed="rId1"/>
          <a:stretch>
            <a:fillRect l="-42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E25FE6C-CA58-4CBC-863C-D0BA294F6599}" type="parTrans" cxnId="{D2302E7F-6B22-495F-B8A6-C56EA7384AB1}">
      <dgm:prSet/>
      <dgm:spPr/>
      <dgm:t>
        <a:bodyPr/>
        <a:lstStyle/>
        <a:p>
          <a:endParaRPr lang="en-US"/>
        </a:p>
      </dgm:t>
    </dgm:pt>
    <dgm:pt modelId="{3954CDEE-160D-4544-B754-EA0FD1F4E53B}" type="sibTrans" cxnId="{D2302E7F-6B22-495F-B8A6-C56EA7384AB1}">
      <dgm:prSet/>
      <dgm:spPr/>
      <dgm:t>
        <a:bodyPr/>
        <a:lstStyle/>
        <a:p>
          <a:endParaRPr lang="en-US"/>
        </a:p>
      </dgm:t>
    </dgm:pt>
    <dgm:pt modelId="{EE372F44-2D22-41E9-97E0-FB670826B995}">
      <dgm:prSet/>
      <dgm:spPr>
        <a:blipFill>
          <a:blip xmlns:r="http://schemas.openxmlformats.org/officeDocument/2006/relationships" r:embed="rId2"/>
          <a:stretch>
            <a:fillRect l="-42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4A6333E-F742-444F-B2FF-03EA5D6693F3}" type="parTrans" cxnId="{46A59A2F-6902-498B-A255-022EC3A170A4}">
      <dgm:prSet/>
      <dgm:spPr/>
      <dgm:t>
        <a:bodyPr/>
        <a:lstStyle/>
        <a:p>
          <a:endParaRPr lang="en-US"/>
        </a:p>
      </dgm:t>
    </dgm:pt>
    <dgm:pt modelId="{31AFB647-44FD-47DA-897C-96D340DD5CBE}" type="sibTrans" cxnId="{46A59A2F-6902-498B-A255-022EC3A170A4}">
      <dgm:prSet/>
      <dgm:spPr/>
      <dgm:t>
        <a:bodyPr/>
        <a:lstStyle/>
        <a:p>
          <a:endParaRPr lang="en-US"/>
        </a:p>
      </dgm:t>
    </dgm:pt>
    <dgm:pt modelId="{E6988321-AD6E-4F9A-9473-FC092D8DB762}">
      <dgm:prSet/>
      <dgm:spPr>
        <a:blipFill>
          <a:blip xmlns:r="http://schemas.openxmlformats.org/officeDocument/2006/relationships" r:embed="rId3"/>
          <a:stretch>
            <a:fillRect l="-42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EFE4289-8376-485A-9910-6F556FABD9A3}" type="parTrans" cxnId="{F4E93C2A-CE82-418B-9628-4110AF947A84}">
      <dgm:prSet/>
      <dgm:spPr/>
      <dgm:t>
        <a:bodyPr/>
        <a:lstStyle/>
        <a:p>
          <a:endParaRPr lang="en-US"/>
        </a:p>
      </dgm:t>
    </dgm:pt>
    <dgm:pt modelId="{27DD252C-A926-419B-A151-73DB86F1A2EB}" type="sibTrans" cxnId="{F4E93C2A-CE82-418B-9628-4110AF947A84}">
      <dgm:prSet/>
      <dgm:spPr/>
      <dgm:t>
        <a:bodyPr/>
        <a:lstStyle/>
        <a:p>
          <a:endParaRPr lang="en-US"/>
        </a:p>
      </dgm:t>
    </dgm:pt>
    <dgm:pt modelId="{05874814-5772-4AFB-A2A3-7B1D7F9CC6F7}">
      <dgm:prSet/>
      <dgm:spPr>
        <a:blipFill>
          <a:blip xmlns:r="http://schemas.openxmlformats.org/officeDocument/2006/relationships" r:embed="rId4"/>
          <a:stretch>
            <a:fillRect l="-426" b="-416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713ABB3-5187-42C1-9183-D728D53E1561}" type="parTrans" cxnId="{32E38D77-BAC9-4A8C-823C-254BDFA9F389}">
      <dgm:prSet/>
      <dgm:spPr/>
      <dgm:t>
        <a:bodyPr/>
        <a:lstStyle/>
        <a:p>
          <a:endParaRPr lang="en-US"/>
        </a:p>
      </dgm:t>
    </dgm:pt>
    <dgm:pt modelId="{8C4F5D9A-E12D-4154-ABD8-B4BA85738833}" type="sibTrans" cxnId="{32E38D77-BAC9-4A8C-823C-254BDFA9F389}">
      <dgm:prSet/>
      <dgm:spPr/>
      <dgm:t>
        <a:bodyPr/>
        <a:lstStyle/>
        <a:p>
          <a:endParaRPr lang="en-US"/>
        </a:p>
      </dgm:t>
    </dgm:pt>
    <dgm:pt modelId="{1EB4759E-08E9-464B-9A91-F793613436E9}" type="pres">
      <dgm:prSet presAssocID="{DD286ABF-6651-40D5-A772-B7B9FDCF9289}" presName="linear" presStyleCnt="0">
        <dgm:presLayoutVars>
          <dgm:animLvl val="lvl"/>
          <dgm:resizeHandles val="exact"/>
        </dgm:presLayoutVars>
      </dgm:prSet>
      <dgm:spPr/>
    </dgm:pt>
    <dgm:pt modelId="{8E07BCAB-14E1-034F-A5E6-9B31C923AED3}" type="pres">
      <dgm:prSet presAssocID="{025F2BF3-DDA1-4FA7-96CB-49D765FC24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4503B1-649F-D94C-8EB1-45F35AF5513B}" type="pres">
      <dgm:prSet presAssocID="{3954CDEE-160D-4544-B754-EA0FD1F4E53B}" presName="spacer" presStyleCnt="0"/>
      <dgm:spPr/>
    </dgm:pt>
    <dgm:pt modelId="{3C99D023-6235-354A-9927-AFBCF2D6462C}" type="pres">
      <dgm:prSet presAssocID="{EE372F44-2D22-41E9-97E0-FB670826B9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FF70A1-60FB-8645-A5A4-1B2F05FDA064}" type="pres">
      <dgm:prSet presAssocID="{31AFB647-44FD-47DA-897C-96D340DD5CBE}" presName="spacer" presStyleCnt="0"/>
      <dgm:spPr/>
    </dgm:pt>
    <dgm:pt modelId="{E4D3A6B9-37AC-9F45-95CD-930FA36911CD}" type="pres">
      <dgm:prSet presAssocID="{E6988321-AD6E-4F9A-9473-FC092D8DB7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94A88-35B4-BA45-A972-85F9E4AF3FD2}" type="pres">
      <dgm:prSet presAssocID="{27DD252C-A926-419B-A151-73DB86F1A2EB}" presName="spacer" presStyleCnt="0"/>
      <dgm:spPr/>
    </dgm:pt>
    <dgm:pt modelId="{0D6DB379-BA34-8A46-8205-6C1B29997375}" type="pres">
      <dgm:prSet presAssocID="{05874814-5772-4AFB-A2A3-7B1D7F9CC6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AF5B02-72F6-8940-B2F6-742B984730AF}" type="presOf" srcId="{E6988321-AD6E-4F9A-9473-FC092D8DB762}" destId="{E4D3A6B9-37AC-9F45-95CD-930FA36911CD}" srcOrd="0" destOrd="0" presId="urn:microsoft.com/office/officeart/2005/8/layout/vList2"/>
    <dgm:cxn modelId="{E406540E-B49B-DA43-B672-4278BF698F31}" type="presOf" srcId="{05874814-5772-4AFB-A2A3-7B1D7F9CC6F7}" destId="{0D6DB379-BA34-8A46-8205-6C1B29997375}" srcOrd="0" destOrd="0" presId="urn:microsoft.com/office/officeart/2005/8/layout/vList2"/>
    <dgm:cxn modelId="{F4E93C2A-CE82-418B-9628-4110AF947A84}" srcId="{DD286ABF-6651-40D5-A772-B7B9FDCF9289}" destId="{E6988321-AD6E-4F9A-9473-FC092D8DB762}" srcOrd="2" destOrd="0" parTransId="{5EFE4289-8376-485A-9910-6F556FABD9A3}" sibTransId="{27DD252C-A926-419B-A151-73DB86F1A2EB}"/>
    <dgm:cxn modelId="{46A59A2F-6902-498B-A255-022EC3A170A4}" srcId="{DD286ABF-6651-40D5-A772-B7B9FDCF9289}" destId="{EE372F44-2D22-41E9-97E0-FB670826B995}" srcOrd="1" destOrd="0" parTransId="{C4A6333E-F742-444F-B2FF-03EA5D6693F3}" sibTransId="{31AFB647-44FD-47DA-897C-96D340DD5CBE}"/>
    <dgm:cxn modelId="{3A591739-D0FC-E14A-84FC-C320BBFCE739}" type="presOf" srcId="{DD286ABF-6651-40D5-A772-B7B9FDCF9289}" destId="{1EB4759E-08E9-464B-9A91-F793613436E9}" srcOrd="0" destOrd="0" presId="urn:microsoft.com/office/officeart/2005/8/layout/vList2"/>
    <dgm:cxn modelId="{91208962-F450-FB44-B22D-9CA8AED619D9}" type="presOf" srcId="{025F2BF3-DDA1-4FA7-96CB-49D765FC249B}" destId="{8E07BCAB-14E1-034F-A5E6-9B31C923AED3}" srcOrd="0" destOrd="0" presId="urn:microsoft.com/office/officeart/2005/8/layout/vList2"/>
    <dgm:cxn modelId="{32E38D77-BAC9-4A8C-823C-254BDFA9F389}" srcId="{DD286ABF-6651-40D5-A772-B7B9FDCF9289}" destId="{05874814-5772-4AFB-A2A3-7B1D7F9CC6F7}" srcOrd="3" destOrd="0" parTransId="{F713ABB3-5187-42C1-9183-D728D53E1561}" sibTransId="{8C4F5D9A-E12D-4154-ABD8-B4BA85738833}"/>
    <dgm:cxn modelId="{D2302E7F-6B22-495F-B8A6-C56EA7384AB1}" srcId="{DD286ABF-6651-40D5-A772-B7B9FDCF9289}" destId="{025F2BF3-DDA1-4FA7-96CB-49D765FC249B}" srcOrd="0" destOrd="0" parTransId="{BE25FE6C-CA58-4CBC-863C-D0BA294F6599}" sibTransId="{3954CDEE-160D-4544-B754-EA0FD1F4E53B}"/>
    <dgm:cxn modelId="{157E98F1-7CB4-F44F-B57C-085AD7F55982}" type="presOf" srcId="{EE372F44-2D22-41E9-97E0-FB670826B995}" destId="{3C99D023-6235-354A-9927-AFBCF2D6462C}" srcOrd="0" destOrd="0" presId="urn:microsoft.com/office/officeart/2005/8/layout/vList2"/>
    <dgm:cxn modelId="{6B12A47B-571F-4C44-86BC-83E54AC0A2F1}" type="presParOf" srcId="{1EB4759E-08E9-464B-9A91-F793613436E9}" destId="{8E07BCAB-14E1-034F-A5E6-9B31C923AED3}" srcOrd="0" destOrd="0" presId="urn:microsoft.com/office/officeart/2005/8/layout/vList2"/>
    <dgm:cxn modelId="{38FD992E-87FA-024E-8D7D-99C328D25F00}" type="presParOf" srcId="{1EB4759E-08E9-464B-9A91-F793613436E9}" destId="{854503B1-649F-D94C-8EB1-45F35AF5513B}" srcOrd="1" destOrd="0" presId="urn:microsoft.com/office/officeart/2005/8/layout/vList2"/>
    <dgm:cxn modelId="{2A43294C-8B25-F74A-AFD8-C1A92226E03F}" type="presParOf" srcId="{1EB4759E-08E9-464B-9A91-F793613436E9}" destId="{3C99D023-6235-354A-9927-AFBCF2D6462C}" srcOrd="2" destOrd="0" presId="urn:microsoft.com/office/officeart/2005/8/layout/vList2"/>
    <dgm:cxn modelId="{7B8FC457-C67C-2E43-8366-D851EA1EA590}" type="presParOf" srcId="{1EB4759E-08E9-464B-9A91-F793613436E9}" destId="{B2FF70A1-60FB-8645-A5A4-1B2F05FDA064}" srcOrd="3" destOrd="0" presId="urn:microsoft.com/office/officeart/2005/8/layout/vList2"/>
    <dgm:cxn modelId="{5238D300-E047-8143-96D7-D354F3412B34}" type="presParOf" srcId="{1EB4759E-08E9-464B-9A91-F793613436E9}" destId="{E4D3A6B9-37AC-9F45-95CD-930FA36911CD}" srcOrd="4" destOrd="0" presId="urn:microsoft.com/office/officeart/2005/8/layout/vList2"/>
    <dgm:cxn modelId="{0D55288B-16AD-B14A-802B-6EA40F5875EA}" type="presParOf" srcId="{1EB4759E-08E9-464B-9A91-F793613436E9}" destId="{89294A88-35B4-BA45-A972-85F9E4AF3FD2}" srcOrd="5" destOrd="0" presId="urn:microsoft.com/office/officeart/2005/8/layout/vList2"/>
    <dgm:cxn modelId="{F4EF9B54-BF52-1E43-A10C-A123C74ADB1F}" type="presParOf" srcId="{1EB4759E-08E9-464B-9A91-F793613436E9}" destId="{0D6DB379-BA34-8A46-8205-6C1B299973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095644-30DF-41F9-B9CA-02D2E37883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83E66-43D3-47CB-A8EF-05B6BCF11F3B}">
      <dgm:prSet/>
      <dgm:spPr/>
      <dgm:t>
        <a:bodyPr/>
        <a:lstStyle/>
        <a:p>
          <a:r>
            <a:rPr lang="en-GB" dirty="0"/>
            <a:t>The net horizontal magnetic flux for the simulation the observation came from</a:t>
          </a:r>
          <a:endParaRPr lang="en-US" dirty="0"/>
        </a:p>
      </dgm:t>
    </dgm:pt>
    <dgm:pt modelId="{2D44563F-2AF3-4F9B-BF04-623CDEE9B07F}" type="parTrans" cxnId="{DCEB82DD-B767-4A03-8F5B-7BECA50F5322}">
      <dgm:prSet/>
      <dgm:spPr/>
      <dgm:t>
        <a:bodyPr/>
        <a:lstStyle/>
        <a:p>
          <a:endParaRPr lang="en-US"/>
        </a:p>
      </dgm:t>
    </dgm:pt>
    <dgm:pt modelId="{185FFD0C-7370-43CA-B7B2-3BD6F2E98937}" type="sibTrans" cxnId="{DCEB82DD-B767-4A03-8F5B-7BECA50F5322}">
      <dgm:prSet/>
      <dgm:spPr/>
      <dgm:t>
        <a:bodyPr/>
        <a:lstStyle/>
        <a:p>
          <a:endParaRPr lang="en-US"/>
        </a:p>
      </dgm:t>
    </dgm:pt>
    <dgm:pt modelId="{2B1B5054-63A0-42EA-B2F0-ED9554DA091B}">
      <dgm:prSet/>
      <dgm:spPr/>
      <dgm:t>
        <a:bodyPr/>
        <a:lstStyle/>
        <a:p>
          <a:r>
            <a:rPr lang="en-GB" dirty="0"/>
            <a:t>In PLUTO, </a:t>
          </a:r>
          <a:r>
            <a:rPr lang="el-GR" dirty="0"/>
            <a:t>χ</a:t>
          </a:r>
          <a:r>
            <a:rPr lang="en-GB" dirty="0"/>
            <a:t> represents the net horizontal magnetic flux</a:t>
          </a:r>
          <a:endParaRPr lang="en-US" dirty="0"/>
        </a:p>
      </dgm:t>
    </dgm:pt>
    <dgm:pt modelId="{40B40CDF-137A-4E5D-B049-5CD9A79DF020}" type="parTrans" cxnId="{33B2FC1C-05DC-46A0-A0F5-DADCC38C98BD}">
      <dgm:prSet/>
      <dgm:spPr/>
      <dgm:t>
        <a:bodyPr/>
        <a:lstStyle/>
        <a:p>
          <a:endParaRPr lang="en-US"/>
        </a:p>
      </dgm:t>
    </dgm:pt>
    <dgm:pt modelId="{5F50EA56-6D1B-4F79-9A27-DEEBBA832898}" type="sibTrans" cxnId="{33B2FC1C-05DC-46A0-A0F5-DADCC38C98BD}">
      <dgm:prSet/>
      <dgm:spPr/>
      <dgm:t>
        <a:bodyPr/>
        <a:lstStyle/>
        <a:p>
          <a:endParaRPr lang="en-US"/>
        </a:p>
      </dgm:t>
    </dgm:pt>
    <dgm:pt modelId="{4C4D3DED-51B4-498B-B9CD-A299C6572432}">
      <dgm:prSet/>
      <dgm:spPr/>
      <dgm:t>
        <a:bodyPr/>
        <a:lstStyle/>
        <a:p>
          <a:r>
            <a:rPr lang="en-GB" dirty="0"/>
            <a:t>The time snapshot that the observation came from</a:t>
          </a:r>
          <a:endParaRPr lang="en-US" dirty="0"/>
        </a:p>
      </dgm:t>
    </dgm:pt>
    <dgm:pt modelId="{7706B9F4-627D-4396-A11A-AC0B9F9641DD}" type="parTrans" cxnId="{FB6A257A-9F75-4F6F-AD70-72226BF88B12}">
      <dgm:prSet/>
      <dgm:spPr/>
      <dgm:t>
        <a:bodyPr/>
        <a:lstStyle/>
        <a:p>
          <a:endParaRPr lang="en-US"/>
        </a:p>
      </dgm:t>
    </dgm:pt>
    <dgm:pt modelId="{266E536E-2C85-4CF1-AAA7-D621C023A6B9}" type="sibTrans" cxnId="{FB6A257A-9F75-4F6F-AD70-72226BF88B12}">
      <dgm:prSet/>
      <dgm:spPr/>
      <dgm:t>
        <a:bodyPr/>
        <a:lstStyle/>
        <a:p>
          <a:endParaRPr lang="en-US"/>
        </a:p>
      </dgm:t>
    </dgm:pt>
    <dgm:pt modelId="{1BF6D08D-0807-403F-993D-512D268EED3E}">
      <dgm:prSet/>
      <dgm:spPr/>
      <dgm:t>
        <a:bodyPr/>
        <a:lstStyle/>
        <a:p>
          <a:r>
            <a:rPr lang="en-GB" dirty="0"/>
            <a:t>This was used while comparing models since it was computationally cheaper</a:t>
          </a:r>
          <a:endParaRPr lang="en-US" dirty="0"/>
        </a:p>
      </dgm:t>
    </dgm:pt>
    <dgm:pt modelId="{D3EC863C-DAF6-4614-BFEC-73CECBF1CBF4}" type="parTrans" cxnId="{01AB9507-67D8-4D6A-BBB7-67604F217DA2}">
      <dgm:prSet/>
      <dgm:spPr/>
      <dgm:t>
        <a:bodyPr/>
        <a:lstStyle/>
        <a:p>
          <a:endParaRPr lang="en-US"/>
        </a:p>
      </dgm:t>
    </dgm:pt>
    <dgm:pt modelId="{06E32885-4752-47C5-BF09-BF03C24A8892}" type="sibTrans" cxnId="{01AB9507-67D8-4D6A-BBB7-67604F217DA2}">
      <dgm:prSet/>
      <dgm:spPr/>
      <dgm:t>
        <a:bodyPr/>
        <a:lstStyle/>
        <a:p>
          <a:endParaRPr lang="en-US"/>
        </a:p>
      </dgm:t>
    </dgm:pt>
    <dgm:pt modelId="{969869C9-D8E4-6D4B-9F79-CEC56D56F627}">
      <dgm:prSet/>
      <dgm:spPr/>
      <dgm:t>
        <a:bodyPr/>
        <a:lstStyle/>
        <a:p>
          <a:r>
            <a:rPr lang="en-US" dirty="0"/>
            <a:t>We hypothesized that the best model with time as the response would also do well with </a:t>
          </a:r>
          <a:r>
            <a:rPr lang="el-GR" dirty="0"/>
            <a:t>χ </a:t>
          </a:r>
          <a:r>
            <a:rPr lang="en-US" dirty="0"/>
            <a:t>as the response</a:t>
          </a:r>
        </a:p>
      </dgm:t>
    </dgm:pt>
    <dgm:pt modelId="{3B25C1A2-457D-8849-B8C1-9AB106AE3BE8}" type="parTrans" cxnId="{8FBB41BC-7D34-7946-AD27-7BADD6E9A4E9}">
      <dgm:prSet/>
      <dgm:spPr/>
      <dgm:t>
        <a:bodyPr/>
        <a:lstStyle/>
        <a:p>
          <a:endParaRPr lang="en-GB"/>
        </a:p>
      </dgm:t>
    </dgm:pt>
    <dgm:pt modelId="{18DBE10F-FD96-204B-9FBF-31D6CAF7EE64}" type="sibTrans" cxnId="{8FBB41BC-7D34-7946-AD27-7BADD6E9A4E9}">
      <dgm:prSet/>
      <dgm:spPr/>
      <dgm:t>
        <a:bodyPr/>
        <a:lstStyle/>
        <a:p>
          <a:endParaRPr lang="en-GB"/>
        </a:p>
      </dgm:t>
    </dgm:pt>
    <dgm:pt modelId="{497F098F-307B-B748-B70E-0CB90A576D93}" type="pres">
      <dgm:prSet presAssocID="{D6095644-30DF-41F9-B9CA-02D2E3788351}" presName="linear" presStyleCnt="0">
        <dgm:presLayoutVars>
          <dgm:animLvl val="lvl"/>
          <dgm:resizeHandles val="exact"/>
        </dgm:presLayoutVars>
      </dgm:prSet>
      <dgm:spPr/>
    </dgm:pt>
    <dgm:pt modelId="{C89D257A-A315-1943-944D-73182BDD8BF8}" type="pres">
      <dgm:prSet presAssocID="{C7A83E66-43D3-47CB-A8EF-05B6BCF11F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D59550-DFCE-EA4C-A8C3-185EC01A172E}" type="pres">
      <dgm:prSet presAssocID="{C7A83E66-43D3-47CB-A8EF-05B6BCF11F3B}" presName="childText" presStyleLbl="revTx" presStyleIdx="0" presStyleCnt="2">
        <dgm:presLayoutVars>
          <dgm:bulletEnabled val="1"/>
        </dgm:presLayoutVars>
      </dgm:prSet>
      <dgm:spPr/>
    </dgm:pt>
    <dgm:pt modelId="{20A0AE16-E04A-C848-A23E-340E91B51147}" type="pres">
      <dgm:prSet presAssocID="{4C4D3DED-51B4-498B-B9CD-A299C657243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B1C6C2-A543-9A44-98E6-C8673DDEECD2}" type="pres">
      <dgm:prSet presAssocID="{4C4D3DED-51B4-498B-B9CD-A299C657243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AB9507-67D8-4D6A-BBB7-67604F217DA2}" srcId="{4C4D3DED-51B4-498B-B9CD-A299C6572432}" destId="{1BF6D08D-0807-403F-993D-512D268EED3E}" srcOrd="0" destOrd="0" parTransId="{D3EC863C-DAF6-4614-BFEC-73CECBF1CBF4}" sibTransId="{06E32885-4752-47C5-BF09-BF03C24A8892}"/>
    <dgm:cxn modelId="{33B2FC1C-05DC-46A0-A0F5-DADCC38C98BD}" srcId="{C7A83E66-43D3-47CB-A8EF-05B6BCF11F3B}" destId="{2B1B5054-63A0-42EA-B2F0-ED9554DA091B}" srcOrd="0" destOrd="0" parTransId="{40B40CDF-137A-4E5D-B049-5CD9A79DF020}" sibTransId="{5F50EA56-6D1B-4F79-9A27-DEEBBA832898}"/>
    <dgm:cxn modelId="{20CC8D34-3B07-C54F-AB9B-3CDC608EFB59}" type="presOf" srcId="{969869C9-D8E4-6D4B-9F79-CEC56D56F627}" destId="{0BB1C6C2-A543-9A44-98E6-C8673DDEECD2}" srcOrd="0" destOrd="1" presId="urn:microsoft.com/office/officeart/2005/8/layout/vList2"/>
    <dgm:cxn modelId="{3E3C8442-33C9-584C-BE3A-F85281E81332}" type="presOf" srcId="{4C4D3DED-51B4-498B-B9CD-A299C6572432}" destId="{20A0AE16-E04A-C848-A23E-340E91B51147}" srcOrd="0" destOrd="0" presId="urn:microsoft.com/office/officeart/2005/8/layout/vList2"/>
    <dgm:cxn modelId="{1D94A151-BB7A-9941-9D26-1DE65115BCC6}" type="presOf" srcId="{C7A83E66-43D3-47CB-A8EF-05B6BCF11F3B}" destId="{C89D257A-A315-1943-944D-73182BDD8BF8}" srcOrd="0" destOrd="0" presId="urn:microsoft.com/office/officeart/2005/8/layout/vList2"/>
    <dgm:cxn modelId="{FB6A257A-9F75-4F6F-AD70-72226BF88B12}" srcId="{D6095644-30DF-41F9-B9CA-02D2E3788351}" destId="{4C4D3DED-51B4-498B-B9CD-A299C6572432}" srcOrd="1" destOrd="0" parTransId="{7706B9F4-627D-4396-A11A-AC0B9F9641DD}" sibTransId="{266E536E-2C85-4CF1-AAA7-D621C023A6B9}"/>
    <dgm:cxn modelId="{8FBB41BC-7D34-7946-AD27-7BADD6E9A4E9}" srcId="{4C4D3DED-51B4-498B-B9CD-A299C6572432}" destId="{969869C9-D8E4-6D4B-9F79-CEC56D56F627}" srcOrd="1" destOrd="0" parTransId="{3B25C1A2-457D-8849-B8C1-9AB106AE3BE8}" sibTransId="{18DBE10F-FD96-204B-9FBF-31D6CAF7EE64}"/>
    <dgm:cxn modelId="{951359CD-BA5C-244B-931D-F011CBC49AA4}" type="presOf" srcId="{1BF6D08D-0807-403F-993D-512D268EED3E}" destId="{0BB1C6C2-A543-9A44-98E6-C8673DDEECD2}" srcOrd="0" destOrd="0" presId="urn:microsoft.com/office/officeart/2005/8/layout/vList2"/>
    <dgm:cxn modelId="{DCEB82DD-B767-4A03-8F5B-7BECA50F5322}" srcId="{D6095644-30DF-41F9-B9CA-02D2E3788351}" destId="{C7A83E66-43D3-47CB-A8EF-05B6BCF11F3B}" srcOrd="0" destOrd="0" parTransId="{2D44563F-2AF3-4F9B-BF04-623CDEE9B07F}" sibTransId="{185FFD0C-7370-43CA-B7B2-3BD6F2E98937}"/>
    <dgm:cxn modelId="{A96C5BF0-CE88-2E42-B675-7A0B4E79E15F}" type="presOf" srcId="{2B1B5054-63A0-42EA-B2F0-ED9554DA091B}" destId="{20D59550-DFCE-EA4C-A8C3-185EC01A172E}" srcOrd="0" destOrd="0" presId="urn:microsoft.com/office/officeart/2005/8/layout/vList2"/>
    <dgm:cxn modelId="{651B95FE-F602-484F-A787-7D6A1148FAC9}" type="presOf" srcId="{D6095644-30DF-41F9-B9CA-02D2E3788351}" destId="{497F098F-307B-B748-B70E-0CB90A576D93}" srcOrd="0" destOrd="0" presId="urn:microsoft.com/office/officeart/2005/8/layout/vList2"/>
    <dgm:cxn modelId="{0998B3A5-19A4-7443-88EE-9F7F88ECE1B6}" type="presParOf" srcId="{497F098F-307B-B748-B70E-0CB90A576D93}" destId="{C89D257A-A315-1943-944D-73182BDD8BF8}" srcOrd="0" destOrd="0" presId="urn:microsoft.com/office/officeart/2005/8/layout/vList2"/>
    <dgm:cxn modelId="{0B1C6E7C-9EAF-154A-A157-44A37E9EE5CB}" type="presParOf" srcId="{497F098F-307B-B748-B70E-0CB90A576D93}" destId="{20D59550-DFCE-EA4C-A8C3-185EC01A172E}" srcOrd="1" destOrd="0" presId="urn:microsoft.com/office/officeart/2005/8/layout/vList2"/>
    <dgm:cxn modelId="{1428FAF7-A100-C048-8F76-CA496CD2EB15}" type="presParOf" srcId="{497F098F-307B-B748-B70E-0CB90A576D93}" destId="{20A0AE16-E04A-C848-A23E-340E91B51147}" srcOrd="2" destOrd="0" presId="urn:microsoft.com/office/officeart/2005/8/layout/vList2"/>
    <dgm:cxn modelId="{CB658651-A125-A442-8729-B1AF5D233917}" type="presParOf" srcId="{497F098F-307B-B748-B70E-0CB90A576D93}" destId="{0BB1C6C2-A543-9A44-98E6-C8673DDEEC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61E371-DE9C-4E1D-88D9-7FD09AA619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F419CE-1629-4F04-8CCF-D4B74F519D4D}">
      <dgm:prSet/>
      <dgm:spPr/>
      <dgm:t>
        <a:bodyPr/>
        <a:lstStyle/>
        <a:p>
          <a:r>
            <a:rPr lang="en-GB" dirty="0"/>
            <a:t>Trained the MLP with observations from 7 simulations:</a:t>
          </a:r>
        </a:p>
        <a:p>
          <a:r>
            <a:rPr lang="el-GR" dirty="0"/>
            <a:t>χ = </a:t>
          </a:r>
          <a:r>
            <a:rPr lang="en-GB" dirty="0"/>
            <a:t>0.03, 0.05, 0.06, 0.07, 0.09, 0.1 and 0.13</a:t>
          </a:r>
          <a:endParaRPr lang="en-US" dirty="0"/>
        </a:p>
      </dgm:t>
    </dgm:pt>
    <dgm:pt modelId="{079090D8-BD02-4665-878C-5DE3698FB55C}" type="parTrans" cxnId="{030D4746-90FA-4D9E-8A60-610866963571}">
      <dgm:prSet/>
      <dgm:spPr/>
      <dgm:t>
        <a:bodyPr/>
        <a:lstStyle/>
        <a:p>
          <a:endParaRPr lang="en-US"/>
        </a:p>
      </dgm:t>
    </dgm:pt>
    <dgm:pt modelId="{1E7905BD-EAB0-4239-8F77-BDD7EDB34BE1}" type="sibTrans" cxnId="{030D4746-90FA-4D9E-8A60-610866963571}">
      <dgm:prSet/>
      <dgm:spPr/>
      <dgm:t>
        <a:bodyPr/>
        <a:lstStyle/>
        <a:p>
          <a:endParaRPr lang="en-US"/>
        </a:p>
      </dgm:t>
    </dgm:pt>
    <dgm:pt modelId="{616D2AB2-E0F5-4577-BB31-E1CD7C31E8CB}">
      <dgm:prSet/>
      <dgm:spPr/>
      <dgm:t>
        <a:bodyPr/>
        <a:lstStyle/>
        <a:p>
          <a:r>
            <a:rPr lang="en-GB" dirty="0"/>
            <a:t>Did not use 4 simulations during training:</a:t>
          </a:r>
        </a:p>
        <a:p>
          <a:r>
            <a:rPr lang="el-GR" dirty="0"/>
            <a:t>χ = </a:t>
          </a:r>
          <a:r>
            <a:rPr lang="en-GB" dirty="0"/>
            <a:t>0.08, 0.15, 0.20 and 0.80</a:t>
          </a:r>
          <a:endParaRPr lang="en-US" dirty="0"/>
        </a:p>
      </dgm:t>
    </dgm:pt>
    <dgm:pt modelId="{198400ED-6159-4422-B197-842696EDD467}" type="parTrans" cxnId="{2DD42024-0BA6-45DB-B1F3-BFAB0542BC15}">
      <dgm:prSet/>
      <dgm:spPr/>
      <dgm:t>
        <a:bodyPr/>
        <a:lstStyle/>
        <a:p>
          <a:endParaRPr lang="en-US"/>
        </a:p>
      </dgm:t>
    </dgm:pt>
    <dgm:pt modelId="{71AF99C8-22E6-4233-B862-D97A47E1C679}" type="sibTrans" cxnId="{2DD42024-0BA6-45DB-B1F3-BFAB0542BC15}">
      <dgm:prSet/>
      <dgm:spPr/>
      <dgm:t>
        <a:bodyPr/>
        <a:lstStyle/>
        <a:p>
          <a:endParaRPr lang="en-US"/>
        </a:p>
      </dgm:t>
    </dgm:pt>
    <dgm:pt modelId="{16740D8D-A73B-4584-9DDD-BD4371FCB7E8}">
      <dgm:prSet/>
      <dgm:spPr/>
      <dgm:t>
        <a:bodyPr/>
        <a:lstStyle/>
        <a:p>
          <a:r>
            <a:rPr lang="en-GB" dirty="0"/>
            <a:t>Predicted the net horizontal flux for observations from all 11 simulations</a:t>
          </a:r>
          <a:endParaRPr lang="en-US" dirty="0"/>
        </a:p>
      </dgm:t>
    </dgm:pt>
    <dgm:pt modelId="{E3AD112A-8587-442C-8ECA-9C8AE9A277B1}" type="parTrans" cxnId="{494D1408-641A-4567-95B0-FBD2EEE888FF}">
      <dgm:prSet/>
      <dgm:spPr/>
      <dgm:t>
        <a:bodyPr/>
        <a:lstStyle/>
        <a:p>
          <a:endParaRPr lang="en-US"/>
        </a:p>
      </dgm:t>
    </dgm:pt>
    <dgm:pt modelId="{A29D8149-C0D1-43B2-B74A-E1F9A7F20AAF}" type="sibTrans" cxnId="{494D1408-641A-4567-95B0-FBD2EEE888FF}">
      <dgm:prSet/>
      <dgm:spPr/>
      <dgm:t>
        <a:bodyPr/>
        <a:lstStyle/>
        <a:p>
          <a:endParaRPr lang="en-US"/>
        </a:p>
      </dgm:t>
    </dgm:pt>
    <dgm:pt modelId="{D283A6B0-CF7C-9C4F-B17E-AB45A60BFEBF}" type="pres">
      <dgm:prSet presAssocID="{5861E371-DE9C-4E1D-88D9-7FD09AA61968}" presName="linear" presStyleCnt="0">
        <dgm:presLayoutVars>
          <dgm:animLvl val="lvl"/>
          <dgm:resizeHandles val="exact"/>
        </dgm:presLayoutVars>
      </dgm:prSet>
      <dgm:spPr/>
    </dgm:pt>
    <dgm:pt modelId="{51AE287B-984D-5046-B2B0-3A7ED312FF45}" type="pres">
      <dgm:prSet presAssocID="{97F419CE-1629-4F04-8CCF-D4B74F519D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332807-8687-6441-AEBC-049A8C9DBF82}" type="pres">
      <dgm:prSet presAssocID="{1E7905BD-EAB0-4239-8F77-BDD7EDB34BE1}" presName="spacer" presStyleCnt="0"/>
      <dgm:spPr/>
    </dgm:pt>
    <dgm:pt modelId="{6D207BE7-8C8A-D342-8640-BFD788825706}" type="pres">
      <dgm:prSet presAssocID="{616D2AB2-E0F5-4577-BB31-E1CD7C31E8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05DFEA-859F-B243-BC18-F1A3D0FADEDA}" type="pres">
      <dgm:prSet presAssocID="{71AF99C8-22E6-4233-B862-D97A47E1C679}" presName="spacer" presStyleCnt="0"/>
      <dgm:spPr/>
    </dgm:pt>
    <dgm:pt modelId="{46F7E4F2-F3E7-F34B-9948-51DF549A0CE9}" type="pres">
      <dgm:prSet presAssocID="{16740D8D-A73B-4584-9DDD-BD4371FCB7E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4D1408-641A-4567-95B0-FBD2EEE888FF}" srcId="{5861E371-DE9C-4E1D-88D9-7FD09AA61968}" destId="{16740D8D-A73B-4584-9DDD-BD4371FCB7E8}" srcOrd="2" destOrd="0" parTransId="{E3AD112A-8587-442C-8ECA-9C8AE9A277B1}" sibTransId="{A29D8149-C0D1-43B2-B74A-E1F9A7F20AAF}"/>
    <dgm:cxn modelId="{2DD42024-0BA6-45DB-B1F3-BFAB0542BC15}" srcId="{5861E371-DE9C-4E1D-88D9-7FD09AA61968}" destId="{616D2AB2-E0F5-4577-BB31-E1CD7C31E8CB}" srcOrd="1" destOrd="0" parTransId="{198400ED-6159-4422-B197-842696EDD467}" sibTransId="{71AF99C8-22E6-4233-B862-D97A47E1C679}"/>
    <dgm:cxn modelId="{294BE425-C325-CC4A-81CD-FB9330881680}" type="presOf" srcId="{616D2AB2-E0F5-4577-BB31-E1CD7C31E8CB}" destId="{6D207BE7-8C8A-D342-8640-BFD788825706}" srcOrd="0" destOrd="0" presId="urn:microsoft.com/office/officeart/2005/8/layout/vList2"/>
    <dgm:cxn modelId="{030D4746-90FA-4D9E-8A60-610866963571}" srcId="{5861E371-DE9C-4E1D-88D9-7FD09AA61968}" destId="{97F419CE-1629-4F04-8CCF-D4B74F519D4D}" srcOrd="0" destOrd="0" parTransId="{079090D8-BD02-4665-878C-5DE3698FB55C}" sibTransId="{1E7905BD-EAB0-4239-8F77-BDD7EDB34BE1}"/>
    <dgm:cxn modelId="{3D45DE49-51F9-914E-9166-A5948FEC1094}" type="presOf" srcId="{16740D8D-A73B-4584-9DDD-BD4371FCB7E8}" destId="{46F7E4F2-F3E7-F34B-9948-51DF549A0CE9}" srcOrd="0" destOrd="0" presId="urn:microsoft.com/office/officeart/2005/8/layout/vList2"/>
    <dgm:cxn modelId="{BE0E2689-6D6F-FD45-B3B6-A157B7816208}" type="presOf" srcId="{97F419CE-1629-4F04-8CCF-D4B74F519D4D}" destId="{51AE287B-984D-5046-B2B0-3A7ED312FF45}" srcOrd="0" destOrd="0" presId="urn:microsoft.com/office/officeart/2005/8/layout/vList2"/>
    <dgm:cxn modelId="{19EEADEB-5F20-3D4A-89F2-D1F9E4F51137}" type="presOf" srcId="{5861E371-DE9C-4E1D-88D9-7FD09AA61968}" destId="{D283A6B0-CF7C-9C4F-B17E-AB45A60BFEBF}" srcOrd="0" destOrd="0" presId="urn:microsoft.com/office/officeart/2005/8/layout/vList2"/>
    <dgm:cxn modelId="{80348D7E-B1C0-614F-B08C-9F36221644AA}" type="presParOf" srcId="{D283A6B0-CF7C-9C4F-B17E-AB45A60BFEBF}" destId="{51AE287B-984D-5046-B2B0-3A7ED312FF45}" srcOrd="0" destOrd="0" presId="urn:microsoft.com/office/officeart/2005/8/layout/vList2"/>
    <dgm:cxn modelId="{7DF6E981-AD18-C149-879D-96E759C8C091}" type="presParOf" srcId="{D283A6B0-CF7C-9C4F-B17E-AB45A60BFEBF}" destId="{41332807-8687-6441-AEBC-049A8C9DBF82}" srcOrd="1" destOrd="0" presId="urn:microsoft.com/office/officeart/2005/8/layout/vList2"/>
    <dgm:cxn modelId="{B3077091-B5E1-E04F-84E3-7B3DC06634CA}" type="presParOf" srcId="{D283A6B0-CF7C-9C4F-B17E-AB45A60BFEBF}" destId="{6D207BE7-8C8A-D342-8640-BFD788825706}" srcOrd="2" destOrd="0" presId="urn:microsoft.com/office/officeart/2005/8/layout/vList2"/>
    <dgm:cxn modelId="{1790D407-2960-8F4F-9D09-620FACE38060}" type="presParOf" srcId="{D283A6B0-CF7C-9C4F-B17E-AB45A60BFEBF}" destId="{5605DFEA-859F-B243-BC18-F1A3D0FADEDA}" srcOrd="3" destOrd="0" presId="urn:microsoft.com/office/officeart/2005/8/layout/vList2"/>
    <dgm:cxn modelId="{386197A8-DA00-1647-B655-7B9DF4BB3C3D}" type="presParOf" srcId="{D283A6B0-CF7C-9C4F-B17E-AB45A60BFEBF}" destId="{46F7E4F2-F3E7-F34B-9948-51DF549A0C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FC9252-88A6-49AB-B361-42396C4FE02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DBEBDD-83BC-484C-813D-8B67A8F22624}">
      <dgm:prSet/>
      <dgm:spPr/>
      <dgm:t>
        <a:bodyPr/>
        <a:lstStyle/>
        <a:p>
          <a:r>
            <a:rPr lang="en-GB" dirty="0"/>
            <a:t>A number of guidelines have been proposed for MLPs</a:t>
          </a:r>
          <a:endParaRPr lang="en-US" dirty="0"/>
        </a:p>
      </dgm:t>
    </dgm:pt>
    <dgm:pt modelId="{F3165D5D-B583-4C63-AC68-28A5052001B8}" type="parTrans" cxnId="{50E8CA82-93DC-4BF1-908D-5E96BDB7E873}">
      <dgm:prSet/>
      <dgm:spPr/>
      <dgm:t>
        <a:bodyPr/>
        <a:lstStyle/>
        <a:p>
          <a:endParaRPr lang="en-US"/>
        </a:p>
      </dgm:t>
    </dgm:pt>
    <dgm:pt modelId="{A4FB5AA1-2E15-4093-B9D3-272A570EE366}" type="sibTrans" cxnId="{50E8CA82-93DC-4BF1-908D-5E96BDB7E873}">
      <dgm:prSet/>
      <dgm:spPr/>
      <dgm:t>
        <a:bodyPr/>
        <a:lstStyle/>
        <a:p>
          <a:endParaRPr lang="en-US"/>
        </a:p>
      </dgm:t>
    </dgm:pt>
    <dgm:pt modelId="{3605AEDF-547E-4D53-86FB-D9453C117298}">
      <dgm:prSet/>
      <dgm:spPr/>
      <dgm:t>
        <a:bodyPr/>
        <a:lstStyle/>
        <a:p>
          <a:r>
            <a:rPr lang="en-GB" dirty="0"/>
            <a:t>The best MLP could predict the net horizontal magnetic flux in 2D to sufficient accuracy in most cases</a:t>
          </a:r>
          <a:endParaRPr lang="en-US" dirty="0"/>
        </a:p>
      </dgm:t>
    </dgm:pt>
    <dgm:pt modelId="{613DC8B6-A0C4-425E-A237-B9DD0524E36D}" type="parTrans" cxnId="{45CFBD95-D9AD-4F4F-A55A-1ED056C8054E}">
      <dgm:prSet/>
      <dgm:spPr/>
      <dgm:t>
        <a:bodyPr/>
        <a:lstStyle/>
        <a:p>
          <a:endParaRPr lang="en-US"/>
        </a:p>
      </dgm:t>
    </dgm:pt>
    <dgm:pt modelId="{D5457A40-2BE4-4B50-9ED8-817F9042151E}" type="sibTrans" cxnId="{45CFBD95-D9AD-4F4F-A55A-1ED056C8054E}">
      <dgm:prSet/>
      <dgm:spPr/>
      <dgm:t>
        <a:bodyPr/>
        <a:lstStyle/>
        <a:p>
          <a:endParaRPr lang="en-US"/>
        </a:p>
      </dgm:t>
    </dgm:pt>
    <dgm:pt modelId="{FE334400-09BC-45AC-8DAF-D34B4DABA2EF}">
      <dgm:prSet/>
      <dgm:spPr/>
      <dgm:t>
        <a:bodyPr/>
        <a:lstStyle/>
        <a:p>
          <a:r>
            <a:rPr lang="en-GB"/>
            <a:t>The next stage is to use a similar model to predict the net vertical magnetic flux in 3D</a:t>
          </a:r>
          <a:endParaRPr lang="en-US"/>
        </a:p>
      </dgm:t>
    </dgm:pt>
    <dgm:pt modelId="{63F380A5-95D5-4BD8-BF50-F790ECAD6482}" type="parTrans" cxnId="{3A74D106-B5C0-4A51-AA96-7EBB3C25DAF2}">
      <dgm:prSet/>
      <dgm:spPr/>
      <dgm:t>
        <a:bodyPr/>
        <a:lstStyle/>
        <a:p>
          <a:endParaRPr lang="en-US"/>
        </a:p>
      </dgm:t>
    </dgm:pt>
    <dgm:pt modelId="{2B451D75-9578-4A32-919E-4561248AE6CF}" type="sibTrans" cxnId="{3A74D106-B5C0-4A51-AA96-7EBB3C25DAF2}">
      <dgm:prSet/>
      <dgm:spPr/>
      <dgm:t>
        <a:bodyPr/>
        <a:lstStyle/>
        <a:p>
          <a:endParaRPr lang="en-US"/>
        </a:p>
      </dgm:t>
    </dgm:pt>
    <dgm:pt modelId="{A72DC4F6-B204-413D-85CD-59CCD7F9B273}">
      <dgm:prSet/>
      <dgm:spPr/>
      <dgm:t>
        <a:bodyPr/>
        <a:lstStyle/>
        <a:p>
          <a:r>
            <a:rPr lang="en-GB" dirty="0"/>
            <a:t>If similar results are achieved in 3D, the model could be used to identify SANE and magnetically arrested regions in global simulations</a:t>
          </a:r>
          <a:endParaRPr lang="en-US" dirty="0"/>
        </a:p>
      </dgm:t>
    </dgm:pt>
    <dgm:pt modelId="{6DDEEE57-F743-459B-944F-54FD96B85EEB}" type="parTrans" cxnId="{C53A6CD2-5583-42B7-AD32-2B2265D981EA}">
      <dgm:prSet/>
      <dgm:spPr/>
      <dgm:t>
        <a:bodyPr/>
        <a:lstStyle/>
        <a:p>
          <a:endParaRPr lang="en-US"/>
        </a:p>
      </dgm:t>
    </dgm:pt>
    <dgm:pt modelId="{B5FF1CA1-F520-4FCF-B0EB-D748BA58037F}" type="sibTrans" cxnId="{C53A6CD2-5583-42B7-AD32-2B2265D981EA}">
      <dgm:prSet/>
      <dgm:spPr/>
      <dgm:t>
        <a:bodyPr/>
        <a:lstStyle/>
        <a:p>
          <a:endParaRPr lang="en-US"/>
        </a:p>
      </dgm:t>
    </dgm:pt>
    <dgm:pt modelId="{14AE1F07-1C76-9C4B-9673-A46412E0027E}" type="pres">
      <dgm:prSet presAssocID="{ECFC9252-88A6-49AB-B361-42396C4FE02E}" presName="vert0" presStyleCnt="0">
        <dgm:presLayoutVars>
          <dgm:dir/>
          <dgm:animOne val="branch"/>
          <dgm:animLvl val="lvl"/>
        </dgm:presLayoutVars>
      </dgm:prSet>
      <dgm:spPr/>
    </dgm:pt>
    <dgm:pt modelId="{2C6B4DB9-BA77-AF4A-B868-3692282E6524}" type="pres">
      <dgm:prSet presAssocID="{EEDBEBDD-83BC-484C-813D-8B67A8F22624}" presName="thickLine" presStyleLbl="alignNode1" presStyleIdx="0" presStyleCnt="4"/>
      <dgm:spPr/>
    </dgm:pt>
    <dgm:pt modelId="{F71B2194-9ACC-B940-9C2B-5B3FA7C7D1BF}" type="pres">
      <dgm:prSet presAssocID="{EEDBEBDD-83BC-484C-813D-8B67A8F22624}" presName="horz1" presStyleCnt="0"/>
      <dgm:spPr/>
    </dgm:pt>
    <dgm:pt modelId="{A4841EE2-6BF9-6747-A851-06958B71BC91}" type="pres">
      <dgm:prSet presAssocID="{EEDBEBDD-83BC-484C-813D-8B67A8F22624}" presName="tx1" presStyleLbl="revTx" presStyleIdx="0" presStyleCnt="4"/>
      <dgm:spPr/>
    </dgm:pt>
    <dgm:pt modelId="{D3756842-E506-374D-AB74-F888A3EB28AA}" type="pres">
      <dgm:prSet presAssocID="{EEDBEBDD-83BC-484C-813D-8B67A8F22624}" presName="vert1" presStyleCnt="0"/>
      <dgm:spPr/>
    </dgm:pt>
    <dgm:pt modelId="{D22DA8AE-46A1-A74B-B3C2-56930F1B44CC}" type="pres">
      <dgm:prSet presAssocID="{3605AEDF-547E-4D53-86FB-D9453C117298}" presName="thickLine" presStyleLbl="alignNode1" presStyleIdx="1" presStyleCnt="4"/>
      <dgm:spPr/>
    </dgm:pt>
    <dgm:pt modelId="{6695045F-7CDD-2844-A065-EAAEEB324E3F}" type="pres">
      <dgm:prSet presAssocID="{3605AEDF-547E-4D53-86FB-D9453C117298}" presName="horz1" presStyleCnt="0"/>
      <dgm:spPr/>
    </dgm:pt>
    <dgm:pt modelId="{A829141B-95BC-1348-A8CB-00386A12BDC1}" type="pres">
      <dgm:prSet presAssocID="{3605AEDF-547E-4D53-86FB-D9453C117298}" presName="tx1" presStyleLbl="revTx" presStyleIdx="1" presStyleCnt="4"/>
      <dgm:spPr/>
    </dgm:pt>
    <dgm:pt modelId="{93467269-6929-C84D-BCC6-0FA1B1886C30}" type="pres">
      <dgm:prSet presAssocID="{3605AEDF-547E-4D53-86FB-D9453C117298}" presName="vert1" presStyleCnt="0"/>
      <dgm:spPr/>
    </dgm:pt>
    <dgm:pt modelId="{17CD9E7F-3970-BC4C-AA11-719304C3E6A6}" type="pres">
      <dgm:prSet presAssocID="{FE334400-09BC-45AC-8DAF-D34B4DABA2EF}" presName="thickLine" presStyleLbl="alignNode1" presStyleIdx="2" presStyleCnt="4"/>
      <dgm:spPr/>
    </dgm:pt>
    <dgm:pt modelId="{DA077734-715F-D04C-9C9B-CB79497B6D9B}" type="pres">
      <dgm:prSet presAssocID="{FE334400-09BC-45AC-8DAF-D34B4DABA2EF}" presName="horz1" presStyleCnt="0"/>
      <dgm:spPr/>
    </dgm:pt>
    <dgm:pt modelId="{71F4C428-7E5D-0F4D-A325-164DE8C2E15E}" type="pres">
      <dgm:prSet presAssocID="{FE334400-09BC-45AC-8DAF-D34B4DABA2EF}" presName="tx1" presStyleLbl="revTx" presStyleIdx="2" presStyleCnt="4"/>
      <dgm:spPr/>
    </dgm:pt>
    <dgm:pt modelId="{C061E138-1E6E-FF48-BCA1-6AC961B90DD0}" type="pres">
      <dgm:prSet presAssocID="{FE334400-09BC-45AC-8DAF-D34B4DABA2EF}" presName="vert1" presStyleCnt="0"/>
      <dgm:spPr/>
    </dgm:pt>
    <dgm:pt modelId="{9DD62899-F0C0-0247-8810-B56BAAAE0C19}" type="pres">
      <dgm:prSet presAssocID="{A72DC4F6-B204-413D-85CD-59CCD7F9B273}" presName="thickLine" presStyleLbl="alignNode1" presStyleIdx="3" presStyleCnt="4"/>
      <dgm:spPr/>
    </dgm:pt>
    <dgm:pt modelId="{B61B605D-9A53-6E47-9742-6EC24300246F}" type="pres">
      <dgm:prSet presAssocID="{A72DC4F6-B204-413D-85CD-59CCD7F9B273}" presName="horz1" presStyleCnt="0"/>
      <dgm:spPr/>
    </dgm:pt>
    <dgm:pt modelId="{0B474048-3C74-474A-B70B-952E86A448B6}" type="pres">
      <dgm:prSet presAssocID="{A72DC4F6-B204-413D-85CD-59CCD7F9B273}" presName="tx1" presStyleLbl="revTx" presStyleIdx="3" presStyleCnt="4"/>
      <dgm:spPr/>
    </dgm:pt>
    <dgm:pt modelId="{58E1C4DD-32EC-9F40-87B7-0A4641FDE90C}" type="pres">
      <dgm:prSet presAssocID="{A72DC4F6-B204-413D-85CD-59CCD7F9B273}" presName="vert1" presStyleCnt="0"/>
      <dgm:spPr/>
    </dgm:pt>
  </dgm:ptLst>
  <dgm:cxnLst>
    <dgm:cxn modelId="{3A74D106-B5C0-4A51-AA96-7EBB3C25DAF2}" srcId="{ECFC9252-88A6-49AB-B361-42396C4FE02E}" destId="{FE334400-09BC-45AC-8DAF-D34B4DABA2EF}" srcOrd="2" destOrd="0" parTransId="{63F380A5-95D5-4BD8-BF50-F790ECAD6482}" sibTransId="{2B451D75-9578-4A32-919E-4561248AE6CF}"/>
    <dgm:cxn modelId="{A3B97A0E-130B-C842-B668-CA895464853B}" type="presOf" srcId="{A72DC4F6-B204-413D-85CD-59CCD7F9B273}" destId="{0B474048-3C74-474A-B70B-952E86A448B6}" srcOrd="0" destOrd="0" presId="urn:microsoft.com/office/officeart/2008/layout/LinedList"/>
    <dgm:cxn modelId="{E69CD91C-D106-5647-ADFA-A7058EFA1DC7}" type="presOf" srcId="{FE334400-09BC-45AC-8DAF-D34B4DABA2EF}" destId="{71F4C428-7E5D-0F4D-A325-164DE8C2E15E}" srcOrd="0" destOrd="0" presId="urn:microsoft.com/office/officeart/2008/layout/LinedList"/>
    <dgm:cxn modelId="{AAE0B21F-2161-5A4C-A378-E17B4207CEC9}" type="presOf" srcId="{3605AEDF-547E-4D53-86FB-D9453C117298}" destId="{A829141B-95BC-1348-A8CB-00386A12BDC1}" srcOrd="0" destOrd="0" presId="urn:microsoft.com/office/officeart/2008/layout/LinedList"/>
    <dgm:cxn modelId="{F972F026-5B51-5C4B-BF3A-BBBD033F3151}" type="presOf" srcId="{EEDBEBDD-83BC-484C-813D-8B67A8F22624}" destId="{A4841EE2-6BF9-6747-A851-06958B71BC91}" srcOrd="0" destOrd="0" presId="urn:microsoft.com/office/officeart/2008/layout/LinedList"/>
    <dgm:cxn modelId="{50E8CA82-93DC-4BF1-908D-5E96BDB7E873}" srcId="{ECFC9252-88A6-49AB-B361-42396C4FE02E}" destId="{EEDBEBDD-83BC-484C-813D-8B67A8F22624}" srcOrd="0" destOrd="0" parTransId="{F3165D5D-B583-4C63-AC68-28A5052001B8}" sibTransId="{A4FB5AA1-2E15-4093-B9D3-272A570EE366}"/>
    <dgm:cxn modelId="{45CFBD95-D9AD-4F4F-A55A-1ED056C8054E}" srcId="{ECFC9252-88A6-49AB-B361-42396C4FE02E}" destId="{3605AEDF-547E-4D53-86FB-D9453C117298}" srcOrd="1" destOrd="0" parTransId="{613DC8B6-A0C4-425E-A237-B9DD0524E36D}" sibTransId="{D5457A40-2BE4-4B50-9ED8-817F9042151E}"/>
    <dgm:cxn modelId="{405800CD-C849-504A-AADF-853B301897F6}" type="presOf" srcId="{ECFC9252-88A6-49AB-B361-42396C4FE02E}" destId="{14AE1F07-1C76-9C4B-9673-A46412E0027E}" srcOrd="0" destOrd="0" presId="urn:microsoft.com/office/officeart/2008/layout/LinedList"/>
    <dgm:cxn modelId="{C53A6CD2-5583-42B7-AD32-2B2265D981EA}" srcId="{ECFC9252-88A6-49AB-B361-42396C4FE02E}" destId="{A72DC4F6-B204-413D-85CD-59CCD7F9B273}" srcOrd="3" destOrd="0" parTransId="{6DDEEE57-F743-459B-944F-54FD96B85EEB}" sibTransId="{B5FF1CA1-F520-4FCF-B0EB-D748BA58037F}"/>
    <dgm:cxn modelId="{CAC5FE23-DD03-C646-B7C2-765E43F56130}" type="presParOf" srcId="{14AE1F07-1C76-9C4B-9673-A46412E0027E}" destId="{2C6B4DB9-BA77-AF4A-B868-3692282E6524}" srcOrd="0" destOrd="0" presId="urn:microsoft.com/office/officeart/2008/layout/LinedList"/>
    <dgm:cxn modelId="{6A1BE0D3-6C9F-D146-B922-1A85AFB37E1C}" type="presParOf" srcId="{14AE1F07-1C76-9C4B-9673-A46412E0027E}" destId="{F71B2194-9ACC-B940-9C2B-5B3FA7C7D1BF}" srcOrd="1" destOrd="0" presId="urn:microsoft.com/office/officeart/2008/layout/LinedList"/>
    <dgm:cxn modelId="{F8EB94FA-BB06-8146-B4C1-217FD7150721}" type="presParOf" srcId="{F71B2194-9ACC-B940-9C2B-5B3FA7C7D1BF}" destId="{A4841EE2-6BF9-6747-A851-06958B71BC91}" srcOrd="0" destOrd="0" presId="urn:microsoft.com/office/officeart/2008/layout/LinedList"/>
    <dgm:cxn modelId="{E3D9BF93-883F-6946-80A6-43C956114B1F}" type="presParOf" srcId="{F71B2194-9ACC-B940-9C2B-5B3FA7C7D1BF}" destId="{D3756842-E506-374D-AB74-F888A3EB28AA}" srcOrd="1" destOrd="0" presId="urn:microsoft.com/office/officeart/2008/layout/LinedList"/>
    <dgm:cxn modelId="{1C1E4308-27FD-2E49-9FE4-731CAF2BBEA0}" type="presParOf" srcId="{14AE1F07-1C76-9C4B-9673-A46412E0027E}" destId="{D22DA8AE-46A1-A74B-B3C2-56930F1B44CC}" srcOrd="2" destOrd="0" presId="urn:microsoft.com/office/officeart/2008/layout/LinedList"/>
    <dgm:cxn modelId="{77462E9B-7FE3-134E-AFB0-AD0DD8A02786}" type="presParOf" srcId="{14AE1F07-1C76-9C4B-9673-A46412E0027E}" destId="{6695045F-7CDD-2844-A065-EAAEEB324E3F}" srcOrd="3" destOrd="0" presId="urn:microsoft.com/office/officeart/2008/layout/LinedList"/>
    <dgm:cxn modelId="{5C6DDA99-62BE-9647-BDA8-9763C5DA9D5C}" type="presParOf" srcId="{6695045F-7CDD-2844-A065-EAAEEB324E3F}" destId="{A829141B-95BC-1348-A8CB-00386A12BDC1}" srcOrd="0" destOrd="0" presId="urn:microsoft.com/office/officeart/2008/layout/LinedList"/>
    <dgm:cxn modelId="{CDFFB362-AFB5-E344-A91E-85A8A7E3D5DA}" type="presParOf" srcId="{6695045F-7CDD-2844-A065-EAAEEB324E3F}" destId="{93467269-6929-C84D-BCC6-0FA1B1886C30}" srcOrd="1" destOrd="0" presId="urn:microsoft.com/office/officeart/2008/layout/LinedList"/>
    <dgm:cxn modelId="{2392C8C7-7DFE-614B-B863-F9B81FFF4532}" type="presParOf" srcId="{14AE1F07-1C76-9C4B-9673-A46412E0027E}" destId="{17CD9E7F-3970-BC4C-AA11-719304C3E6A6}" srcOrd="4" destOrd="0" presId="urn:microsoft.com/office/officeart/2008/layout/LinedList"/>
    <dgm:cxn modelId="{861ECFF4-D877-2845-8FBB-BC041562F0ED}" type="presParOf" srcId="{14AE1F07-1C76-9C4B-9673-A46412E0027E}" destId="{DA077734-715F-D04C-9C9B-CB79497B6D9B}" srcOrd="5" destOrd="0" presId="urn:microsoft.com/office/officeart/2008/layout/LinedList"/>
    <dgm:cxn modelId="{3D583459-3D8C-6F49-AAA1-FFE4DD634FAE}" type="presParOf" srcId="{DA077734-715F-D04C-9C9B-CB79497B6D9B}" destId="{71F4C428-7E5D-0F4D-A325-164DE8C2E15E}" srcOrd="0" destOrd="0" presId="urn:microsoft.com/office/officeart/2008/layout/LinedList"/>
    <dgm:cxn modelId="{B10222DF-DAE2-E742-BE06-A2D7DD341C2C}" type="presParOf" srcId="{DA077734-715F-D04C-9C9B-CB79497B6D9B}" destId="{C061E138-1E6E-FF48-BCA1-6AC961B90DD0}" srcOrd="1" destOrd="0" presId="urn:microsoft.com/office/officeart/2008/layout/LinedList"/>
    <dgm:cxn modelId="{BD60C7C3-B9F3-A743-BA08-00701BFB642C}" type="presParOf" srcId="{14AE1F07-1C76-9C4B-9673-A46412E0027E}" destId="{9DD62899-F0C0-0247-8810-B56BAAAE0C19}" srcOrd="6" destOrd="0" presId="urn:microsoft.com/office/officeart/2008/layout/LinedList"/>
    <dgm:cxn modelId="{0A7B40C6-066B-2D46-B01B-9BE8A43F6130}" type="presParOf" srcId="{14AE1F07-1C76-9C4B-9673-A46412E0027E}" destId="{B61B605D-9A53-6E47-9742-6EC24300246F}" srcOrd="7" destOrd="0" presId="urn:microsoft.com/office/officeart/2008/layout/LinedList"/>
    <dgm:cxn modelId="{345BA07A-AEB1-734A-B897-02E176C31806}" type="presParOf" srcId="{B61B605D-9A53-6E47-9742-6EC24300246F}" destId="{0B474048-3C74-474A-B70B-952E86A448B6}" srcOrd="0" destOrd="0" presId="urn:microsoft.com/office/officeart/2008/layout/LinedList"/>
    <dgm:cxn modelId="{CFA746E7-3467-E94E-A52B-F8A45F6E6F3F}" type="presParOf" srcId="{B61B605D-9A53-6E47-9742-6EC24300246F}" destId="{58E1C4DD-32EC-9F40-87B7-0A4641FDE9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FA200-C4FF-204E-8C90-5DABB0FEE311}">
      <dsp:nvSpPr>
        <dsp:cNvPr id="0" name=""/>
        <dsp:cNvSpPr/>
      </dsp:nvSpPr>
      <dsp:spPr>
        <a:xfrm>
          <a:off x="0" y="28658"/>
          <a:ext cx="967722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Learn in Local Simulations</a:t>
          </a:r>
        </a:p>
      </dsp:txBody>
      <dsp:txXfrm>
        <a:off x="42151" y="70809"/>
        <a:ext cx="9592918" cy="779158"/>
      </dsp:txXfrm>
    </dsp:sp>
    <dsp:sp modelId="{000AA4EB-D05D-8840-9CCD-DAABDE78CDB8}">
      <dsp:nvSpPr>
        <dsp:cNvPr id="0" name=""/>
        <dsp:cNvSpPr/>
      </dsp:nvSpPr>
      <dsp:spPr>
        <a:xfrm>
          <a:off x="0" y="892118"/>
          <a:ext cx="967722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Take small regions as inputs and predict the net vertical magnetic flux in the disc</a:t>
          </a:r>
        </a:p>
      </dsp:txBody>
      <dsp:txXfrm>
        <a:off x="0" y="892118"/>
        <a:ext cx="9677220" cy="596160"/>
      </dsp:txXfrm>
    </dsp:sp>
    <dsp:sp modelId="{3615412C-7061-5940-86B4-DDC8FD9EA90B}">
      <dsp:nvSpPr>
        <dsp:cNvPr id="0" name=""/>
        <dsp:cNvSpPr/>
      </dsp:nvSpPr>
      <dsp:spPr>
        <a:xfrm>
          <a:off x="0" y="1488278"/>
          <a:ext cx="967722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Predict in Global Simulations </a:t>
          </a:r>
        </a:p>
      </dsp:txBody>
      <dsp:txXfrm>
        <a:off x="42151" y="1530429"/>
        <a:ext cx="9592918" cy="779158"/>
      </dsp:txXfrm>
    </dsp:sp>
    <dsp:sp modelId="{62CD62EF-63BD-094B-AEBD-E4EB396B54C9}">
      <dsp:nvSpPr>
        <dsp:cNvPr id="0" name=""/>
        <dsp:cNvSpPr/>
      </dsp:nvSpPr>
      <dsp:spPr>
        <a:xfrm>
          <a:off x="0" y="2351739"/>
          <a:ext cx="967722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Predict the net vertical magnetic flux that would be required in a local simulation to produce the given region</a:t>
          </a:r>
        </a:p>
      </dsp:txBody>
      <dsp:txXfrm>
        <a:off x="0" y="2351739"/>
        <a:ext cx="9677220" cy="596160"/>
      </dsp:txXfrm>
    </dsp:sp>
    <dsp:sp modelId="{B10EE4E1-6CA6-984A-AE9C-C0A0CBF9B700}">
      <dsp:nvSpPr>
        <dsp:cNvPr id="0" name=""/>
        <dsp:cNvSpPr/>
      </dsp:nvSpPr>
      <dsp:spPr>
        <a:xfrm>
          <a:off x="0" y="2947899"/>
          <a:ext cx="967722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Identify Regions</a:t>
          </a:r>
        </a:p>
      </dsp:txBody>
      <dsp:txXfrm>
        <a:off x="42151" y="2990050"/>
        <a:ext cx="9592918" cy="779158"/>
      </dsp:txXfrm>
    </dsp:sp>
    <dsp:sp modelId="{1BC5114C-8041-4C41-95ED-3942BD01305E}">
      <dsp:nvSpPr>
        <dsp:cNvPr id="0" name=""/>
        <dsp:cNvSpPr/>
      </dsp:nvSpPr>
      <dsp:spPr>
        <a:xfrm>
          <a:off x="0" y="3811359"/>
          <a:ext cx="967722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Use the prediction to identify the region as SANE or magnetically arrested.</a:t>
          </a:r>
        </a:p>
      </dsp:txBody>
      <dsp:txXfrm>
        <a:off x="0" y="3811359"/>
        <a:ext cx="967722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7BCAB-14E1-034F-A5E6-9B31C923AED3}">
      <dsp:nvSpPr>
        <dsp:cNvPr id="0" name=""/>
        <dsp:cNvSpPr/>
      </dsp:nvSpPr>
      <dsp:spPr>
        <a:xfrm>
          <a:off x="0" y="37015"/>
          <a:ext cx="89154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data set comes in pairs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GB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GB" sz="22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GB" sz="2200" b="0" i="1" kern="1200" smtClean="0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GB" sz="22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e>
              </m:d>
              <m:r>
                <a:rPr lang="en-GB" sz="2200" b="0" i="1" kern="1200" smtClean="0">
                  <a:latin typeface="Cambria Math" panose="02040503050406030204" pitchFamily="18" charset="0"/>
                </a:rPr>
                <m:t>, …, </m:t>
              </m:r>
              <m:d>
                <m:dPr>
                  <m:ctrlPr>
                    <a:rPr lang="en-GB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GB" sz="22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lang="en-GB" sz="2200" b="0" i="1" kern="1200" smtClean="0">
                      <a:latin typeface="Cambria Math" panose="02040503050406030204" pitchFamily="18" charset="0"/>
                    </a:rPr>
                    <m:t>, </m:t>
                  </m:r>
                  <m:sSub>
                    <m:sSubPr>
                      <m:ctrlPr>
                        <a:rPr lang="en-GB" sz="22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  <m:sub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</m:e>
              </m:d>
              <m:r>
                <a:rPr lang="en-GB" sz="2200" b="0" i="1" kern="1200" smtClean="0">
                  <a:latin typeface="Cambria Math" panose="02040503050406030204" pitchFamily="18" charset="0"/>
                </a:rPr>
                <m:t>.</m:t>
              </m:r>
            </m:oMath>
          </a14:m>
          <a:endParaRPr lang="en-US" sz="2200" kern="1200" dirty="0"/>
        </a:p>
      </dsp:txBody>
      <dsp:txXfrm>
        <a:off x="42879" y="79894"/>
        <a:ext cx="8829642" cy="792619"/>
      </dsp:txXfrm>
    </dsp:sp>
    <dsp:sp modelId="{3C99D023-6235-354A-9927-AFBCF2D6462C}">
      <dsp:nvSpPr>
        <dsp:cNvPr id="0" name=""/>
        <dsp:cNvSpPr/>
      </dsp:nvSpPr>
      <dsp:spPr>
        <a:xfrm>
          <a:off x="0" y="978753"/>
          <a:ext cx="89154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</a:t>
          </a:r>
          <a:r>
            <a:rPr lang="en-US" sz="2200" kern="1200" baseline="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200" b="0" i="1" kern="1200" baseline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200" b="0" i="1" kern="1200" baseline="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GB" sz="2200" b="0" i="1" kern="1200" baseline="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2200" kern="1200" dirty="0"/>
            <a:t> are called </a:t>
          </a:r>
          <a:r>
            <a:rPr lang="en-US" sz="2200" b="0" kern="1200" dirty="0"/>
            <a:t>features</a:t>
          </a:r>
          <a:r>
            <a:rPr lang="en-US" sz="2200" kern="1200" dirty="0"/>
            <a:t>, predictors or inputs</a:t>
          </a:r>
        </a:p>
      </dsp:txBody>
      <dsp:txXfrm>
        <a:off x="42879" y="1021632"/>
        <a:ext cx="8829642" cy="792619"/>
      </dsp:txXfrm>
    </dsp:sp>
    <dsp:sp modelId="{E4D3A6B9-37AC-9F45-95CD-930FA36911CD}">
      <dsp:nvSpPr>
        <dsp:cNvPr id="0" name=""/>
        <dsp:cNvSpPr/>
      </dsp:nvSpPr>
      <dsp:spPr>
        <a:xfrm>
          <a:off x="0" y="1920491"/>
          <a:ext cx="89154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The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2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GB" sz="22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GB" sz="2200" kern="1200" dirty="0"/>
            <a:t> are called </a:t>
          </a:r>
          <a:r>
            <a:rPr lang="en-GB" sz="2200" b="0" kern="1200" dirty="0"/>
            <a:t>responses</a:t>
          </a:r>
          <a:r>
            <a:rPr lang="en-GB" sz="2200" kern="1200" dirty="0"/>
            <a:t> or outputs</a:t>
          </a:r>
          <a:endParaRPr lang="en-US" sz="2200" kern="1200" dirty="0"/>
        </a:p>
      </dsp:txBody>
      <dsp:txXfrm>
        <a:off x="42879" y="1963370"/>
        <a:ext cx="8829642" cy="792619"/>
      </dsp:txXfrm>
    </dsp:sp>
    <dsp:sp modelId="{0D6DB379-BA34-8A46-8205-6C1B29997375}">
      <dsp:nvSpPr>
        <dsp:cNvPr id="0" name=""/>
        <dsp:cNvSpPr/>
      </dsp:nvSpPr>
      <dsp:spPr>
        <a:xfrm>
          <a:off x="0" y="2862228"/>
          <a:ext cx="89154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goal is to find a relationship between the features and the responses </a:t>
          </a:r>
          <a14:m xmlns:a14="http://schemas.microsoft.com/office/drawing/2010/main">
            <m:oMath xmlns:m="http://schemas.openxmlformats.org/officeDocument/2006/math">
              <m:r>
                <a:rPr lang="en-GB" sz="22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GB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GB" sz="22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GB" sz="22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e>
              </m:d>
              <m:r>
                <a:rPr lang="en-GB" sz="2200" b="0" i="1" kern="1200" smtClean="0">
                  <a:latin typeface="Cambria Math" panose="02040503050406030204" pitchFamily="18" charset="0"/>
                </a:rPr>
                <m:t>≈</m:t>
              </m:r>
              <m:sSub>
                <m:sSubPr>
                  <m:ctrlPr>
                    <a:rPr lang="en-GB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22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  <m:sub>
                  <m:r>
                    <a:rPr lang="en-GB" sz="22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en-US" sz="2200" kern="1200" dirty="0"/>
        </a:p>
      </dsp:txBody>
      <dsp:txXfrm>
        <a:off x="42879" y="2905107"/>
        <a:ext cx="8829642" cy="792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D257A-A315-1943-944D-73182BDD8BF8}">
      <dsp:nvSpPr>
        <dsp:cNvPr id="0" name=""/>
        <dsp:cNvSpPr/>
      </dsp:nvSpPr>
      <dsp:spPr>
        <a:xfrm>
          <a:off x="0" y="20369"/>
          <a:ext cx="9216025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 net horizontal magnetic flux for the simulation the observation came from</a:t>
          </a:r>
          <a:endParaRPr lang="en-US" sz="2600" kern="1200" dirty="0"/>
        </a:p>
      </dsp:txBody>
      <dsp:txXfrm>
        <a:off x="50489" y="70858"/>
        <a:ext cx="9115047" cy="933302"/>
      </dsp:txXfrm>
    </dsp:sp>
    <dsp:sp modelId="{20D59550-DFCE-EA4C-A8C3-185EC01A172E}">
      <dsp:nvSpPr>
        <dsp:cNvPr id="0" name=""/>
        <dsp:cNvSpPr/>
      </dsp:nvSpPr>
      <dsp:spPr>
        <a:xfrm>
          <a:off x="0" y="1054650"/>
          <a:ext cx="9216025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6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In PLUTO, </a:t>
          </a:r>
          <a:r>
            <a:rPr lang="el-GR" sz="2000" kern="1200" dirty="0"/>
            <a:t>χ</a:t>
          </a:r>
          <a:r>
            <a:rPr lang="en-GB" sz="2000" kern="1200" dirty="0"/>
            <a:t> represents the net horizontal magnetic flux</a:t>
          </a:r>
          <a:endParaRPr lang="en-US" sz="2000" kern="1200" dirty="0"/>
        </a:p>
      </dsp:txBody>
      <dsp:txXfrm>
        <a:off x="0" y="1054650"/>
        <a:ext cx="9216025" cy="430560"/>
      </dsp:txXfrm>
    </dsp:sp>
    <dsp:sp modelId="{20A0AE16-E04A-C848-A23E-340E91B51147}">
      <dsp:nvSpPr>
        <dsp:cNvPr id="0" name=""/>
        <dsp:cNvSpPr/>
      </dsp:nvSpPr>
      <dsp:spPr>
        <a:xfrm>
          <a:off x="0" y="1485210"/>
          <a:ext cx="9216025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 time snapshot that the observation came from</a:t>
          </a:r>
          <a:endParaRPr lang="en-US" sz="2600" kern="1200" dirty="0"/>
        </a:p>
      </dsp:txBody>
      <dsp:txXfrm>
        <a:off x="50489" y="1535699"/>
        <a:ext cx="9115047" cy="933302"/>
      </dsp:txXfrm>
    </dsp:sp>
    <dsp:sp modelId="{0BB1C6C2-A543-9A44-98E6-C8673DDEECD2}">
      <dsp:nvSpPr>
        <dsp:cNvPr id="0" name=""/>
        <dsp:cNvSpPr/>
      </dsp:nvSpPr>
      <dsp:spPr>
        <a:xfrm>
          <a:off x="0" y="2519490"/>
          <a:ext cx="9216025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6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This was used while comparing models since it was computationally cheaper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We hypothesized that the best model with time as the response would also do well with </a:t>
          </a:r>
          <a:r>
            <a:rPr lang="el-GR" sz="2000" kern="1200" dirty="0"/>
            <a:t>χ </a:t>
          </a:r>
          <a:r>
            <a:rPr lang="en-US" sz="2000" kern="1200" dirty="0"/>
            <a:t>as the response</a:t>
          </a:r>
        </a:p>
      </dsp:txBody>
      <dsp:txXfrm>
        <a:off x="0" y="2519490"/>
        <a:ext cx="9216025" cy="1264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E287B-984D-5046-B2B0-3A7ED312FF45}">
      <dsp:nvSpPr>
        <dsp:cNvPr id="0" name=""/>
        <dsp:cNvSpPr/>
      </dsp:nvSpPr>
      <dsp:spPr>
        <a:xfrm>
          <a:off x="0" y="34360"/>
          <a:ext cx="8915400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Trained the MLP with observations from 7 simulations: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χ = </a:t>
          </a:r>
          <a:r>
            <a:rPr lang="en-GB" sz="2600" kern="1200" dirty="0"/>
            <a:t>0.03, 0.05, 0.06, 0.07, 0.09, 0.1 and 0.13</a:t>
          </a:r>
          <a:endParaRPr lang="en-US" sz="2600" kern="1200" dirty="0"/>
        </a:p>
      </dsp:txBody>
      <dsp:txXfrm>
        <a:off x="57914" y="92274"/>
        <a:ext cx="8799572" cy="1070552"/>
      </dsp:txXfrm>
    </dsp:sp>
    <dsp:sp modelId="{6D207BE7-8C8A-D342-8640-BFD788825706}">
      <dsp:nvSpPr>
        <dsp:cNvPr id="0" name=""/>
        <dsp:cNvSpPr/>
      </dsp:nvSpPr>
      <dsp:spPr>
        <a:xfrm>
          <a:off x="0" y="1295621"/>
          <a:ext cx="8915400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Did not use 4 simulations during training: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600" kern="1200" dirty="0"/>
            <a:t>χ = </a:t>
          </a:r>
          <a:r>
            <a:rPr lang="en-GB" sz="2600" kern="1200" dirty="0"/>
            <a:t>0.08, 0.15, 0.20 and 0.80</a:t>
          </a:r>
          <a:endParaRPr lang="en-US" sz="2600" kern="1200" dirty="0"/>
        </a:p>
      </dsp:txBody>
      <dsp:txXfrm>
        <a:off x="57914" y="1353535"/>
        <a:ext cx="8799572" cy="1070552"/>
      </dsp:txXfrm>
    </dsp:sp>
    <dsp:sp modelId="{46F7E4F2-F3E7-F34B-9948-51DF549A0CE9}">
      <dsp:nvSpPr>
        <dsp:cNvPr id="0" name=""/>
        <dsp:cNvSpPr/>
      </dsp:nvSpPr>
      <dsp:spPr>
        <a:xfrm>
          <a:off x="0" y="2556881"/>
          <a:ext cx="8915400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Predicted the net horizontal flux for observations from all 11 simulations</a:t>
          </a:r>
          <a:endParaRPr lang="en-US" sz="2600" kern="1200" dirty="0"/>
        </a:p>
      </dsp:txBody>
      <dsp:txXfrm>
        <a:off x="57914" y="2614795"/>
        <a:ext cx="8799572" cy="1070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B4DB9-BA77-AF4A-B868-3692282E6524}">
      <dsp:nvSpPr>
        <dsp:cNvPr id="0" name=""/>
        <dsp:cNvSpPr/>
      </dsp:nvSpPr>
      <dsp:spPr>
        <a:xfrm>
          <a:off x="0" y="0"/>
          <a:ext cx="89874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41EE2-6BF9-6747-A851-06958B71BC91}">
      <dsp:nvSpPr>
        <dsp:cNvPr id="0" name=""/>
        <dsp:cNvSpPr/>
      </dsp:nvSpPr>
      <dsp:spPr>
        <a:xfrm>
          <a:off x="0" y="0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 number of guidelines have been proposed for MLPs</a:t>
          </a:r>
          <a:endParaRPr lang="en-US" sz="2000" kern="1200" dirty="0"/>
        </a:p>
      </dsp:txBody>
      <dsp:txXfrm>
        <a:off x="0" y="0"/>
        <a:ext cx="8987404" cy="913485"/>
      </dsp:txXfrm>
    </dsp:sp>
    <dsp:sp modelId="{D22DA8AE-46A1-A74B-B3C2-56930F1B44CC}">
      <dsp:nvSpPr>
        <dsp:cNvPr id="0" name=""/>
        <dsp:cNvSpPr/>
      </dsp:nvSpPr>
      <dsp:spPr>
        <a:xfrm>
          <a:off x="0" y="913485"/>
          <a:ext cx="89874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9141B-95BC-1348-A8CB-00386A12BDC1}">
      <dsp:nvSpPr>
        <dsp:cNvPr id="0" name=""/>
        <dsp:cNvSpPr/>
      </dsp:nvSpPr>
      <dsp:spPr>
        <a:xfrm>
          <a:off x="0" y="913485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best MLP could predict the net horizontal magnetic flux in 2D to sufficient accuracy in most cases</a:t>
          </a:r>
          <a:endParaRPr lang="en-US" sz="2000" kern="1200" dirty="0"/>
        </a:p>
      </dsp:txBody>
      <dsp:txXfrm>
        <a:off x="0" y="913485"/>
        <a:ext cx="8987404" cy="913485"/>
      </dsp:txXfrm>
    </dsp:sp>
    <dsp:sp modelId="{17CD9E7F-3970-BC4C-AA11-719304C3E6A6}">
      <dsp:nvSpPr>
        <dsp:cNvPr id="0" name=""/>
        <dsp:cNvSpPr/>
      </dsp:nvSpPr>
      <dsp:spPr>
        <a:xfrm>
          <a:off x="0" y="1826970"/>
          <a:ext cx="89874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4C428-7E5D-0F4D-A325-164DE8C2E15E}">
      <dsp:nvSpPr>
        <dsp:cNvPr id="0" name=""/>
        <dsp:cNvSpPr/>
      </dsp:nvSpPr>
      <dsp:spPr>
        <a:xfrm>
          <a:off x="0" y="1826970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next stage is to use a similar model to predict the net vertical magnetic flux in 3D</a:t>
          </a:r>
          <a:endParaRPr lang="en-US" sz="2000" kern="1200"/>
        </a:p>
      </dsp:txBody>
      <dsp:txXfrm>
        <a:off x="0" y="1826970"/>
        <a:ext cx="8987404" cy="913485"/>
      </dsp:txXfrm>
    </dsp:sp>
    <dsp:sp modelId="{9DD62899-F0C0-0247-8810-B56BAAAE0C19}">
      <dsp:nvSpPr>
        <dsp:cNvPr id="0" name=""/>
        <dsp:cNvSpPr/>
      </dsp:nvSpPr>
      <dsp:spPr>
        <a:xfrm>
          <a:off x="0" y="2740455"/>
          <a:ext cx="898740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4048-3C74-474A-B70B-952E86A448B6}">
      <dsp:nvSpPr>
        <dsp:cNvPr id="0" name=""/>
        <dsp:cNvSpPr/>
      </dsp:nvSpPr>
      <dsp:spPr>
        <a:xfrm>
          <a:off x="0" y="2740455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If similar results are achieved in 3D, the model could be used to identify SANE and magnetically arrested regions in global simulations</a:t>
          </a:r>
          <a:endParaRPr lang="en-US" sz="2000" kern="1200" dirty="0"/>
        </a:p>
      </dsp:txBody>
      <dsp:txXfrm>
        <a:off x="0" y="2740455"/>
        <a:ext cx="8987404" cy="913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68FEA-E015-8649-BBC8-24EA9154ADD3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A594E-1BBA-874A-8C6B-04BBFD40B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3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A594E-1BBA-874A-8C6B-04BBFD40BDC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0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30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7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9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5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0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3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0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3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3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83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13DE-274A-F34F-AB46-A0A687A1CB1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17EDB1-061B-F547-95AA-192C4ECD0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9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E3CDAD-1326-B33D-553B-76744703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chemeClr val="tx2">
                    <a:lumMod val="75000"/>
                  </a:schemeClr>
                </a:solidFill>
              </a:rPr>
              <a:t>New Tools for Quantifying Turbulent Behaviour in Black Hole Accretion Discs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1C1E-C6CA-1C09-E307-EFE64CE59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Alexander Agedah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Supervisor: Mark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Avara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UTO: Chris Reynolds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9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DA26-3B60-DD2E-2DC5-E1945CA7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14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Deep Learning: Responses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FFD4B6-800E-9DF9-1541-A5BEDA250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67761"/>
              </p:ext>
            </p:extLst>
          </p:nvPr>
        </p:nvGraphicFramePr>
        <p:xfrm>
          <a:off x="2288586" y="1905000"/>
          <a:ext cx="9216025" cy="3804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DF110D-C7BB-A528-FA47-33690DE8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39" y="1819076"/>
            <a:ext cx="4471117" cy="4024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4B285-82CA-10F9-2170-EB66A9741BD1}"/>
              </a:ext>
            </a:extLst>
          </p:cNvPr>
          <p:cNvSpPr txBox="1"/>
          <p:nvPr/>
        </p:nvSpPr>
        <p:spPr>
          <a:xfrm>
            <a:off x="1105252" y="2949617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Pressure in the top left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17A7-7523-F86E-4ECE-B642FE0FDF0B}"/>
              </a:ext>
            </a:extLst>
          </p:cNvPr>
          <p:cNvSpPr txBox="1"/>
          <p:nvPr/>
        </p:nvSpPr>
        <p:spPr>
          <a:xfrm>
            <a:off x="1105251" y="3673061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Density in the top left cell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4BF4A-8127-36F1-4FA8-C6F3E1E227CA}"/>
              </a:ext>
            </a:extLst>
          </p:cNvPr>
          <p:cNvSpPr txBox="1"/>
          <p:nvPr/>
        </p:nvSpPr>
        <p:spPr>
          <a:xfrm>
            <a:off x="1105254" y="5032842"/>
            <a:ext cx="403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y-component of the magnetic field in the top left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53577-C172-1D8C-2D9A-F57DC4EBE36E}"/>
              </a:ext>
            </a:extLst>
          </p:cNvPr>
          <p:cNvSpPr txBox="1"/>
          <p:nvPr/>
        </p:nvSpPr>
        <p:spPr>
          <a:xfrm>
            <a:off x="1105253" y="4303800"/>
            <a:ext cx="403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x-component of the magnetic field in the top left cell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02E3A-7F9F-9A98-AD1F-AC305E69235C}"/>
              </a:ext>
            </a:extLst>
          </p:cNvPr>
          <p:cNvSpPr txBox="1"/>
          <p:nvPr/>
        </p:nvSpPr>
        <p:spPr>
          <a:xfrm>
            <a:off x="9527156" y="4011615"/>
            <a:ext cx="160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or </a:t>
            </a:r>
            <a:r>
              <a:rPr lang="el-GR" dirty="0"/>
              <a:t>χ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321553-4B88-6B2D-6549-AEA6A182BAC4}"/>
              </a:ext>
            </a:extLst>
          </p:cNvPr>
          <p:cNvSpPr txBox="1">
            <a:spLocks/>
          </p:cNvSpPr>
          <p:nvPr/>
        </p:nvSpPr>
        <p:spPr>
          <a:xfrm>
            <a:off x="218441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u="sng"/>
              <a:t>Deep Learning: Responses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361073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1A8D-06D4-0B5C-003E-DC46004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12535"/>
            <a:ext cx="9666453" cy="1280890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Comparing Models With Time as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3F3D-1A8E-192B-9BB1-01672B7D7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42955"/>
            <a:ext cx="8915400" cy="3777622"/>
          </a:xfrm>
        </p:spPr>
        <p:txBody>
          <a:bodyPr/>
          <a:lstStyle/>
          <a:p>
            <a:r>
              <a:rPr lang="en-GB" b="1" dirty="0"/>
              <a:t>Wide MLPs should be used over deep MLPs</a:t>
            </a:r>
            <a:endParaRPr lang="en-GB" dirty="0"/>
          </a:p>
          <a:p>
            <a:r>
              <a:rPr lang="en-GB" dirty="0"/>
              <a:t>Features and responses should be standardised before training</a:t>
            </a:r>
          </a:p>
          <a:p>
            <a:r>
              <a:rPr lang="en-GB" dirty="0"/>
              <a:t>Dimension reduction techniques should aim to preserve information about the direction of the the magnetic field and velocity</a:t>
            </a:r>
          </a:p>
          <a:p>
            <a:r>
              <a:rPr lang="en-GB" dirty="0"/>
              <a:t>MLPs should have ∼100,000 parameters</a:t>
            </a:r>
          </a:p>
          <a:p>
            <a:r>
              <a:rPr lang="en-GB" dirty="0"/>
              <a:t>The </a:t>
            </a:r>
            <a:r>
              <a:rPr lang="en-GB" dirty="0" err="1"/>
              <a:t>ReLU</a:t>
            </a:r>
            <a:r>
              <a:rPr lang="en-GB" dirty="0"/>
              <a:t> should be used as the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7226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A37938-BD95-17E3-1BBB-D8FFC64D6FE5}"/>
              </a:ext>
            </a:extLst>
          </p:cNvPr>
          <p:cNvSpPr txBox="1">
            <a:spLocks/>
          </p:cNvSpPr>
          <p:nvPr/>
        </p:nvSpPr>
        <p:spPr>
          <a:xfrm>
            <a:off x="649224" y="64510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u="sng"/>
              <a:t>Wide MLPs Outperformed Deep MLPs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61447-EB30-03FD-06E2-1A2DFEFF9EDA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deep learning community has found that deep MLPs outperform wide MLPs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setting, wide MLPs outperformed deep MLPs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Wide MLPs may be better because the physically important quantities in MHD are easy to compute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A0C3FA-E4BC-4096-A5C7-48D4B58A4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173381"/>
              </p:ext>
            </p:extLst>
          </p:nvPr>
        </p:nvGraphicFramePr>
        <p:xfrm>
          <a:off x="4619543" y="829525"/>
          <a:ext cx="6953578" cy="48738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8005">
                  <a:extLst>
                    <a:ext uri="{9D8B030D-6E8A-4147-A177-3AD203B41FA5}">
                      <a16:colId xmlns:a16="http://schemas.microsoft.com/office/drawing/2014/main" val="2248676765"/>
                    </a:ext>
                  </a:extLst>
                </a:gridCol>
                <a:gridCol w="2495066">
                  <a:extLst>
                    <a:ext uri="{9D8B030D-6E8A-4147-A177-3AD203B41FA5}">
                      <a16:colId xmlns:a16="http://schemas.microsoft.com/office/drawing/2014/main" val="381001765"/>
                    </a:ext>
                  </a:extLst>
                </a:gridCol>
                <a:gridCol w="2530507">
                  <a:extLst>
                    <a:ext uri="{9D8B030D-6E8A-4147-A177-3AD203B41FA5}">
                      <a16:colId xmlns:a16="http://schemas.microsoft.com/office/drawing/2014/main" val="2511772515"/>
                    </a:ext>
                  </a:extLst>
                </a:gridCol>
              </a:tblGrid>
              <a:tr h="944156">
                <a:tc>
                  <a:txBody>
                    <a:bodyPr/>
                    <a:lstStyle/>
                    <a:p>
                      <a:r>
                        <a:rPr lang="en-GB" sz="2500"/>
                        <a:t>Number of Units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Number of Hidden Layers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Mean Squared Error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2736319492"/>
                  </a:ext>
                </a:extLst>
              </a:tr>
              <a:tr h="561390"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128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0.0023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754467250"/>
                  </a:ext>
                </a:extLst>
              </a:tr>
              <a:tr h="561390"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256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0.0030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3221626145"/>
                  </a:ext>
                </a:extLst>
              </a:tr>
              <a:tr h="561390"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128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0.0032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1745974149"/>
                  </a:ext>
                </a:extLst>
              </a:tr>
              <a:tr h="561390"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256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00B050"/>
                          </a:solidFill>
                        </a:rPr>
                        <a:t>0.0037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4149147305"/>
                  </a:ext>
                </a:extLst>
              </a:tr>
              <a:tr h="561390"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128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0.0056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1629624810"/>
                  </a:ext>
                </a:extLst>
              </a:tr>
              <a:tr h="561390"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0.0076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546849983"/>
                  </a:ext>
                </a:extLst>
              </a:tr>
              <a:tr h="561390"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127589" marR="127589" marT="63794" marB="63794"/>
                </a:tc>
                <a:tc>
                  <a:txBody>
                    <a:bodyPr/>
                    <a:lstStyle/>
                    <a:p>
                      <a:r>
                        <a:rPr lang="en-GB" sz="2500" b="1">
                          <a:solidFill>
                            <a:srgbClr val="FF0000"/>
                          </a:solidFill>
                        </a:rPr>
                        <a:t>0.0097</a:t>
                      </a:r>
                    </a:p>
                  </a:txBody>
                  <a:tcPr marL="127589" marR="127589" marT="63794" marB="63794"/>
                </a:tc>
                <a:extLst>
                  <a:ext uri="{0D108BD9-81ED-4DB2-BD59-A6C34878D82A}">
                    <a16:rowId xmlns:a16="http://schemas.microsoft.com/office/drawing/2014/main" val="300304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24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DF110D-C7BB-A528-FA47-33690DE8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39" y="1819076"/>
            <a:ext cx="4471117" cy="4024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4B285-82CA-10F9-2170-EB66A9741BD1}"/>
              </a:ext>
            </a:extLst>
          </p:cNvPr>
          <p:cNvSpPr txBox="1"/>
          <p:nvPr/>
        </p:nvSpPr>
        <p:spPr>
          <a:xfrm>
            <a:off x="1883229" y="2983622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Pressure in the top left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17A7-7523-F86E-4ECE-B642FE0FDF0B}"/>
              </a:ext>
            </a:extLst>
          </p:cNvPr>
          <p:cNvSpPr txBox="1"/>
          <p:nvPr/>
        </p:nvSpPr>
        <p:spPr>
          <a:xfrm>
            <a:off x="1883229" y="3705101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Pressure in the top right cell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02E3A-7F9F-9A98-AD1F-AC305E69235C}"/>
              </a:ext>
            </a:extLst>
          </p:cNvPr>
          <p:cNvSpPr txBox="1"/>
          <p:nvPr/>
        </p:nvSpPr>
        <p:spPr>
          <a:xfrm>
            <a:off x="9527156" y="4011615"/>
            <a:ext cx="160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FE707-3E4B-BA53-9234-EBC2B33B9676}"/>
              </a:ext>
            </a:extLst>
          </p:cNvPr>
          <p:cNvSpPr txBox="1"/>
          <p:nvPr/>
        </p:nvSpPr>
        <p:spPr>
          <a:xfrm>
            <a:off x="1883229" y="4321585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Pressure in the bottom left 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85DA9-26F5-A8B7-A8E9-17176F09DA76}"/>
              </a:ext>
            </a:extLst>
          </p:cNvPr>
          <p:cNvSpPr txBox="1"/>
          <p:nvPr/>
        </p:nvSpPr>
        <p:spPr>
          <a:xfrm>
            <a:off x="1883229" y="5037304"/>
            <a:ext cx="333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Pressure in the bottom right cell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11D955-DF18-A7F6-3CB5-7F101285953D}"/>
              </a:ext>
            </a:extLst>
          </p:cNvPr>
          <p:cNvSpPr txBox="1">
            <a:spLocks/>
          </p:cNvSpPr>
          <p:nvPr/>
        </p:nvSpPr>
        <p:spPr>
          <a:xfrm>
            <a:off x="1785257" y="606463"/>
            <a:ext cx="989717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u="sng" dirty="0"/>
              <a:t>Wide MLPs Outperformed Deep MLPs: Pressure Gradient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ECAB09-2E63-6D97-EABD-B7E0D167324F}"/>
              </a:ext>
            </a:extLst>
          </p:cNvPr>
          <p:cNvSpPr txBox="1"/>
          <p:nvPr/>
        </p:nvSpPr>
        <p:spPr>
          <a:xfrm>
            <a:off x="1826015" y="1457822"/>
            <a:ext cx="318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pressure gradient can be computed by taking the difference between pressure in different cells </a:t>
            </a:r>
          </a:p>
        </p:txBody>
      </p:sp>
    </p:spTree>
    <p:extLst>
      <p:ext uri="{BB962C8B-B14F-4D97-AF65-F5344CB8AC3E}">
        <p14:creationId xmlns:p14="http://schemas.microsoft.com/office/powerpoint/2010/main" val="374332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DF110D-C7BB-A528-FA47-33690DE8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39" y="1819076"/>
            <a:ext cx="4471117" cy="4024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4B285-82CA-10F9-2170-EB66A9741BD1}"/>
              </a:ext>
            </a:extLst>
          </p:cNvPr>
          <p:cNvSpPr txBox="1"/>
          <p:nvPr/>
        </p:nvSpPr>
        <p:spPr>
          <a:xfrm>
            <a:off x="1883229" y="2983622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Pressure in the top left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17A7-7523-F86E-4ECE-B642FE0FDF0B}"/>
              </a:ext>
            </a:extLst>
          </p:cNvPr>
          <p:cNvSpPr txBox="1"/>
          <p:nvPr/>
        </p:nvSpPr>
        <p:spPr>
          <a:xfrm>
            <a:off x="1883229" y="3705101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Density in the top left cell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02E3A-7F9F-9A98-AD1F-AC305E69235C}"/>
              </a:ext>
            </a:extLst>
          </p:cNvPr>
          <p:cNvSpPr txBox="1"/>
          <p:nvPr/>
        </p:nvSpPr>
        <p:spPr>
          <a:xfrm>
            <a:off x="9527156" y="4011615"/>
            <a:ext cx="160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FE707-3E4B-BA53-9234-EBC2B33B9676}"/>
              </a:ext>
            </a:extLst>
          </p:cNvPr>
          <p:cNvSpPr txBox="1"/>
          <p:nvPr/>
        </p:nvSpPr>
        <p:spPr>
          <a:xfrm>
            <a:off x="1883229" y="4321585"/>
            <a:ext cx="318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Pressure in the top right cell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85DA9-26F5-A8B7-A8E9-17176F09DA76}"/>
              </a:ext>
            </a:extLst>
          </p:cNvPr>
          <p:cNvSpPr txBox="1"/>
          <p:nvPr/>
        </p:nvSpPr>
        <p:spPr>
          <a:xfrm>
            <a:off x="1883229" y="5037304"/>
            <a:ext cx="333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Density in the top right cell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960050-E503-D025-9054-E3C7F9BD1879}"/>
              </a:ext>
            </a:extLst>
          </p:cNvPr>
          <p:cNvSpPr txBox="1">
            <a:spLocks/>
          </p:cNvSpPr>
          <p:nvPr/>
        </p:nvSpPr>
        <p:spPr>
          <a:xfrm>
            <a:off x="1785257" y="606463"/>
            <a:ext cx="989717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u="sng" dirty="0"/>
              <a:t>Wide MLPs Outperformed Deep MLPs: Speed of Sound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8046D-FDF6-5D50-E855-5C85BB39ECED}"/>
              </a:ext>
            </a:extLst>
          </p:cNvPr>
          <p:cNvSpPr txBox="1"/>
          <p:nvPr/>
        </p:nvSpPr>
        <p:spPr>
          <a:xfrm>
            <a:off x="1826015" y="1457822"/>
            <a:ext cx="3189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speed of sound can be computed by taking the difference between pressure and density in the same cells</a:t>
            </a:r>
          </a:p>
        </p:txBody>
      </p:sp>
    </p:spTree>
    <p:extLst>
      <p:ext uri="{BB962C8B-B14F-4D97-AF65-F5344CB8AC3E}">
        <p14:creationId xmlns:p14="http://schemas.microsoft.com/office/powerpoint/2010/main" val="279895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B960050-E503-D025-9054-E3C7F9BD1879}"/>
              </a:ext>
            </a:extLst>
          </p:cNvPr>
          <p:cNvSpPr txBox="1">
            <a:spLocks/>
          </p:cNvSpPr>
          <p:nvPr/>
        </p:nvSpPr>
        <p:spPr>
          <a:xfrm>
            <a:off x="1687669" y="624110"/>
            <a:ext cx="41370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700" b="1" u="sng"/>
              <a:t>Wide MLPs Outperformed Deep MLPs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0690A-DEB2-BB56-D255-D9158796BE42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Physically important quantities are easy to compute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</a:rPr>
              <a:t>Deep MLPs may have a level of complexity that is undesirable for quantifying MHD turbulence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79C90E9-6EA2-AB4E-B5C2-A741CD31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815748"/>
            <a:ext cx="5451627" cy="49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60DF-C7A0-34CF-7D4C-7146034A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u="sng" dirty="0"/>
              <a:t>Predicting The Net Horizontal Magnetic Flux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E9F63-0C3C-D108-84FF-50217BD41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57038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7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678-606F-1171-D9F2-8ADE1666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l-GR" sz="3200" b="1" u="sng" dirty="0"/>
              <a:t>χ = 0.</a:t>
            </a:r>
            <a:r>
              <a:rPr lang="en-GB" sz="3200" b="1" u="sng" dirty="0"/>
              <a:t>08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A0A1E-8FC8-1389-89AC-51807D5A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predictions unbiased</a:t>
            </a:r>
          </a:p>
          <a:p>
            <a:r>
              <a:rPr lang="en-GB" dirty="0">
                <a:solidFill>
                  <a:srgbClr val="000000"/>
                </a:solidFill>
              </a:rPr>
              <a:t>The standard deviation of the predictions was 0.012</a:t>
            </a:r>
          </a:p>
          <a:p>
            <a:r>
              <a:rPr lang="en-GB" dirty="0">
                <a:solidFill>
                  <a:srgbClr val="000000"/>
                </a:solidFill>
              </a:rPr>
              <a:t>Some level degree of variability is inevitable</a:t>
            </a:r>
          </a:p>
          <a:p>
            <a:r>
              <a:rPr lang="en-GB" dirty="0">
                <a:solidFill>
                  <a:srgbClr val="000000"/>
                </a:solidFill>
              </a:rPr>
              <a:t>In a practical application, the predictions could be averaged over multiple observations</a:t>
            </a:r>
          </a:p>
          <a:p>
            <a:r>
              <a:rPr lang="en-GB" dirty="0">
                <a:solidFill>
                  <a:srgbClr val="000000"/>
                </a:solidFill>
              </a:rPr>
              <a:t>Averaging over many predictions would reduce the impact of variability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8592CF6-FD7D-4A1E-448B-E74666F0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20"/>
            <a:ext cx="5451627" cy="40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678-606F-1171-D9F2-8ADE1666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l-GR" sz="3200" b="1" u="sng" dirty="0"/>
              <a:t>χ = 0.</a:t>
            </a:r>
            <a:r>
              <a:rPr lang="en-GB" sz="3200" b="1" u="sng" dirty="0"/>
              <a:t>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A0A1E-8FC8-1389-89AC-51807D5A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predictions were biased low</a:t>
            </a:r>
          </a:p>
          <a:p>
            <a:r>
              <a:rPr lang="en-GB" dirty="0">
                <a:solidFill>
                  <a:srgbClr val="000000"/>
                </a:solidFill>
              </a:rPr>
              <a:t>The standard deviation of the predictions was 0.010</a:t>
            </a:r>
          </a:p>
          <a:p>
            <a:r>
              <a:rPr lang="en-GB" dirty="0">
                <a:solidFill>
                  <a:srgbClr val="000000"/>
                </a:solidFill>
              </a:rPr>
              <a:t>The model could still indicate observations were coming from a simulation with a flux outside the range that was seen in training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F5B2564-AC4D-DB83-C62F-522C15E0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20"/>
            <a:ext cx="5451627" cy="40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8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8DDC2-724C-144F-D82C-C4A1528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54" y="423867"/>
            <a:ext cx="5349475" cy="1259894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Introduction: Accretion Discs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52EC-6923-44A0-B832-C25864525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54" y="1645920"/>
            <a:ext cx="5037472" cy="4124803"/>
          </a:xfrm>
        </p:spPr>
        <p:txBody>
          <a:bodyPr>
            <a:normAutofit/>
          </a:bodyPr>
          <a:lstStyle/>
          <a:p>
            <a:r>
              <a:rPr lang="en-GB" dirty="0"/>
              <a:t>Accretion discs are circular structures which occur in various astrophysical systems</a:t>
            </a:r>
          </a:p>
          <a:p>
            <a:pPr lvl="1"/>
            <a:r>
              <a:rPr lang="en-GB" sz="1800" dirty="0"/>
              <a:t>Planets</a:t>
            </a:r>
          </a:p>
          <a:p>
            <a:pPr lvl="1"/>
            <a:r>
              <a:rPr lang="en-GB" sz="1800" dirty="0"/>
              <a:t>Active galactic nuclei</a:t>
            </a:r>
          </a:p>
          <a:p>
            <a:pPr lvl="1"/>
            <a:r>
              <a:rPr lang="en-GB" sz="1800" dirty="0"/>
              <a:t>Black holes</a:t>
            </a:r>
          </a:p>
          <a:p>
            <a:r>
              <a:rPr lang="en-GB" dirty="0"/>
              <a:t>The magnetorotational instability (MRI) is a well-studied process</a:t>
            </a:r>
          </a:p>
          <a:p>
            <a:r>
              <a:rPr lang="en-GB" dirty="0"/>
              <a:t>Discs where the MRI governs angular momentum transport are called standard and normal evolution (SANE)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65D151-CFD5-D3EE-29D0-730A2D57A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6024945" y="423867"/>
            <a:ext cx="5751635" cy="57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E6577-D8ED-52A2-1713-273E18604E40}"/>
              </a:ext>
            </a:extLst>
          </p:cNvPr>
          <p:cNvSpPr txBox="1"/>
          <p:nvPr/>
        </p:nvSpPr>
        <p:spPr>
          <a:xfrm>
            <a:off x="3368842" y="2598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F0A0E-0E8D-65DD-9B52-AEAA6CBE0D5B}"/>
              </a:ext>
            </a:extLst>
          </p:cNvPr>
          <p:cNvSpPr txBox="1"/>
          <p:nvPr/>
        </p:nvSpPr>
        <p:spPr>
          <a:xfrm>
            <a:off x="5998699" y="6158133"/>
            <a:ext cx="575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accretion disc around the black hole in the centre of the galaxy Messier 87.</a:t>
            </a:r>
          </a:p>
        </p:txBody>
      </p:sp>
    </p:spTree>
    <p:extLst>
      <p:ext uri="{BB962C8B-B14F-4D97-AF65-F5344CB8AC3E}">
        <p14:creationId xmlns:p14="http://schemas.microsoft.com/office/powerpoint/2010/main" val="161976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678-606F-1171-D9F2-8ADE1666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l-GR" sz="3200" b="1" u="sng" dirty="0"/>
              <a:t>χ = 0.</a:t>
            </a:r>
            <a:r>
              <a:rPr lang="en-GB" sz="3200" b="1" u="sng" dirty="0"/>
              <a:t>20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A0A1E-8FC8-1389-89AC-51807D5A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066692"/>
            <a:ext cx="4140772" cy="377762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</a:rPr>
              <a:t>The predictions were biased low</a:t>
            </a:r>
          </a:p>
          <a:p>
            <a:r>
              <a:rPr lang="en-GB" dirty="0">
                <a:solidFill>
                  <a:srgbClr val="000000"/>
                </a:solidFill>
              </a:rPr>
              <a:t>The standard deviation of the predictions was 0.021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This was ~2x higher than for any other simulation</a:t>
            </a:r>
          </a:p>
          <a:p>
            <a:r>
              <a:rPr lang="en-GB" dirty="0">
                <a:solidFill>
                  <a:srgbClr val="000000"/>
                </a:solidFill>
              </a:rPr>
              <a:t>The model was failing to show observations were coming from a simulation with a flux outside the range that was seen training</a:t>
            </a:r>
          </a:p>
          <a:p>
            <a:r>
              <a:rPr lang="en-GB" dirty="0">
                <a:solidFill>
                  <a:srgbClr val="000000"/>
                </a:solidFill>
              </a:rPr>
              <a:t>High variability in predictions could be used to show where the model was failing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5F5F6E5-E6AD-5CE3-CE82-9A8D4FE1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20"/>
            <a:ext cx="5451627" cy="40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678-606F-1171-D9F2-8ADE1666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l-GR" sz="3200" b="1" u="sng" dirty="0"/>
              <a:t>χ = 0.</a:t>
            </a:r>
            <a:r>
              <a:rPr lang="en-GB" sz="3200" b="1" u="sng" dirty="0"/>
              <a:t>80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A0A1E-8FC8-1389-89AC-51807D5A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predictions were biased low</a:t>
            </a:r>
          </a:p>
          <a:p>
            <a:r>
              <a:rPr lang="en-GB" dirty="0">
                <a:solidFill>
                  <a:srgbClr val="000000"/>
                </a:solidFill>
              </a:rPr>
              <a:t>The standard deviation of the predictions was 0.007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This was the lowest across all 11 simulations</a:t>
            </a:r>
          </a:p>
          <a:p>
            <a:r>
              <a:rPr lang="en-GB" dirty="0">
                <a:solidFill>
                  <a:srgbClr val="000000"/>
                </a:solidFill>
              </a:rPr>
              <a:t>The model could still indicate observations were coming from a simulation with a flux outside the range that was seen in training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7B23596-F7B3-758E-B0AC-8345CF18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24620"/>
            <a:ext cx="5451627" cy="40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AFFAC-C993-5842-BA77-119EB483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b="1" u="sng"/>
              <a:t>Conclusion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F5C6C-F38E-275E-1DA3-401DBAFFC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88864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22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B1C25-78EB-2D68-D76D-AF4713F7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D91C-7E18-088A-C788-81A4DC5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GB">
                <a:solidFill>
                  <a:schemeClr val="tx2">
                    <a:lumMod val="75000"/>
                  </a:schemeClr>
                </a:solidFill>
              </a:rPr>
              <a:t>Mark J. Avara, Jonathan C. McKinney, and Christopher S. Reynolds. Efficiency of thin magnetically arrested discs around black holes. Monthly Notices of the Royal Astronomical Society, 462 (1):636–648, 07 2016. ISSN 0035-8711.</a:t>
            </a:r>
          </a:p>
          <a:p>
            <a:pPr>
              <a:buFontTx/>
              <a:buChar char="-"/>
            </a:pPr>
            <a:r>
              <a:rPr lang="en-GB">
                <a:solidFill>
                  <a:schemeClr val="tx2">
                    <a:lumMod val="75000"/>
                  </a:schemeClr>
                </a:solidFill>
              </a:rPr>
              <a:t>Gareth James, Daniela Witten, Trevor Hastie, and Robert Tibshirani. An Introduction to Statistical</a:t>
            </a:r>
            <a:br>
              <a:rPr lang="en-GB">
                <a:solidFill>
                  <a:schemeClr val="tx2">
                    <a:lumMod val="75000"/>
                  </a:schemeClr>
                </a:solidFill>
              </a:rPr>
            </a:br>
            <a:r>
              <a:rPr lang="en-GB">
                <a:solidFill>
                  <a:schemeClr val="tx2">
                    <a:lumMod val="75000"/>
                  </a:schemeClr>
                </a:solidFill>
              </a:rPr>
              <a:t>Learning with Applications in R. Springer, New York, 2013</a:t>
            </a:r>
          </a:p>
          <a:p>
            <a:pPr>
              <a:buFontTx/>
              <a:buChar char="-"/>
            </a:pP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5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9216-50C6-F2AF-D05A-9413DA81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82" y="694495"/>
            <a:ext cx="9141062" cy="732903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Introduction: Magnetically Arrested Discs (MADs)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6A55-B0C7-EA2D-8B6A-968B44CA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23" y="2019431"/>
            <a:ext cx="3035918" cy="3777622"/>
          </a:xfrm>
        </p:spPr>
        <p:txBody>
          <a:bodyPr/>
          <a:lstStyle/>
          <a:p>
            <a:r>
              <a:rPr lang="en-GB" dirty="0"/>
              <a:t>A large vertical magnetic flux can cause a disc to become magnetically arrested</a:t>
            </a:r>
          </a:p>
          <a:p>
            <a:r>
              <a:rPr lang="en-GB" dirty="0"/>
              <a:t>MADs are less well understood than SANE discs</a:t>
            </a:r>
          </a:p>
          <a:p>
            <a:r>
              <a:rPr lang="en-GB" dirty="0"/>
              <a:t>Traditional methods cannot distinguish the states well</a:t>
            </a:r>
          </a:p>
        </p:txBody>
      </p:sp>
      <p:pic>
        <p:nvPicPr>
          <p:cNvPr id="4" name="New picture">
            <a:extLst>
              <a:ext uri="{FF2B5EF4-FFF2-40B4-BE49-F238E27FC236}">
                <a16:creationId xmlns:a16="http://schemas.microsoft.com/office/drawing/2014/main" id="{EC6F2B9F-AC8B-89D8-C372-C906263958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3132" y="1994664"/>
            <a:ext cx="8502945" cy="3777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C831DE-5E56-E03A-1A13-F39C249332F9}"/>
              </a:ext>
            </a:extLst>
          </p:cNvPr>
          <p:cNvSpPr txBox="1"/>
          <p:nvPr/>
        </p:nvSpPr>
        <p:spPr>
          <a:xfrm>
            <a:off x="4910004" y="1650099"/>
            <a:ext cx="300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7AC93-DDC6-FB9C-473F-8FD1C8CC9CDB}"/>
              </a:ext>
            </a:extLst>
          </p:cNvPr>
          <p:cNvSpPr txBox="1"/>
          <p:nvPr/>
        </p:nvSpPr>
        <p:spPr>
          <a:xfrm>
            <a:off x="8979311" y="1650099"/>
            <a:ext cx="300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BD143-B967-4C01-ADE0-93B1521932CA}"/>
              </a:ext>
            </a:extLst>
          </p:cNvPr>
          <p:cNvSpPr txBox="1"/>
          <p:nvPr/>
        </p:nvSpPr>
        <p:spPr>
          <a:xfrm>
            <a:off x="9992788" y="5772286"/>
            <a:ext cx="740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/>
              <a:t>Avara</a:t>
            </a:r>
            <a:r>
              <a:rPr lang="en-GB" sz="1600" dirty="0"/>
              <a:t> et al., 2016</a:t>
            </a:r>
          </a:p>
        </p:txBody>
      </p:sp>
    </p:spTree>
    <p:extLst>
      <p:ext uri="{BB962C8B-B14F-4D97-AF65-F5344CB8AC3E}">
        <p14:creationId xmlns:p14="http://schemas.microsoft.com/office/powerpoint/2010/main" val="407484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A93F173-AEE7-DF67-B111-C22EC80FE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CB284E-6B0B-4A40-FA2E-EC3FC013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286" y="649774"/>
            <a:ext cx="8911687" cy="1280890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Introduction: A New Tool For Identification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C6199FD3-C8F0-5524-BFAF-46E655E47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173833"/>
              </p:ext>
            </p:extLst>
          </p:nvPr>
        </p:nvGraphicFramePr>
        <p:xfrm>
          <a:off x="1391768" y="2226016"/>
          <a:ext cx="9677220" cy="4436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DEAF35-62C7-3BA6-5A02-D920EC9E3254}"/>
              </a:ext>
            </a:extLst>
          </p:cNvPr>
          <p:cNvSpPr txBox="1"/>
          <p:nvPr/>
        </p:nvSpPr>
        <p:spPr>
          <a:xfrm>
            <a:off x="1437399" y="1426505"/>
            <a:ext cx="1052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project introduces artificial neural networks (ANNs) as a new tool for identifying SANE and magnetically arrested regions.</a:t>
            </a:r>
          </a:p>
        </p:txBody>
      </p:sp>
    </p:spTree>
    <p:extLst>
      <p:ext uri="{BB962C8B-B14F-4D97-AF65-F5344CB8AC3E}">
        <p14:creationId xmlns:p14="http://schemas.microsoft.com/office/powerpoint/2010/main" val="16943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C11CD-7738-92B2-E0C2-98CF660C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93" y="645443"/>
            <a:ext cx="3650279" cy="1259894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Introduction: Simulation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91D2-037B-9A22-4AC0-6DE291C9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93" y="167399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Used 2D data instead of 3D</a:t>
            </a:r>
          </a:p>
          <a:p>
            <a:r>
              <a:rPr lang="en-GB" dirty="0"/>
              <a:t>Used the magnetic Rayleigh-Taylor instability (RTI) instead of the MRI</a:t>
            </a:r>
          </a:p>
          <a:p>
            <a:r>
              <a:rPr lang="en-GB" dirty="0"/>
              <a:t>Predicted the net horizontal magnetic flux instead of the net vertical magnetic flux</a:t>
            </a:r>
          </a:p>
          <a:p>
            <a:r>
              <a:rPr lang="en-GB" b="1" dirty="0"/>
              <a:t>In PLUTO, </a:t>
            </a:r>
            <a:r>
              <a:rPr lang="el-GR" b="1" dirty="0"/>
              <a:t>χ </a:t>
            </a:r>
            <a:r>
              <a:rPr lang="en-GB" b="1" dirty="0"/>
              <a:t>represents the net horizontal magnetic flux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5A7B84-1B32-4B69-1AFC-DCEF238F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72" y="820068"/>
            <a:ext cx="7540827" cy="546709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D6869-CAE4-6DFC-9CD5-FE6E5DD67E86}"/>
              </a:ext>
            </a:extLst>
          </p:cNvPr>
          <p:cNvSpPr txBox="1"/>
          <p:nvPr/>
        </p:nvSpPr>
        <p:spPr>
          <a:xfrm>
            <a:off x="4640130" y="6197494"/>
            <a:ext cx="755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Density snapshots of the simulation with </a:t>
            </a:r>
            <a:r>
              <a:rPr lang="el-GR" dirty="0"/>
              <a:t>χ = </a:t>
            </a:r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53012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BE58-27DF-1CF1-C591-6B69D124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Deep Learning: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9EE53C15-9ECA-D3E3-23CA-465661EB5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5897749"/>
                  </p:ext>
                </p:extLst>
              </p:nvPr>
            </p:nvGraphicFramePr>
            <p:xfrm>
              <a:off x="2589212" y="1905000"/>
              <a:ext cx="8915400" cy="37776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9EE53C15-9ECA-D3E3-23CA-465661EB5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5897749"/>
                  </p:ext>
                </p:extLst>
              </p:nvPr>
            </p:nvGraphicFramePr>
            <p:xfrm>
              <a:off x="2589212" y="1905000"/>
              <a:ext cx="8915400" cy="37776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391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14582-CE54-4402-BEB1-C592586F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Deep Learning: Multilayer Perceptron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B9600-57A4-DD0C-9FF9-44CB5AF2BCD1}"/>
              </a:ext>
            </a:extLst>
          </p:cNvPr>
          <p:cNvSpPr txBox="1"/>
          <p:nvPr/>
        </p:nvSpPr>
        <p:spPr>
          <a:xfrm>
            <a:off x="5759666" y="5697067"/>
            <a:ext cx="5163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single-layer perceptron with 4 inputs, 5 units in the hidden layer and a single output (James et al., 2013, p. 405)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D0E676-9597-8D92-BE51-6DA263A2E1C1}"/>
                  </a:ext>
                </a:extLst>
              </p:cNvPr>
              <p:cNvSpPr txBox="1"/>
              <p:nvPr/>
            </p:nvSpPr>
            <p:spPr>
              <a:xfrm>
                <a:off x="509287" y="1471936"/>
                <a:ext cx="4812258" cy="4348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6052">
                  <a:spcAft>
                    <a:spcPts val="600"/>
                  </a:spcAft>
                </a:pPr>
                <a:r>
                  <a:rPr lang="en-GB" dirty="0"/>
                  <a:t>1. Take a linear combination of the features and apply a transformation</a:t>
                </a:r>
                <a:endParaRPr lang="en-GB" b="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defTabSz="41605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</m:t>
                          </m:r>
                        </m:sub>
                      </m:sSub>
                      <m:r>
                        <a:rPr lang="en-GB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g</m:t>
                      </m:r>
                      <m:d>
                        <m:d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  <m:r>
                                <a:rPr lang="en-GB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GB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en-GB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GB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kj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ij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  <a:p>
                <a:pPr defTabSz="416052">
                  <a:spcAft>
                    <a:spcPts val="600"/>
                  </a:spcAft>
                </a:pPr>
                <a:endParaRPr lang="en-GB" dirty="0"/>
              </a:p>
              <a:p>
                <a:pPr defTabSz="416052">
                  <a:spcAft>
                    <a:spcPts val="600"/>
                  </a:spcAft>
                </a:pPr>
                <a:r>
                  <a:rPr lang="en-GB" dirty="0"/>
                  <a:t>2. </a:t>
                </a:r>
                <a:r>
                  <a:rPr lang="en-GB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Take a linear combination of the activations to get the response</a:t>
                </a:r>
                <a:endParaRPr lang="en-GB" dirty="0"/>
              </a:p>
              <a:p>
                <a:pPr defTabSz="41605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defTabSz="416052">
                  <a:spcAft>
                    <a:spcPts val="600"/>
                  </a:spcAft>
                </a:pPr>
                <a:endParaRPr lang="en-GB" dirty="0"/>
              </a:p>
              <a:p>
                <a:pPr defTabSz="416052">
                  <a:spcAft>
                    <a:spcPts val="600"/>
                  </a:spcAft>
                </a:pPr>
                <a:r>
                  <a:rPr lang="en-GB" dirty="0"/>
                  <a:t>A multilayer perceptron extends this to include multiple hidden layers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D0E676-9597-8D92-BE51-6DA263A2E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7" y="1471936"/>
                <a:ext cx="4812258" cy="4348242"/>
              </a:xfrm>
              <a:prstGeom prst="rect">
                <a:avLst/>
              </a:prstGeom>
              <a:blipFill>
                <a:blip r:embed="rId2"/>
                <a:stretch>
                  <a:fillRect l="-3158" t="-4942" b="-8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EA31200-02CC-2E20-49CE-3A3F6B68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64" y="1221672"/>
            <a:ext cx="5017512" cy="45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DFC7B-5663-E3CD-F515-534578CD5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4897" y="1445722"/>
                <a:ext cx="9512974" cy="39665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Each input was a 4 x 4 grid from a simulation (16 cells)</a:t>
                </a:r>
              </a:p>
              <a:p>
                <a:r>
                  <a:rPr lang="en-GB" dirty="0"/>
                  <a:t>Each cell had the values of 6 fluid variables: </a:t>
                </a:r>
              </a:p>
              <a:p>
                <a:pPr lvl="1"/>
                <a:r>
                  <a:rPr lang="en-GB" b="0" dirty="0"/>
                  <a:t>Pressure: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Density: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The x-component of the magnetic field: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The y-component of the magnetic field: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The x-component of the fluid </a:t>
                </a:r>
                <a:r>
                  <a:rPr lang="en-GB" dirty="0"/>
                  <a:t>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b="0" dirty="0"/>
                  <a:t>The y-component of the fluid 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Each input therefore had 4 x 4 x 6 = 96 features</a:t>
                </a:r>
              </a:p>
              <a:p>
                <a:r>
                  <a:rPr lang="en-GB" dirty="0"/>
                  <a:t>Each feature corresponded to the value of a fluid variable in a certain cell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DFC7B-5663-E3CD-F515-534578CD5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4897" y="1445722"/>
                <a:ext cx="9512974" cy="3966556"/>
              </a:xfrm>
              <a:blipFill>
                <a:blip r:embed="rId2"/>
                <a:stretch>
                  <a:fillRect l="-400" b="-8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38818C6-CF7F-BCFD-0CD2-690B8B5D47DD}"/>
              </a:ext>
            </a:extLst>
          </p:cNvPr>
          <p:cNvSpPr txBox="1">
            <a:spLocks/>
          </p:cNvSpPr>
          <p:nvPr/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u="sng" dirty="0"/>
              <a:t>Deep Learning: Features</a:t>
            </a:r>
          </a:p>
        </p:txBody>
      </p:sp>
    </p:spTree>
    <p:extLst>
      <p:ext uri="{BB962C8B-B14F-4D97-AF65-F5344CB8AC3E}">
        <p14:creationId xmlns:p14="http://schemas.microsoft.com/office/powerpoint/2010/main" val="208081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DF110D-C7BB-A528-FA47-33690DE8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54" y="1171870"/>
            <a:ext cx="5917095" cy="5326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4B285-82CA-10F9-2170-EB66A9741BD1}"/>
              </a:ext>
            </a:extLst>
          </p:cNvPr>
          <p:cNvSpPr txBox="1"/>
          <p:nvPr/>
        </p:nvSpPr>
        <p:spPr>
          <a:xfrm>
            <a:off x="1384393" y="2735629"/>
            <a:ext cx="31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Pressure in the top left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17A7-7523-F86E-4ECE-B642FE0FDF0B}"/>
              </a:ext>
            </a:extLst>
          </p:cNvPr>
          <p:cNvSpPr txBox="1"/>
          <p:nvPr/>
        </p:nvSpPr>
        <p:spPr>
          <a:xfrm>
            <a:off x="1384393" y="3650344"/>
            <a:ext cx="31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Density in the top left cell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4BF4A-8127-36F1-4FA8-C6F3E1E227CA}"/>
              </a:ext>
            </a:extLst>
          </p:cNvPr>
          <p:cNvSpPr txBox="1"/>
          <p:nvPr/>
        </p:nvSpPr>
        <p:spPr>
          <a:xfrm>
            <a:off x="1371603" y="5373318"/>
            <a:ext cx="403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y-component of the magnetic field in the top left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53577-C172-1D8C-2D9A-F57DC4EBE36E}"/>
              </a:ext>
            </a:extLst>
          </p:cNvPr>
          <p:cNvSpPr txBox="1"/>
          <p:nvPr/>
        </p:nvSpPr>
        <p:spPr>
          <a:xfrm>
            <a:off x="1371603" y="4493856"/>
            <a:ext cx="403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x-component of the magnetic field in the top left cell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3659B0-0551-3EFD-89EF-ACBB55F35802}"/>
              </a:ext>
            </a:extLst>
          </p:cNvPr>
          <p:cNvSpPr txBox="1">
            <a:spLocks/>
          </p:cNvSpPr>
          <p:nvPr/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u="sng" dirty="0"/>
              <a:t>Deep Learning: Features</a:t>
            </a:r>
          </a:p>
        </p:txBody>
      </p:sp>
    </p:spTree>
    <p:extLst>
      <p:ext uri="{BB962C8B-B14F-4D97-AF65-F5344CB8AC3E}">
        <p14:creationId xmlns:p14="http://schemas.microsoft.com/office/powerpoint/2010/main" val="14031344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{7CFA951D-08C4-AD49-A7AE-81628AE7B42E}tf10001069</Template>
  <TotalTime>2376</TotalTime>
  <Words>1287</Words>
  <Application>Microsoft Macintosh PowerPoint</Application>
  <PresentationFormat>Widescreen</PresentationFormat>
  <Paragraphs>164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 3</vt:lpstr>
      <vt:lpstr>Wisp</vt:lpstr>
      <vt:lpstr>New Tools for Quantifying Turbulent Behaviour in Black Hole Accretion Discs</vt:lpstr>
      <vt:lpstr>Introduction: Accretion Discs</vt:lpstr>
      <vt:lpstr>Introduction: Magnetically Arrested Discs (MADs)</vt:lpstr>
      <vt:lpstr>Introduction: A New Tool For Identification</vt:lpstr>
      <vt:lpstr>Introduction: Simulation Data</vt:lpstr>
      <vt:lpstr>Deep Learning: Overview</vt:lpstr>
      <vt:lpstr>Deep Learning: Multilayer Perceptron</vt:lpstr>
      <vt:lpstr>PowerPoint Presentation</vt:lpstr>
      <vt:lpstr>PowerPoint Presentation</vt:lpstr>
      <vt:lpstr>Deep Learning: Responses</vt:lpstr>
      <vt:lpstr>PowerPoint Presentation</vt:lpstr>
      <vt:lpstr>Comparing Models With Time as The Response</vt:lpstr>
      <vt:lpstr>PowerPoint Presentation</vt:lpstr>
      <vt:lpstr>PowerPoint Presentation</vt:lpstr>
      <vt:lpstr>PowerPoint Presentation</vt:lpstr>
      <vt:lpstr>PowerPoint Presentation</vt:lpstr>
      <vt:lpstr>Predicting The Net Horizontal Magnetic Flux</vt:lpstr>
      <vt:lpstr>χ = 0.08</vt:lpstr>
      <vt:lpstr>χ = 0.15</vt:lpstr>
      <vt:lpstr>χ = 0.20</vt:lpstr>
      <vt:lpstr>χ = 0.80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Tools for Quantifying Turbulent Behaviour in Black Hole Accretion Dics</dc:title>
  <dc:creator>Alex Agedah</dc:creator>
  <cp:lastModifiedBy>Alex Agedah</cp:lastModifiedBy>
  <cp:revision>11</cp:revision>
  <dcterms:created xsi:type="dcterms:W3CDTF">2023-03-12T18:09:14Z</dcterms:created>
  <dcterms:modified xsi:type="dcterms:W3CDTF">2023-05-08T01:23:40Z</dcterms:modified>
</cp:coreProperties>
</file>