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6" r:id="rId5"/>
    <p:sldId id="262" r:id="rId6"/>
    <p:sldId id="267" r:id="rId7"/>
    <p:sldId id="261" r:id="rId8"/>
    <p:sldId id="263" r:id="rId9"/>
    <p:sldId id="264" r:id="rId10"/>
    <p:sldId id="265" r:id="rId11"/>
    <p:sldId id="269" r:id="rId12"/>
    <p:sldId id="271" r:id="rId13"/>
    <p:sldId id="272" r:id="rId14"/>
    <p:sldId id="273" r:id="rId15"/>
    <p:sldId id="274"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FD0CDE-F3A9-4679-9D49-7BA64BDAC75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153245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D0CDE-F3A9-4679-9D49-7BA64BDAC75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327184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D0CDE-F3A9-4679-9D49-7BA64BDAC75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7188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D0CDE-F3A9-4679-9D49-7BA64BDAC75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419349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FD0CDE-F3A9-4679-9D49-7BA64BDAC75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175218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D0CDE-F3A9-4679-9D49-7BA64BDAC75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264684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D0CDE-F3A9-4679-9D49-7BA64BDAC759}"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208678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D0CDE-F3A9-4679-9D49-7BA64BDAC759}"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292416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D0CDE-F3A9-4679-9D49-7BA64BDAC759}"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230304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D0CDE-F3A9-4679-9D49-7BA64BDAC75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289437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D0CDE-F3A9-4679-9D49-7BA64BDAC75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656-762E-45B6-9CAE-2E23FFF5CA0A}" type="slidenum">
              <a:rPr lang="en-US" smtClean="0"/>
              <a:t>‹#›</a:t>
            </a:fld>
            <a:endParaRPr lang="en-US"/>
          </a:p>
        </p:txBody>
      </p:sp>
    </p:spTree>
    <p:extLst>
      <p:ext uri="{BB962C8B-B14F-4D97-AF65-F5344CB8AC3E}">
        <p14:creationId xmlns:p14="http://schemas.microsoft.com/office/powerpoint/2010/main" val="31872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D0CDE-F3A9-4679-9D49-7BA64BDAC759}"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F656-762E-45B6-9CAE-2E23FFF5CA0A}" type="slidenum">
              <a:rPr lang="en-US" smtClean="0"/>
              <a:t>‹#›</a:t>
            </a:fld>
            <a:endParaRPr lang="en-US"/>
          </a:p>
        </p:txBody>
      </p:sp>
    </p:spTree>
    <p:extLst>
      <p:ext uri="{BB962C8B-B14F-4D97-AF65-F5344CB8AC3E}">
        <p14:creationId xmlns:p14="http://schemas.microsoft.com/office/powerpoint/2010/main" val="125365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Booz Allen Hamilton</a:t>
            </a:r>
            <a:endParaRPr lang="en-US" dirty="0"/>
          </a:p>
        </p:txBody>
      </p:sp>
      <p:sp>
        <p:nvSpPr>
          <p:cNvPr id="3" name="Subtitle 2"/>
          <p:cNvSpPr>
            <a:spLocks noGrp="1"/>
          </p:cNvSpPr>
          <p:nvPr>
            <p:ph type="subTitle" idx="1"/>
          </p:nvPr>
        </p:nvSpPr>
        <p:spPr/>
        <p:txBody>
          <a:bodyPr>
            <a:normAutofit/>
          </a:bodyPr>
          <a:lstStyle/>
          <a:p>
            <a:r>
              <a:rPr lang="en-US" dirty="0" smtClean="0"/>
              <a:t>Pitch Prediction Model Summary</a:t>
            </a:r>
          </a:p>
          <a:p>
            <a:endParaRPr lang="en-US" dirty="0"/>
          </a:p>
        </p:txBody>
      </p:sp>
      <p:sp>
        <p:nvSpPr>
          <p:cNvPr id="4" name="Rectangle 3"/>
          <p:cNvSpPr/>
          <p:nvPr/>
        </p:nvSpPr>
        <p:spPr>
          <a:xfrm>
            <a:off x="4862617" y="5673636"/>
            <a:ext cx="2466766" cy="369332"/>
          </a:xfrm>
          <a:prstGeom prst="rect">
            <a:avLst/>
          </a:prstGeom>
        </p:spPr>
        <p:txBody>
          <a:bodyPr wrap="none">
            <a:spAutoFit/>
          </a:bodyPr>
          <a:lstStyle/>
          <a:p>
            <a:r>
              <a:rPr lang="en-US" dirty="0" smtClean="0"/>
              <a:t>Alex Ahn, Patrick </a:t>
            </a:r>
            <a:r>
              <a:rPr lang="en-US" dirty="0" err="1" smtClean="0"/>
              <a:t>Sekba</a:t>
            </a:r>
            <a:endParaRPr lang="en-US" dirty="0" smtClean="0"/>
          </a:p>
        </p:txBody>
      </p:sp>
    </p:spTree>
    <p:extLst>
      <p:ext uri="{BB962C8B-B14F-4D97-AF65-F5344CB8AC3E}">
        <p14:creationId xmlns:p14="http://schemas.microsoft.com/office/powerpoint/2010/main" val="3666281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Evaluation</a:t>
            </a:r>
            <a:endParaRPr lang="en-US" dirty="0"/>
          </a:p>
        </p:txBody>
      </p:sp>
      <p:sp>
        <p:nvSpPr>
          <p:cNvPr id="3" name="Subtitle 2"/>
          <p:cNvSpPr>
            <a:spLocks noGrp="1"/>
          </p:cNvSpPr>
          <p:nvPr>
            <p:ph type="subTitle" idx="1"/>
          </p:nvPr>
        </p:nvSpPr>
        <p:spPr>
          <a:xfrm>
            <a:off x="887104" y="2579420"/>
            <a:ext cx="10549720" cy="3302759"/>
          </a:xfrm>
        </p:spPr>
        <p:txBody>
          <a:bodyPr>
            <a:noAutofit/>
          </a:bodyPr>
          <a:lstStyle/>
          <a:p>
            <a:pPr algn="l"/>
            <a:r>
              <a:rPr lang="en-US" b="1" dirty="0" smtClean="0"/>
              <a:t>Objective: </a:t>
            </a:r>
            <a:r>
              <a:rPr lang="en-US" dirty="0" smtClean="0"/>
              <a:t>measure of pitcher’s predictability under different game conditions</a:t>
            </a:r>
          </a:p>
          <a:p>
            <a:pPr algn="l"/>
            <a:endParaRPr lang="en-US" b="1" dirty="0"/>
          </a:p>
          <a:p>
            <a:pPr algn="l"/>
            <a:r>
              <a:rPr lang="en-US" b="1" dirty="0" smtClean="0"/>
              <a:t>Testing: “</a:t>
            </a:r>
            <a:r>
              <a:rPr lang="en-US" dirty="0" smtClean="0"/>
              <a:t>5-fold </a:t>
            </a:r>
            <a:r>
              <a:rPr lang="en-US" dirty="0"/>
              <a:t>cross-validation </a:t>
            </a:r>
            <a:r>
              <a:rPr lang="en-US" dirty="0" smtClean="0"/>
              <a:t>testing”</a:t>
            </a:r>
          </a:p>
          <a:p>
            <a:pPr algn="l"/>
            <a:endParaRPr lang="en-US" dirty="0"/>
          </a:p>
          <a:p>
            <a:pPr algn="l"/>
            <a:r>
              <a:rPr lang="en-US" dirty="0" smtClean="0"/>
              <a:t>“A weighted average of the predictive accuracy observed across data partitions was taken as the figure of merit for predictability.”</a:t>
            </a:r>
          </a:p>
          <a:p>
            <a:pPr algn="l"/>
            <a:endParaRPr lang="en-US" dirty="0" smtClean="0"/>
          </a:p>
        </p:txBody>
      </p:sp>
    </p:spTree>
    <p:extLst>
      <p:ext uri="{BB962C8B-B14F-4D97-AF65-F5344CB8AC3E}">
        <p14:creationId xmlns:p14="http://schemas.microsoft.com/office/powerpoint/2010/main" val="3979562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Predictability in situations</a:t>
            </a:r>
            <a:endParaRPr lang="en-US" dirty="0"/>
          </a:p>
        </p:txBody>
      </p:sp>
      <p:sp>
        <p:nvSpPr>
          <p:cNvPr id="3" name="Subtitle 2"/>
          <p:cNvSpPr>
            <a:spLocks noGrp="1"/>
          </p:cNvSpPr>
          <p:nvPr>
            <p:ph type="subTitle" idx="1"/>
          </p:nvPr>
        </p:nvSpPr>
        <p:spPr>
          <a:xfrm>
            <a:off x="887104" y="2483884"/>
            <a:ext cx="10549720" cy="3302759"/>
          </a:xfrm>
        </p:spPr>
        <p:txBody>
          <a:bodyPr>
            <a:noAutofit/>
          </a:bodyPr>
          <a:lstStyle/>
          <a:p>
            <a:pPr algn="l"/>
            <a:endParaRPr lang="en-US" b="1" dirty="0" smtClean="0"/>
          </a:p>
          <a:p>
            <a:pPr algn="l"/>
            <a:r>
              <a:rPr lang="en-US" b="1" dirty="0" smtClean="0"/>
              <a:t>2.2.1. Overall Predictability</a:t>
            </a:r>
          </a:p>
          <a:p>
            <a:pPr algn="l"/>
            <a:r>
              <a:rPr lang="en-US" b="1" dirty="0"/>
              <a:t>	</a:t>
            </a:r>
            <a:r>
              <a:rPr lang="en-US" b="1" dirty="0" smtClean="0"/>
              <a:t>: 74.5%</a:t>
            </a:r>
          </a:p>
          <a:p>
            <a:pPr algn="l"/>
            <a:endParaRPr lang="en-US" b="1" dirty="0" smtClean="0"/>
          </a:p>
          <a:p>
            <a:pPr algn="l"/>
            <a:r>
              <a:rPr lang="en-US" b="1" dirty="0" smtClean="0"/>
              <a:t>2.2.2. Predictability by Pitch Count</a:t>
            </a:r>
            <a:endParaRPr lang="en-US" b="1" dirty="0"/>
          </a:p>
          <a:p>
            <a:pPr algn="l"/>
            <a:endParaRPr lang="en-US" b="1" dirty="0" smtClean="0"/>
          </a:p>
          <a:p>
            <a:pPr algn="l"/>
            <a:r>
              <a:rPr lang="en-US" b="1" dirty="0" smtClean="0"/>
              <a:t>2.2.3. Predictability by Platoon (handedness)</a:t>
            </a:r>
          </a:p>
        </p:txBody>
      </p:sp>
    </p:spTree>
    <p:extLst>
      <p:ext uri="{BB962C8B-B14F-4D97-AF65-F5344CB8AC3E}">
        <p14:creationId xmlns:p14="http://schemas.microsoft.com/office/powerpoint/2010/main" val="1935275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ERA/</a:t>
            </a:r>
            <a:r>
              <a:rPr lang="en-US" dirty="0" err="1" smtClean="0"/>
              <a:t>FIP</a:t>
            </a:r>
            <a:r>
              <a:rPr lang="en-US" dirty="0" smtClean="0"/>
              <a:t> forecasting</a:t>
            </a:r>
            <a:endParaRPr lang="en-US" dirty="0"/>
          </a:p>
        </p:txBody>
      </p:sp>
      <p:sp>
        <p:nvSpPr>
          <p:cNvPr id="3" name="Subtitle 2"/>
          <p:cNvSpPr>
            <a:spLocks noGrp="1"/>
          </p:cNvSpPr>
          <p:nvPr>
            <p:ph type="subTitle" idx="1"/>
          </p:nvPr>
        </p:nvSpPr>
        <p:spPr>
          <a:xfrm>
            <a:off x="821140" y="1831277"/>
            <a:ext cx="10549720" cy="3302759"/>
          </a:xfrm>
        </p:spPr>
        <p:txBody>
          <a:bodyPr>
            <a:noAutofit/>
          </a:bodyPr>
          <a:lstStyle/>
          <a:p>
            <a:endParaRPr lang="en-US" dirty="0" smtClean="0"/>
          </a:p>
          <a:p>
            <a:r>
              <a:rPr lang="en-US" dirty="0" smtClean="0"/>
              <a:t>“Regression analysis on the entire sample did not uncover significant relationships between either pitch predictability and ERA, or pitch predictability and </a:t>
            </a:r>
            <a:r>
              <a:rPr lang="en-US" dirty="0" err="1" smtClean="0"/>
              <a:t>FIP</a:t>
            </a:r>
            <a:r>
              <a:rPr lang="en-US" dirty="0" smtClean="0"/>
              <a:t>.”</a:t>
            </a:r>
          </a:p>
          <a:p>
            <a:endParaRPr lang="en-US" dirty="0" smtClean="0"/>
          </a:p>
          <a:p>
            <a:r>
              <a:rPr lang="en-US" dirty="0" smtClean="0"/>
              <a:t>“Some results suggest that reducing complexity in selection of pitches (a proxy for increased predictability) is correlated with higher values of both </a:t>
            </a:r>
            <a:r>
              <a:rPr lang="en-US" dirty="0" err="1" smtClean="0"/>
              <a:t>FIP</a:t>
            </a:r>
            <a:r>
              <a:rPr lang="en-US" dirty="0" smtClean="0"/>
              <a:t> and ERA”</a:t>
            </a:r>
          </a:p>
          <a:p>
            <a:endParaRPr lang="en-US" dirty="0" smtClean="0"/>
          </a:p>
          <a:p>
            <a:r>
              <a:rPr lang="en-US" dirty="0" smtClean="0"/>
              <a:t>“The coefficient of determination for each regression model is low (</a:t>
            </a:r>
            <a:r>
              <a:rPr lang="en-US" dirty="0" err="1" smtClean="0"/>
              <a:t>ERA:R</a:t>
            </a:r>
            <a:r>
              <a:rPr lang="en-US" baseline="30000" dirty="0" err="1" smtClean="0"/>
              <a:t>2</a:t>
            </a:r>
            <a:r>
              <a:rPr lang="en-US" dirty="0" smtClean="0"/>
              <a:t> = 0:0175; </a:t>
            </a:r>
            <a:r>
              <a:rPr lang="en-US" dirty="0" err="1" smtClean="0"/>
              <a:t>FIP:R</a:t>
            </a:r>
            <a:r>
              <a:rPr lang="en-US" baseline="30000" dirty="0" err="1" smtClean="0"/>
              <a:t>2</a:t>
            </a:r>
            <a:r>
              <a:rPr lang="en-US" dirty="0" smtClean="0"/>
              <a:t> = 0:021), indicating that other factors contribute to the response variables beyond the predictability index considered in this preliminary analysis. “</a:t>
            </a:r>
          </a:p>
        </p:txBody>
      </p:sp>
    </p:spTree>
    <p:extLst>
      <p:ext uri="{BB962C8B-B14F-4D97-AF65-F5344CB8AC3E}">
        <p14:creationId xmlns:p14="http://schemas.microsoft.com/office/powerpoint/2010/main" val="4111163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Notes on </a:t>
            </a:r>
            <a:r>
              <a:rPr lang="en-US" smtClean="0"/>
              <a:t>‘Goods’</a:t>
            </a:r>
            <a:endParaRPr lang="en-US" dirty="0"/>
          </a:p>
        </p:txBody>
      </p:sp>
      <p:sp>
        <p:nvSpPr>
          <p:cNvPr id="3" name="Subtitle 2"/>
          <p:cNvSpPr>
            <a:spLocks noGrp="1"/>
          </p:cNvSpPr>
          <p:nvPr>
            <p:ph type="subTitle" idx="1"/>
          </p:nvPr>
        </p:nvSpPr>
        <p:spPr>
          <a:xfrm>
            <a:off x="821140" y="1763037"/>
            <a:ext cx="10549720" cy="3302759"/>
          </a:xfrm>
        </p:spPr>
        <p:txBody>
          <a:bodyPr>
            <a:noAutofit/>
          </a:bodyPr>
          <a:lstStyle/>
          <a:p>
            <a:endParaRPr lang="en-US" dirty="0" smtClean="0"/>
          </a:p>
          <a:p>
            <a:endParaRPr lang="en-US" dirty="0" smtClean="0"/>
          </a:p>
          <a:p>
            <a:r>
              <a:rPr lang="en-US" dirty="0" smtClean="0"/>
              <a:t>“Real time analysis”</a:t>
            </a:r>
          </a:p>
          <a:p>
            <a:endParaRPr lang="en-US" dirty="0">
              <a:sym typeface="Wingdings" panose="05000000000000000000" pitchFamily="2" charset="2"/>
            </a:endParaRPr>
          </a:p>
          <a:p>
            <a:r>
              <a:rPr lang="en-US" dirty="0" smtClean="0">
                <a:sym typeface="Wingdings" panose="05000000000000000000" pitchFamily="2" charset="2"/>
              </a:rPr>
              <a:t>“</a:t>
            </a:r>
            <a:r>
              <a:rPr lang="en-US" dirty="0"/>
              <a:t>Predictive results obtained in this study are </a:t>
            </a:r>
            <a:r>
              <a:rPr lang="en-US" dirty="0" smtClean="0"/>
              <a:t>good”</a:t>
            </a:r>
          </a:p>
          <a:p>
            <a:endParaRPr lang="en-US" dirty="0">
              <a:sym typeface="Wingdings" panose="05000000000000000000" pitchFamily="2" charset="2"/>
            </a:endParaRPr>
          </a:p>
          <a:p>
            <a:r>
              <a:rPr lang="en-US" dirty="0" smtClean="0">
                <a:sym typeface="Wingdings" panose="05000000000000000000" pitchFamily="2" charset="2"/>
              </a:rPr>
              <a:t>“</a:t>
            </a:r>
            <a:r>
              <a:rPr lang="en-US" dirty="0"/>
              <a:t>Linear regression analysis to explain ERA using an individual’s pitch </a:t>
            </a:r>
            <a:r>
              <a:rPr lang="en-US" dirty="0" smtClean="0"/>
              <a:t>sequence complexity </a:t>
            </a:r>
            <a:r>
              <a:rPr lang="en-US" dirty="0"/>
              <a:t>suggests </a:t>
            </a:r>
            <a:r>
              <a:rPr lang="en-US" dirty="0" smtClean="0"/>
              <a:t>a simple relationship”</a:t>
            </a:r>
          </a:p>
          <a:p>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4139870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Notes on ‘Limits’</a:t>
            </a:r>
            <a:endParaRPr lang="en-US" dirty="0"/>
          </a:p>
        </p:txBody>
      </p:sp>
      <p:sp>
        <p:nvSpPr>
          <p:cNvPr id="3" name="Subtitle 2"/>
          <p:cNvSpPr>
            <a:spLocks noGrp="1"/>
          </p:cNvSpPr>
          <p:nvPr>
            <p:ph type="subTitle" idx="1"/>
          </p:nvPr>
        </p:nvSpPr>
        <p:spPr>
          <a:xfrm>
            <a:off x="821140" y="1763037"/>
            <a:ext cx="10549720" cy="3302759"/>
          </a:xfrm>
        </p:spPr>
        <p:txBody>
          <a:bodyPr>
            <a:noAutofit/>
          </a:bodyPr>
          <a:lstStyle/>
          <a:p>
            <a:endParaRPr lang="en-US" dirty="0" smtClean="0">
              <a:sym typeface="Wingdings" panose="05000000000000000000" pitchFamily="2" charset="2"/>
            </a:endParaRPr>
          </a:p>
          <a:p>
            <a:r>
              <a:rPr lang="en-US" dirty="0" smtClean="0">
                <a:sym typeface="Wingdings" panose="05000000000000000000" pitchFamily="2" charset="2"/>
              </a:rPr>
              <a:t>“Many of the pitchers whose selection was found to be more deterministic in our experiments remain hard to hit”</a:t>
            </a:r>
          </a:p>
          <a:p>
            <a:pPr marL="342900" indent="-342900">
              <a:buFont typeface="Wingdings" panose="05000000000000000000" pitchFamily="2" charset="2"/>
              <a:buChar char="à"/>
            </a:pPr>
            <a:endParaRPr lang="en-US" dirty="0" smtClean="0">
              <a:sym typeface="Wingdings" panose="05000000000000000000" pitchFamily="2" charset="2"/>
            </a:endParaRPr>
          </a:p>
          <a:p>
            <a:r>
              <a:rPr lang="en-US" dirty="0" smtClean="0">
                <a:sym typeface="Wingdings" panose="05000000000000000000" pitchFamily="2" charset="2"/>
              </a:rPr>
              <a:t>“Our sample of all pitchers omits players with less than three years’ experience.”</a:t>
            </a:r>
          </a:p>
          <a:p>
            <a:endParaRPr lang="en-US" dirty="0">
              <a:sym typeface="Wingdings" panose="05000000000000000000" pitchFamily="2" charset="2"/>
            </a:endParaRPr>
          </a:p>
          <a:p>
            <a:r>
              <a:rPr lang="en-US" dirty="0" smtClean="0">
                <a:sym typeface="Wingdings" panose="05000000000000000000" pitchFamily="2" charset="2"/>
              </a:rPr>
              <a:t>“Linear regression analysis to explain ERA using an individual’s pitch sequence complexity suggests a simple relationship”</a:t>
            </a:r>
          </a:p>
          <a:p>
            <a:endParaRPr lang="en-US" dirty="0">
              <a:sym typeface="Wingdings" panose="05000000000000000000" pitchFamily="2" charset="2"/>
            </a:endParaRPr>
          </a:p>
        </p:txBody>
      </p:sp>
    </p:spTree>
    <p:extLst>
      <p:ext uri="{BB962C8B-B14F-4D97-AF65-F5344CB8AC3E}">
        <p14:creationId xmlns:p14="http://schemas.microsoft.com/office/powerpoint/2010/main" val="1666862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Notes on ‘Improvements’</a:t>
            </a:r>
            <a:endParaRPr lang="en-US" dirty="0"/>
          </a:p>
        </p:txBody>
      </p:sp>
      <p:sp>
        <p:nvSpPr>
          <p:cNvPr id="3" name="Subtitle 2"/>
          <p:cNvSpPr>
            <a:spLocks noGrp="1"/>
          </p:cNvSpPr>
          <p:nvPr>
            <p:ph type="subTitle" idx="1"/>
          </p:nvPr>
        </p:nvSpPr>
        <p:spPr>
          <a:xfrm>
            <a:off x="821140" y="1763037"/>
            <a:ext cx="10549720" cy="3302759"/>
          </a:xfrm>
        </p:spPr>
        <p:txBody>
          <a:bodyPr>
            <a:noAutofit/>
          </a:bodyPr>
          <a:lstStyle/>
          <a:p>
            <a:endParaRPr lang="en-US" dirty="0" smtClean="0">
              <a:sym typeface="Wingdings" panose="05000000000000000000" pitchFamily="2" charset="2"/>
            </a:endParaRPr>
          </a:p>
          <a:p>
            <a:r>
              <a:rPr lang="en-US" dirty="0" smtClean="0"/>
              <a:t>“The strategic value of the model outlined herein may be improved significantly by including relevant data such as scouting notes, text and voice annotations of player and coaching observations during the game.”</a:t>
            </a:r>
          </a:p>
          <a:p>
            <a:pPr marL="342900" indent="-342900">
              <a:buFont typeface="Wingdings" panose="05000000000000000000" pitchFamily="2" charset="2"/>
              <a:buChar char="à"/>
            </a:pPr>
            <a:r>
              <a:rPr lang="en-US" dirty="0" smtClean="0">
                <a:sym typeface="Wingdings" panose="05000000000000000000" pitchFamily="2" charset="2"/>
              </a:rPr>
              <a:t>Neural Network ? (hidden features)</a:t>
            </a:r>
          </a:p>
          <a:p>
            <a:pPr marL="342900" indent="-342900">
              <a:buFont typeface="Wingdings" panose="05000000000000000000" pitchFamily="2" charset="2"/>
              <a:buChar char="à"/>
            </a:pPr>
            <a:endParaRPr lang="en-US" dirty="0">
              <a:sym typeface="Wingdings" panose="05000000000000000000" pitchFamily="2" charset="2"/>
            </a:endParaRPr>
          </a:p>
          <a:p>
            <a:r>
              <a:rPr lang="en-US" dirty="0" smtClean="0">
                <a:sym typeface="Wingdings" panose="05000000000000000000" pitchFamily="2" charset="2"/>
              </a:rPr>
              <a:t>“</a:t>
            </a:r>
            <a:r>
              <a:rPr lang="en-US" dirty="0"/>
              <a:t>Greater accuracy in prediction may be achieved by the introduction</a:t>
            </a:r>
          </a:p>
          <a:p>
            <a:r>
              <a:rPr lang="en-US" dirty="0"/>
              <a:t>of more sophisticated voting </a:t>
            </a:r>
            <a:r>
              <a:rPr lang="en-US" dirty="0" smtClean="0"/>
              <a:t>mechanisms”</a:t>
            </a:r>
          </a:p>
          <a:p>
            <a:endParaRPr lang="en-US" dirty="0">
              <a:sym typeface="Wingdings" panose="05000000000000000000" pitchFamily="2" charset="2"/>
            </a:endParaRPr>
          </a:p>
          <a:p>
            <a:r>
              <a:rPr lang="en-US" dirty="0" smtClean="0"/>
              <a:t>“The </a:t>
            </a:r>
            <a:r>
              <a:rPr lang="en-US" dirty="0"/>
              <a:t>investigation of these and other predictors is left to further </a:t>
            </a:r>
            <a:r>
              <a:rPr lang="en-US" dirty="0" smtClean="0"/>
              <a:t>research”</a:t>
            </a:r>
            <a:endParaRPr lang="en-US" dirty="0" smtClean="0">
              <a:sym typeface="Wingdings" panose="05000000000000000000" pitchFamily="2" charset="2"/>
            </a:endParaRPr>
          </a:p>
          <a:p>
            <a:pPr marL="342900" indent="-342900">
              <a:buFont typeface="Wingdings" panose="05000000000000000000" pitchFamily="2" charset="2"/>
              <a:buChar char="à"/>
            </a:pPr>
            <a:endParaRPr lang="en-US" dirty="0">
              <a:sym typeface="Wingdings" panose="05000000000000000000" pitchFamily="2" charset="2"/>
            </a:endParaRPr>
          </a:p>
          <a:p>
            <a:pPr marL="342900" indent="-342900">
              <a:buFont typeface="Wingdings" panose="05000000000000000000" pitchFamily="2" charset="2"/>
              <a:buChar char="à"/>
            </a:pPr>
            <a:endParaRPr lang="en-US" dirty="0" smtClean="0">
              <a:sym typeface="Wingdings" panose="05000000000000000000" pitchFamily="2" charset="2"/>
            </a:endParaRPr>
          </a:p>
        </p:txBody>
      </p:sp>
    </p:spTree>
    <p:extLst>
      <p:ext uri="{BB962C8B-B14F-4D97-AF65-F5344CB8AC3E}">
        <p14:creationId xmlns:p14="http://schemas.microsoft.com/office/powerpoint/2010/main" val="236900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2753484"/>
            <a:ext cx="10515600" cy="1325563"/>
          </a:xfrm>
        </p:spPr>
        <p:txBody>
          <a:bodyPr/>
          <a:lstStyle/>
          <a:p>
            <a:pPr algn="ctr"/>
            <a:r>
              <a:rPr lang="en-US" dirty="0" smtClean="0"/>
              <a:t>Final Remarks</a:t>
            </a:r>
            <a:endParaRPr lang="en-US" dirty="0"/>
          </a:p>
        </p:txBody>
      </p:sp>
    </p:spTree>
    <p:extLst>
      <p:ext uri="{BB962C8B-B14F-4D97-AF65-F5344CB8AC3E}">
        <p14:creationId xmlns:p14="http://schemas.microsoft.com/office/powerpoint/2010/main" val="1239417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5212"/>
            <a:ext cx="9144000" cy="1135249"/>
          </a:xfrm>
        </p:spPr>
        <p:txBody>
          <a:bodyPr/>
          <a:lstStyle/>
          <a:p>
            <a:r>
              <a:rPr lang="en-US" dirty="0" smtClean="0"/>
              <a:t>Abstract</a:t>
            </a:r>
            <a:endParaRPr lang="en-US" dirty="0"/>
          </a:p>
        </p:txBody>
      </p:sp>
      <p:sp>
        <p:nvSpPr>
          <p:cNvPr id="3" name="Subtitle 2"/>
          <p:cNvSpPr>
            <a:spLocks noGrp="1"/>
          </p:cNvSpPr>
          <p:nvPr>
            <p:ph type="subTitle" idx="1"/>
          </p:nvPr>
        </p:nvSpPr>
        <p:spPr>
          <a:xfrm>
            <a:off x="1524000" y="2456591"/>
            <a:ext cx="9749051" cy="3302759"/>
          </a:xfrm>
        </p:spPr>
        <p:txBody>
          <a:bodyPr>
            <a:noAutofit/>
          </a:bodyPr>
          <a:lstStyle/>
          <a:p>
            <a:pPr algn="just"/>
            <a:r>
              <a:rPr lang="en-US" b="1" dirty="0" smtClean="0"/>
              <a:t>Purpose: </a:t>
            </a:r>
          </a:p>
          <a:p>
            <a:pPr algn="just"/>
            <a:r>
              <a:rPr lang="en-US" dirty="0" smtClean="0"/>
              <a:t>Predict the next pitch type, for each pitcher, based on real-time data</a:t>
            </a:r>
          </a:p>
          <a:p>
            <a:pPr algn="just"/>
            <a:endParaRPr lang="en-US" sz="1050" b="1" dirty="0" smtClean="0"/>
          </a:p>
          <a:p>
            <a:pPr algn="just"/>
            <a:r>
              <a:rPr lang="en-US" b="1" dirty="0" smtClean="0"/>
              <a:t>Model:</a:t>
            </a:r>
          </a:p>
          <a:p>
            <a:pPr algn="just"/>
            <a:r>
              <a:rPr lang="en-US" dirty="0" smtClean="0"/>
              <a:t>Statistical </a:t>
            </a:r>
            <a:r>
              <a:rPr lang="en-US" dirty="0"/>
              <a:t>models of </a:t>
            </a:r>
            <a:r>
              <a:rPr lang="en-US" dirty="0" smtClean="0"/>
              <a:t>pitcher behavior </a:t>
            </a:r>
            <a:r>
              <a:rPr lang="en-US" dirty="0"/>
              <a:t>using pitch sequences thrown during three recent </a:t>
            </a:r>
            <a:r>
              <a:rPr lang="en-US" dirty="0" err="1"/>
              <a:t>MLB</a:t>
            </a:r>
            <a:r>
              <a:rPr lang="en-US" dirty="0"/>
              <a:t> seasons (2011–2013). </a:t>
            </a:r>
            <a:endParaRPr lang="en-US" dirty="0" smtClean="0"/>
          </a:p>
          <a:p>
            <a:pPr algn="just"/>
            <a:endParaRPr lang="en-US" sz="900" dirty="0"/>
          </a:p>
          <a:p>
            <a:pPr algn="just"/>
            <a:r>
              <a:rPr lang="en-US" b="1" dirty="0" smtClean="0"/>
              <a:t>Further findings:</a:t>
            </a:r>
            <a:r>
              <a:rPr lang="en-US" dirty="0" smtClean="0"/>
              <a:t> </a:t>
            </a:r>
          </a:p>
          <a:p>
            <a:pPr algn="just"/>
            <a:r>
              <a:rPr lang="en-US" dirty="0" smtClean="0"/>
              <a:t>Linear model for ERA/</a:t>
            </a:r>
            <a:r>
              <a:rPr lang="en-US" dirty="0" err="1" smtClean="0"/>
              <a:t>FIP</a:t>
            </a:r>
            <a:r>
              <a:rPr lang="en-US" dirty="0" smtClean="0"/>
              <a:t> prediction</a:t>
            </a:r>
          </a:p>
          <a:p>
            <a:pPr algn="just"/>
            <a:endParaRPr lang="en-US" dirty="0" smtClean="0"/>
          </a:p>
        </p:txBody>
      </p:sp>
    </p:spTree>
    <p:extLst>
      <p:ext uri="{BB962C8B-B14F-4D97-AF65-F5344CB8AC3E}">
        <p14:creationId xmlns:p14="http://schemas.microsoft.com/office/powerpoint/2010/main" val="2261532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9676"/>
            <a:ext cx="9144000" cy="1135249"/>
          </a:xfrm>
        </p:spPr>
        <p:txBody>
          <a:bodyPr/>
          <a:lstStyle/>
          <a:p>
            <a:r>
              <a:rPr lang="en-US" dirty="0" smtClean="0"/>
              <a:t>Motivation</a:t>
            </a:r>
            <a:endParaRPr lang="en-US" dirty="0"/>
          </a:p>
        </p:txBody>
      </p:sp>
      <p:sp>
        <p:nvSpPr>
          <p:cNvPr id="3" name="Subtitle 2"/>
          <p:cNvSpPr>
            <a:spLocks noGrp="1"/>
          </p:cNvSpPr>
          <p:nvPr>
            <p:ph type="subTitle" idx="1"/>
          </p:nvPr>
        </p:nvSpPr>
        <p:spPr>
          <a:xfrm>
            <a:off x="1524000" y="2251873"/>
            <a:ext cx="9749051" cy="3302759"/>
          </a:xfrm>
        </p:spPr>
        <p:txBody>
          <a:bodyPr>
            <a:noAutofit/>
          </a:bodyPr>
          <a:lstStyle/>
          <a:p>
            <a:r>
              <a:rPr lang="en-US" dirty="0" smtClean="0"/>
              <a:t>“Our </a:t>
            </a:r>
            <a:r>
              <a:rPr lang="en-US" dirty="0"/>
              <a:t>hypothesis is that teams may gain a competitive edge by using real-time statistical </a:t>
            </a:r>
            <a:r>
              <a:rPr lang="en-US" dirty="0" smtClean="0"/>
              <a:t>decision support </a:t>
            </a:r>
            <a:r>
              <a:rPr lang="en-US" dirty="0"/>
              <a:t>during a game</a:t>
            </a:r>
            <a:r>
              <a:rPr lang="en-US" dirty="0" smtClean="0"/>
              <a:t>.”</a:t>
            </a:r>
          </a:p>
          <a:p>
            <a:endParaRPr lang="en-US" dirty="0"/>
          </a:p>
          <a:p>
            <a:r>
              <a:rPr lang="en-US" dirty="0" smtClean="0"/>
              <a:t>“Machine Learning”</a:t>
            </a:r>
          </a:p>
          <a:p>
            <a:endParaRPr lang="en-US" dirty="0"/>
          </a:p>
          <a:p>
            <a:r>
              <a:rPr lang="en-US" dirty="0" smtClean="0"/>
              <a:t>“Ability </a:t>
            </a:r>
            <a:r>
              <a:rPr lang="en-US" dirty="0"/>
              <a:t>to improve the guess of the next pitch from the pitcher’s repertoire</a:t>
            </a:r>
          </a:p>
          <a:p>
            <a:r>
              <a:rPr lang="en-US" dirty="0"/>
              <a:t>would represent a fundamental advantage to the offensive </a:t>
            </a:r>
            <a:r>
              <a:rPr lang="en-US" dirty="0" smtClean="0"/>
              <a:t>team”</a:t>
            </a:r>
          </a:p>
          <a:p>
            <a:r>
              <a:rPr lang="en-US" dirty="0" smtClean="0"/>
              <a:t/>
            </a:r>
            <a:br>
              <a:rPr lang="en-US" dirty="0" smtClean="0"/>
            </a:br>
            <a:r>
              <a:rPr lang="en-US" dirty="0" smtClean="0"/>
              <a:t>“For </a:t>
            </a:r>
            <a:r>
              <a:rPr lang="en-US" dirty="0"/>
              <a:t>pitchers, increasing deception </a:t>
            </a:r>
            <a:r>
              <a:rPr lang="en-US" dirty="0" smtClean="0"/>
              <a:t>by changing </a:t>
            </a:r>
            <a:r>
              <a:rPr lang="en-US" dirty="0"/>
              <a:t>selection and sequencing of pitches in certain game situations can improve </a:t>
            </a:r>
            <a:r>
              <a:rPr lang="en-US" dirty="0" smtClean="0"/>
              <a:t>outcomes”</a:t>
            </a:r>
          </a:p>
        </p:txBody>
      </p:sp>
    </p:spTree>
    <p:extLst>
      <p:ext uri="{BB962C8B-B14F-4D97-AF65-F5344CB8AC3E}">
        <p14:creationId xmlns:p14="http://schemas.microsoft.com/office/powerpoint/2010/main" val="3518253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2"/>
            <a:ext cx="9144000" cy="1135249"/>
          </a:xfrm>
        </p:spPr>
        <p:txBody>
          <a:bodyPr/>
          <a:lstStyle/>
          <a:p>
            <a:r>
              <a:rPr lang="en-US" dirty="0" smtClean="0"/>
              <a:t>Main Hypothesis</a:t>
            </a:r>
            <a:endParaRPr lang="en-US" dirty="0"/>
          </a:p>
        </p:txBody>
      </p:sp>
      <p:sp>
        <p:nvSpPr>
          <p:cNvPr id="3" name="Subtitle 2"/>
          <p:cNvSpPr>
            <a:spLocks noGrp="1"/>
          </p:cNvSpPr>
          <p:nvPr>
            <p:ph type="subTitle" idx="1"/>
          </p:nvPr>
        </p:nvSpPr>
        <p:spPr>
          <a:xfrm>
            <a:off x="1524000" y="2251873"/>
            <a:ext cx="9749051" cy="3302759"/>
          </a:xfrm>
        </p:spPr>
        <p:txBody>
          <a:bodyPr>
            <a:noAutofit/>
          </a:bodyPr>
          <a:lstStyle/>
          <a:p>
            <a:r>
              <a:rPr lang="en-US" dirty="0"/>
              <a:t>Two main hypotheses were advanced and examined. </a:t>
            </a:r>
            <a:endParaRPr lang="en-US" dirty="0" smtClean="0"/>
          </a:p>
          <a:p>
            <a:endParaRPr lang="en-US" dirty="0"/>
          </a:p>
          <a:p>
            <a:pPr marL="457200" indent="-457200">
              <a:buAutoNum type="arabicParenBoth"/>
            </a:pPr>
            <a:r>
              <a:rPr lang="en-US" dirty="0" smtClean="0"/>
              <a:t>First</a:t>
            </a:r>
            <a:r>
              <a:rPr lang="en-US" dirty="0"/>
              <a:t>, baseball teams may gain a </a:t>
            </a:r>
            <a:r>
              <a:rPr lang="en-US" dirty="0" smtClean="0"/>
              <a:t>competitive edge </a:t>
            </a:r>
            <a:r>
              <a:rPr lang="en-US" dirty="0"/>
              <a:t>by using real-time statistical decision support during a game. </a:t>
            </a:r>
            <a:r>
              <a:rPr lang="en-US" dirty="0" smtClean="0">
                <a:sym typeface="Wingdings" panose="05000000000000000000" pitchFamily="2" charset="2"/>
              </a:rPr>
              <a:t> Pitch Prediction</a:t>
            </a:r>
            <a:endParaRPr lang="en-US" dirty="0" smtClean="0"/>
          </a:p>
          <a:p>
            <a:pPr marL="457200" indent="-457200">
              <a:buAutoNum type="arabicParenBoth"/>
            </a:pPr>
            <a:endParaRPr lang="en-US" dirty="0"/>
          </a:p>
          <a:p>
            <a:pPr marL="457200" indent="-457200">
              <a:buAutoNum type="arabicParenBoth"/>
            </a:pPr>
            <a:r>
              <a:rPr lang="en-US" dirty="0" smtClean="0"/>
              <a:t>Second</a:t>
            </a:r>
            <a:r>
              <a:rPr lang="en-US" dirty="0"/>
              <a:t>, the predictability of a </a:t>
            </a:r>
            <a:r>
              <a:rPr lang="en-US" dirty="0" smtClean="0"/>
              <a:t>player’s pitch </a:t>
            </a:r>
            <a:r>
              <a:rPr lang="en-US" dirty="0"/>
              <a:t>sequences may be used to project his performance over a longer term.</a:t>
            </a:r>
            <a:endParaRPr lang="en-US" dirty="0" smtClean="0"/>
          </a:p>
        </p:txBody>
      </p:sp>
    </p:spTree>
    <p:extLst>
      <p:ext uri="{BB962C8B-B14F-4D97-AF65-F5344CB8AC3E}">
        <p14:creationId xmlns:p14="http://schemas.microsoft.com/office/powerpoint/2010/main" val="2711138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Methods : </a:t>
            </a:r>
            <a:r>
              <a:rPr lang="en-US" sz="4800" dirty="0" smtClean="0"/>
              <a:t>Pitch Prediction</a:t>
            </a:r>
            <a:endParaRPr lang="en-US" dirty="0"/>
          </a:p>
        </p:txBody>
      </p:sp>
      <p:sp>
        <p:nvSpPr>
          <p:cNvPr id="3" name="Subtitle 2"/>
          <p:cNvSpPr>
            <a:spLocks noGrp="1"/>
          </p:cNvSpPr>
          <p:nvPr>
            <p:ph type="subTitle" idx="1"/>
          </p:nvPr>
        </p:nvSpPr>
        <p:spPr>
          <a:xfrm>
            <a:off x="887104" y="2251873"/>
            <a:ext cx="10549720" cy="3302759"/>
          </a:xfrm>
        </p:spPr>
        <p:txBody>
          <a:bodyPr>
            <a:noAutofit/>
          </a:bodyPr>
          <a:lstStyle/>
          <a:p>
            <a:pPr algn="l"/>
            <a:r>
              <a:rPr lang="en-US" b="1" dirty="0" smtClean="0"/>
              <a:t>Problem: Classification</a:t>
            </a:r>
          </a:p>
          <a:p>
            <a:pPr algn="l"/>
            <a:r>
              <a:rPr lang="en-US" dirty="0" smtClean="0"/>
              <a:t>K = 4; four-seam fastball (</a:t>
            </a:r>
            <a:r>
              <a:rPr lang="en-US" dirty="0" err="1" smtClean="0"/>
              <a:t>FF</a:t>
            </a:r>
            <a:r>
              <a:rPr lang="en-US" dirty="0" smtClean="0"/>
              <a:t>), change-up (CH), curve ball (CU) and a slider (SL).</a:t>
            </a:r>
          </a:p>
          <a:p>
            <a:pPr algn="l"/>
            <a:endParaRPr lang="en-US" dirty="0"/>
          </a:p>
          <a:p>
            <a:pPr algn="l"/>
            <a:r>
              <a:rPr lang="en-US" b="1" dirty="0" smtClean="0"/>
              <a:t>Algorithm: </a:t>
            </a:r>
          </a:p>
          <a:p>
            <a:pPr algn="l"/>
            <a:r>
              <a:rPr lang="en-US" dirty="0" smtClean="0"/>
              <a:t>“</a:t>
            </a:r>
            <a:r>
              <a:rPr lang="en-US" dirty="0" err="1" smtClean="0"/>
              <a:t>SVM</a:t>
            </a:r>
            <a:r>
              <a:rPr lang="en-US" dirty="0" smtClean="0"/>
              <a:t> with multinomial logistic regression / nonlinear kernel”</a:t>
            </a:r>
          </a:p>
          <a:p>
            <a:pPr algn="l"/>
            <a:r>
              <a:rPr lang="en-US" dirty="0" smtClean="0"/>
              <a:t>“V-</a:t>
            </a:r>
            <a:r>
              <a:rPr lang="en-US" dirty="0" err="1" smtClean="0"/>
              <a:t>SVM</a:t>
            </a:r>
            <a:r>
              <a:rPr lang="en-US" dirty="0" smtClean="0"/>
              <a:t> formulation with linear and radial basis function kernels.”</a:t>
            </a:r>
          </a:p>
          <a:p>
            <a:pPr algn="l"/>
            <a:endParaRPr lang="en-US" dirty="0"/>
          </a:p>
          <a:p>
            <a:pPr algn="l"/>
            <a:r>
              <a:rPr lang="en-US" b="1" dirty="0" smtClean="0"/>
              <a:t>Data: </a:t>
            </a:r>
          </a:p>
          <a:p>
            <a:pPr algn="l"/>
            <a:r>
              <a:rPr lang="en-US" dirty="0" err="1" smtClean="0"/>
              <a:t>MLB</a:t>
            </a:r>
            <a:r>
              <a:rPr lang="en-US" dirty="0" smtClean="0"/>
              <a:t> </a:t>
            </a:r>
            <a:r>
              <a:rPr lang="en-US" dirty="0" err="1" smtClean="0"/>
              <a:t>Gameday</a:t>
            </a:r>
            <a:r>
              <a:rPr lang="en-US" dirty="0" smtClean="0"/>
              <a:t> </a:t>
            </a:r>
            <a:r>
              <a:rPr lang="en-US" dirty="0"/>
              <a:t>server</a:t>
            </a:r>
            <a:endParaRPr lang="en-US" dirty="0" smtClean="0"/>
          </a:p>
        </p:txBody>
      </p:sp>
    </p:spTree>
    <p:extLst>
      <p:ext uri="{BB962C8B-B14F-4D97-AF65-F5344CB8AC3E}">
        <p14:creationId xmlns:p14="http://schemas.microsoft.com/office/powerpoint/2010/main" val="1257548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Methods :  </a:t>
            </a:r>
            <a:r>
              <a:rPr lang="en-US" sz="4800" dirty="0"/>
              <a:t>C</a:t>
            </a:r>
            <a:r>
              <a:rPr lang="en-US" sz="4800" dirty="0" smtClean="0"/>
              <a:t>lassifier Decision</a:t>
            </a:r>
            <a:endParaRPr lang="en-US" dirty="0"/>
          </a:p>
        </p:txBody>
      </p:sp>
      <p:sp>
        <p:nvSpPr>
          <p:cNvPr id="3" name="Subtitle 2"/>
          <p:cNvSpPr>
            <a:spLocks noGrp="1"/>
          </p:cNvSpPr>
          <p:nvPr>
            <p:ph type="subTitle" idx="1"/>
          </p:nvPr>
        </p:nvSpPr>
        <p:spPr>
          <a:xfrm>
            <a:off x="821140" y="2470237"/>
            <a:ext cx="10549720" cy="3302759"/>
          </a:xfrm>
        </p:spPr>
        <p:txBody>
          <a:bodyPr>
            <a:noAutofit/>
          </a:bodyPr>
          <a:lstStyle/>
          <a:p>
            <a:pPr algn="l"/>
            <a:r>
              <a:rPr lang="en-US" dirty="0" smtClean="0"/>
              <a:t>A multiclass learning strategy known as “one-versus-rest”</a:t>
            </a:r>
          </a:p>
          <a:p>
            <a:pPr algn="l"/>
            <a:endParaRPr lang="en-US" dirty="0"/>
          </a:p>
          <a:p>
            <a:pPr algn="l"/>
            <a:r>
              <a:rPr lang="en-US" dirty="0" smtClean="0"/>
              <a:t>“K distinct binary valued problems, learning to recognize pitch class k in contrast to the rest of the classes for k = 1, . . . , K.”</a:t>
            </a:r>
          </a:p>
        </p:txBody>
      </p:sp>
    </p:spTree>
    <p:extLst>
      <p:ext uri="{BB962C8B-B14F-4D97-AF65-F5344CB8AC3E}">
        <p14:creationId xmlns:p14="http://schemas.microsoft.com/office/powerpoint/2010/main" val="817820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6847"/>
            <a:ext cx="9144000" cy="1135249"/>
          </a:xfrm>
        </p:spPr>
        <p:txBody>
          <a:bodyPr>
            <a:normAutofit/>
          </a:bodyPr>
          <a:lstStyle/>
          <a:p>
            <a:r>
              <a:rPr lang="en-US" dirty="0" smtClean="0"/>
              <a:t>Methods: </a:t>
            </a:r>
            <a:r>
              <a:rPr lang="en-US" sz="4400" dirty="0" smtClean="0"/>
              <a:t>Pitcher Performance</a:t>
            </a:r>
            <a:endParaRPr lang="en-US" sz="6600" dirty="0"/>
          </a:p>
        </p:txBody>
      </p:sp>
      <p:sp>
        <p:nvSpPr>
          <p:cNvPr id="3" name="Subtitle 2"/>
          <p:cNvSpPr>
            <a:spLocks noGrp="1"/>
          </p:cNvSpPr>
          <p:nvPr>
            <p:ph type="subTitle" idx="1"/>
          </p:nvPr>
        </p:nvSpPr>
        <p:spPr>
          <a:xfrm>
            <a:off x="1524000" y="2620357"/>
            <a:ext cx="9749051" cy="3302759"/>
          </a:xfrm>
        </p:spPr>
        <p:txBody>
          <a:bodyPr>
            <a:noAutofit/>
          </a:bodyPr>
          <a:lstStyle/>
          <a:p>
            <a:r>
              <a:rPr lang="en-US" dirty="0" smtClean="0"/>
              <a:t>“Regression analysis for predictability </a:t>
            </a:r>
            <a:r>
              <a:rPr lang="en-US" dirty="0"/>
              <a:t>of a player’s pitch sequences </a:t>
            </a:r>
            <a:r>
              <a:rPr lang="en-US" dirty="0" smtClean="0"/>
              <a:t>to </a:t>
            </a:r>
            <a:r>
              <a:rPr lang="en-US" dirty="0"/>
              <a:t>performance over a longer </a:t>
            </a:r>
            <a:r>
              <a:rPr lang="en-US" dirty="0" smtClean="0"/>
              <a:t>term”</a:t>
            </a:r>
          </a:p>
          <a:p>
            <a:endParaRPr lang="en-US" dirty="0"/>
          </a:p>
          <a:p>
            <a:r>
              <a:rPr lang="en-US" dirty="0" smtClean="0"/>
              <a:t>“Using the outputs of the machine learning models, we demonstrate that a player’s relative “predictability index” is an important predictor variable in linear regression models of ERA and </a:t>
            </a:r>
            <a:r>
              <a:rPr lang="en-US" dirty="0" err="1" smtClean="0"/>
              <a:t>FIP</a:t>
            </a:r>
            <a:r>
              <a:rPr lang="en-US" dirty="0" smtClean="0"/>
              <a:t>.”</a:t>
            </a:r>
          </a:p>
        </p:txBody>
      </p:sp>
    </p:spTree>
    <p:extLst>
      <p:ext uri="{BB962C8B-B14F-4D97-AF65-F5344CB8AC3E}">
        <p14:creationId xmlns:p14="http://schemas.microsoft.com/office/powerpoint/2010/main" val="4169850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Sampling</a:t>
            </a:r>
            <a:endParaRPr lang="en-US" dirty="0"/>
          </a:p>
        </p:txBody>
      </p:sp>
      <p:sp>
        <p:nvSpPr>
          <p:cNvPr id="3" name="Subtitle 2"/>
          <p:cNvSpPr>
            <a:spLocks noGrp="1"/>
          </p:cNvSpPr>
          <p:nvPr>
            <p:ph type="subTitle" idx="1"/>
          </p:nvPr>
        </p:nvSpPr>
        <p:spPr>
          <a:xfrm>
            <a:off x="821140" y="3002499"/>
            <a:ext cx="10549720" cy="3302759"/>
          </a:xfrm>
        </p:spPr>
        <p:txBody>
          <a:bodyPr>
            <a:noAutofit/>
          </a:bodyPr>
          <a:lstStyle/>
          <a:p>
            <a:pPr algn="l"/>
            <a:r>
              <a:rPr lang="en-US" dirty="0" smtClean="0"/>
              <a:t>Out of 900 Pitchers with more than 1,000 pitches</a:t>
            </a:r>
          </a:p>
          <a:p>
            <a:pPr algn="l"/>
            <a:endParaRPr lang="en-US" dirty="0"/>
          </a:p>
          <a:p>
            <a:pPr algn="l"/>
            <a:r>
              <a:rPr lang="en-US" dirty="0" smtClean="0"/>
              <a:t>Sample with 400 pitchers (with more than 600 pitches in 2 seasons)</a:t>
            </a:r>
          </a:p>
          <a:p>
            <a:pPr algn="l"/>
            <a:endParaRPr lang="en-US" dirty="0"/>
          </a:p>
          <a:p>
            <a:pPr algn="l"/>
            <a:endParaRPr lang="en-US" dirty="0" smtClean="0"/>
          </a:p>
          <a:p>
            <a:pPr algn="l"/>
            <a:endParaRPr lang="en-US" dirty="0"/>
          </a:p>
          <a:p>
            <a:pPr algn="l"/>
            <a:endParaRPr lang="en-US" dirty="0" smtClean="0"/>
          </a:p>
        </p:txBody>
      </p:sp>
    </p:spTree>
    <p:extLst>
      <p:ext uri="{BB962C8B-B14F-4D97-AF65-F5344CB8AC3E}">
        <p14:creationId xmlns:p14="http://schemas.microsoft.com/office/powerpoint/2010/main" val="1915055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028"/>
            <a:ext cx="9144000" cy="1135249"/>
          </a:xfrm>
        </p:spPr>
        <p:txBody>
          <a:bodyPr/>
          <a:lstStyle/>
          <a:p>
            <a:r>
              <a:rPr lang="en-US" dirty="0" smtClean="0"/>
              <a:t>Data</a:t>
            </a:r>
            <a:endParaRPr lang="en-US" dirty="0"/>
          </a:p>
        </p:txBody>
      </p:sp>
      <p:sp>
        <p:nvSpPr>
          <p:cNvPr id="3" name="Subtitle 2"/>
          <p:cNvSpPr>
            <a:spLocks noGrp="1"/>
          </p:cNvSpPr>
          <p:nvPr>
            <p:ph type="subTitle" idx="1"/>
          </p:nvPr>
        </p:nvSpPr>
        <p:spPr>
          <a:xfrm>
            <a:off x="887104" y="2251873"/>
            <a:ext cx="10549720" cy="3302759"/>
          </a:xfrm>
        </p:spPr>
        <p:txBody>
          <a:bodyPr>
            <a:noAutofit/>
          </a:bodyPr>
          <a:lstStyle/>
          <a:p>
            <a:pPr algn="l"/>
            <a:r>
              <a:rPr lang="en-US" b="1" dirty="0" smtClean="0"/>
              <a:t>Supervised Learning</a:t>
            </a:r>
          </a:p>
          <a:p>
            <a:pPr algn="l"/>
            <a:endParaRPr lang="en-US" sz="1050" b="1" dirty="0" smtClean="0"/>
          </a:p>
          <a:p>
            <a:pPr algn="l"/>
            <a:r>
              <a:rPr lang="en-US" dirty="0" smtClean="0"/>
              <a:t>Data Point: z = (</a:t>
            </a:r>
            <a:r>
              <a:rPr lang="en-US" dirty="0" err="1" smtClean="0"/>
              <a:t>x,y</a:t>
            </a:r>
            <a:r>
              <a:rPr lang="en-US" dirty="0" smtClean="0"/>
              <a:t>)	</a:t>
            </a:r>
            <a:r>
              <a:rPr lang="en-US" sz="1800" dirty="0" smtClean="0"/>
              <a:t>x is the real-valued features, y is the classification</a:t>
            </a:r>
            <a:endParaRPr lang="en-US" dirty="0"/>
          </a:p>
          <a:p>
            <a:pPr algn="l"/>
            <a:endParaRPr lang="en-US" dirty="0" smtClean="0"/>
          </a:p>
          <a:p>
            <a:pPr algn="l"/>
            <a:r>
              <a:rPr lang="en-US" dirty="0" smtClean="0"/>
              <a:t>Features of ‘x’:</a:t>
            </a:r>
          </a:p>
          <a:p>
            <a:pPr marL="457200" indent="-457200" algn="l">
              <a:buAutoNum type="arabicParenBoth"/>
            </a:pPr>
            <a:r>
              <a:rPr lang="en-US" dirty="0" smtClean="0"/>
              <a:t>current at-bat (pitch type &amp; zone history, ball-strike count)</a:t>
            </a:r>
          </a:p>
          <a:p>
            <a:pPr marL="457200" indent="-457200" algn="l">
              <a:buAutoNum type="arabicParenBoth"/>
            </a:pPr>
            <a:r>
              <a:rPr lang="en-US" dirty="0" smtClean="0"/>
              <a:t>the game situation (inning, # outs, # and location of men on base)</a:t>
            </a:r>
          </a:p>
          <a:p>
            <a:pPr algn="l"/>
            <a:r>
              <a:rPr lang="en-US" dirty="0" smtClean="0"/>
              <a:t>(3) pitcher/batter handedness.</a:t>
            </a:r>
          </a:p>
          <a:p>
            <a:pPr algn="l"/>
            <a:endParaRPr lang="en-US" dirty="0"/>
          </a:p>
          <a:p>
            <a:pPr algn="l"/>
            <a:r>
              <a:rPr lang="en-US" sz="1600" dirty="0" smtClean="0"/>
              <a:t>Note: elements </a:t>
            </a:r>
            <a:r>
              <a:rPr lang="en-US" sz="1600" dirty="0"/>
              <a:t>of the set of values for </a:t>
            </a:r>
            <a:r>
              <a:rPr lang="en-US" sz="1600" dirty="0" smtClean="0"/>
              <a:t>‘y’ </a:t>
            </a:r>
            <a:r>
              <a:rPr lang="en-US" sz="1600" dirty="0"/>
              <a:t>are different for each player, according to his </a:t>
            </a:r>
            <a:r>
              <a:rPr lang="en-US" sz="1600" dirty="0" smtClean="0"/>
              <a:t>unique statistical </a:t>
            </a:r>
            <a:r>
              <a:rPr lang="en-US" sz="1600" dirty="0"/>
              <a:t>tendencies.</a:t>
            </a:r>
            <a:endParaRPr lang="en-US" sz="1600" dirty="0" smtClean="0"/>
          </a:p>
        </p:txBody>
      </p:sp>
    </p:spTree>
    <p:extLst>
      <p:ext uri="{BB962C8B-B14F-4D97-AF65-F5344CB8AC3E}">
        <p14:creationId xmlns:p14="http://schemas.microsoft.com/office/powerpoint/2010/main" val="3463680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
      <a:majorFont>
        <a:latin typeface="Adobe Garamond Pro Bold"/>
        <a:ea typeface="바탕"/>
        <a:cs typeface=""/>
      </a:majorFont>
      <a:minorFont>
        <a:latin typeface="Adobe Caslon Pro"/>
        <a:ea typeface="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674</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돋움</vt:lpstr>
      <vt:lpstr>바탕</vt:lpstr>
      <vt:lpstr>Adobe Caslon Pro</vt:lpstr>
      <vt:lpstr>Adobe Garamond Pro Bold</vt:lpstr>
      <vt:lpstr>Arial</vt:lpstr>
      <vt:lpstr>Wingdings</vt:lpstr>
      <vt:lpstr>Office Theme</vt:lpstr>
      <vt:lpstr>Booz Allen Hamilton</vt:lpstr>
      <vt:lpstr>Abstract</vt:lpstr>
      <vt:lpstr>Motivation</vt:lpstr>
      <vt:lpstr>Main Hypothesis</vt:lpstr>
      <vt:lpstr>Methods : Pitch Prediction</vt:lpstr>
      <vt:lpstr>Methods :  Classifier Decision</vt:lpstr>
      <vt:lpstr>Methods: Pitcher Performance</vt:lpstr>
      <vt:lpstr>Sampling</vt:lpstr>
      <vt:lpstr>Data</vt:lpstr>
      <vt:lpstr>Evaluation</vt:lpstr>
      <vt:lpstr>Predictability in situations</vt:lpstr>
      <vt:lpstr>ERA/FIP forecasting</vt:lpstr>
      <vt:lpstr>Notes on ‘Goods’</vt:lpstr>
      <vt:lpstr>Notes on ‘Limits’</vt:lpstr>
      <vt:lpstr>Notes on ‘Improvements’</vt:lpstr>
      <vt:lpstr>Final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Ahn</dc:creator>
  <cp:lastModifiedBy>Alex Ahn</cp:lastModifiedBy>
  <cp:revision>81</cp:revision>
  <dcterms:created xsi:type="dcterms:W3CDTF">2016-10-18T20:26:34Z</dcterms:created>
  <dcterms:modified xsi:type="dcterms:W3CDTF">2016-10-18T23:08:28Z</dcterms:modified>
</cp:coreProperties>
</file>