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93" r:id="rId2"/>
    <p:sldId id="33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31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21" r:id="rId29"/>
    <p:sldId id="318" r:id="rId30"/>
    <p:sldId id="319" r:id="rId31"/>
    <p:sldId id="320" r:id="rId32"/>
    <p:sldId id="322" r:id="rId33"/>
    <p:sldId id="323" r:id="rId34"/>
    <p:sldId id="324" r:id="rId35"/>
    <p:sldId id="325" r:id="rId36"/>
    <p:sldId id="326" r:id="rId37"/>
    <p:sldId id="327" r:id="rId38"/>
    <p:sldId id="333" r:id="rId39"/>
    <p:sldId id="332" r:id="rId40"/>
    <p:sldId id="334" r:id="rId41"/>
    <p:sldId id="328" r:id="rId42"/>
    <p:sldId id="329" r:id="rId4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05D"/>
    <a:srgbClr val="251C4C"/>
    <a:srgbClr val="F3FAFF"/>
    <a:srgbClr val="555A5E"/>
    <a:srgbClr val="4E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68705" autoAdjust="0"/>
  </p:normalViewPr>
  <p:slideViewPr>
    <p:cSldViewPr>
      <p:cViewPr varScale="1">
        <p:scale>
          <a:sx n="73" d="100"/>
          <a:sy n="73" d="100"/>
        </p:scale>
        <p:origin x="244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2FC1-C3C6-BB6F-DA4B-9C417D5E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2491-C77B-9C80-B06A-5C2BAA12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8BC8-E1B9-CD2C-9B60-CDA782AB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8F67C0-2C54-45A6-89F7-7B5AE0C492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D2D0B-5CAE-61A4-9113-830A57EA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C3AD-ED65-EABD-73F2-EF99AD05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B4B3-66BE-172D-9C3B-19A36713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9368EC-7F7A-4B5E-96C5-AAD35B4064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690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130B-AE0F-68E4-0734-C6A5C24D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37E5-1368-42B8-45E1-7774AF2F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BFC1-2140-9558-F976-4CB5CA98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C167D-CA32-461B-9044-8C16157A86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357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D847-C641-8A04-6266-131A4D6A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99A8-A30B-25C6-AEA4-4B403DBF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9893-22D4-31FE-7DDB-EBF34118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8D6D57-7F23-48E4-82E0-EED8825A5B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222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7B72-25A1-B798-83A2-3CAF5240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31B9-5C9B-940E-3072-6A80ADD0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AC78-093C-0405-9C03-0CF5086F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9E4EAF-7FB9-4073-9B9F-D1CCEF6F9B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78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D2952-93E7-DA9D-C640-E076EE81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72979-7E1B-04EE-1F86-8EFECA43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AF00F-7C6C-2565-0202-EEAC4D3A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72FE25-97EA-471D-85F3-6DA0E375239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670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A7FE8-89F0-4720-FB8C-97344735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3B638-F41C-1F5A-C6B4-64DF1410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0173F-D1AE-4F80-6219-4BAE9035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8E6BFA-DFD6-4CCF-A4CA-B0741A5BEF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5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D7265-9222-4CCB-B78A-1BDE7C41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1FCF9-220D-F6EF-F9A6-3884F4A4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83E5D-85F9-6B5E-D31A-54DB5BB3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32219A-0C34-40DB-A643-E53D34D260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863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4B6DB-3856-4AED-4B91-51B0169C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DC2FF-8402-DC41-AD05-0B45C2BB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3C513-8B12-D382-C7AC-AA21E49C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068BEB-0990-4CA3-A22F-D5D5620C0D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829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CB7F0-6144-2354-7A3C-D089CC68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D0CA5-6ABB-14B3-B9F8-CE3762C5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567B9-C6B6-E6C6-F894-7DD5228B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8908B6-A5FB-4FFD-BB36-DAF4170BA3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323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A85C1-AA1B-E113-33F5-CC87637F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F7B9-33F9-1037-8A70-A783693C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A4F63-D0A2-A90D-04AB-42F02EDA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512345-9463-4816-8236-A5F87709C0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847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>
            <a:extLst>
              <a:ext uri="{FF2B5EF4-FFF2-40B4-BE49-F238E27FC236}">
                <a16:creationId xmlns:a16="http://schemas.microsoft.com/office/drawing/2014/main" id="{9B256096-BDB2-835D-BBD4-DF4E118851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2799FE78-6BCB-F4DF-A369-8262D7B73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E6456A2-3CFF-BAFA-1E6C-EE986FD9E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3D22AA5-8562-68C1-4CD1-4408C3EF6D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501846-11B4-0E33-2646-99A648884D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1547B69-981E-C606-C2CF-6DC6AF11B0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E0168C6-0135-4D18-A717-03050F7B915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1032" name="Group 19">
            <a:extLst>
              <a:ext uri="{FF2B5EF4-FFF2-40B4-BE49-F238E27FC236}">
                <a16:creationId xmlns:a16="http://schemas.microsoft.com/office/drawing/2014/main" id="{8E95298C-EF49-E462-3F79-823D251076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3A30B7B4-F0D2-97BE-C55B-4BAD56F84A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Line 17">
              <a:extLst>
                <a:ext uri="{FF2B5EF4-FFF2-40B4-BE49-F238E27FC236}">
                  <a16:creationId xmlns:a16="http://schemas.microsoft.com/office/drawing/2014/main" id="{4B93EBA4-98E8-4CC2-9F8B-D54DFA4FDC9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5" name="Picture 16">
              <a:extLst>
                <a:ext uri="{FF2B5EF4-FFF2-40B4-BE49-F238E27FC236}">
                  <a16:creationId xmlns:a16="http://schemas.microsoft.com/office/drawing/2014/main" id="{07DA5A18-B834-F43B-4515-06EF2D7EA6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3">
              <a:extLst>
                <a:ext uri="{FF2B5EF4-FFF2-40B4-BE49-F238E27FC236}">
                  <a16:creationId xmlns:a16="http://schemas.microsoft.com/office/drawing/2014/main" id="{C874AA55-C0B7-C047-736B-D4610F1B634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4">
              <a:extLst>
                <a:ext uri="{FF2B5EF4-FFF2-40B4-BE49-F238E27FC236}">
                  <a16:creationId xmlns:a16="http://schemas.microsoft.com/office/drawing/2014/main" id="{2C2B070E-870B-CE64-4AF8-823CB918CE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763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9545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D810159-491F-18AE-92D5-59F005C433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6629400" cy="1219200"/>
          </a:xfrm>
        </p:spPr>
        <p:txBody>
          <a:bodyPr anchor="ctr"/>
          <a:lstStyle/>
          <a:p>
            <a:pPr eaLnBrk="1" hangingPunct="1">
              <a:spcAft>
                <a:spcPct val="30000"/>
              </a:spcAft>
            </a:pPr>
            <a:r>
              <a:rPr lang="en-GB" altLang="en-US" sz="4000">
                <a:solidFill>
                  <a:srgbClr val="2E005D"/>
                </a:solidFill>
                <a:latin typeface="Verdana" panose="020B0604030504040204" pitchFamily="34" charset="0"/>
              </a:rPr>
              <a:t>chapter 1</a:t>
            </a:r>
            <a:endParaRPr lang="en-GB" altLang="en-US" sz="4000">
              <a:solidFill>
                <a:srgbClr val="2E005D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ACDA3A6-4123-01F2-A566-04DE7518F36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pPr eaLnBrk="1" hangingPunct="1"/>
            <a:r>
              <a:rPr lang="en-GB" altLang="en-US" sz="4400">
                <a:latin typeface="Comic Sans MS" panose="030F0702030302020204" pitchFamily="66" charset="0"/>
              </a:rPr>
              <a:t>the human</a:t>
            </a:r>
          </a:p>
        </p:txBody>
      </p:sp>
      <p:grpSp>
        <p:nvGrpSpPr>
          <p:cNvPr id="13316" name="Group 4">
            <a:extLst>
              <a:ext uri="{FF2B5EF4-FFF2-40B4-BE49-F238E27FC236}">
                <a16:creationId xmlns:a16="http://schemas.microsoft.com/office/drawing/2014/main" id="{BC35779B-5256-D6CD-699C-D1F941EC9F5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317" name="Rectangle 5">
              <a:extLst>
                <a:ext uri="{FF2B5EF4-FFF2-40B4-BE49-F238E27FC236}">
                  <a16:creationId xmlns:a16="http://schemas.microsoft.com/office/drawing/2014/main" id="{6725FE1C-6EC1-D27C-BC80-B5E528866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528"/>
              <a:ext cx="624" cy="3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8" name="Rectangle 6">
              <a:extLst>
                <a:ext uri="{FF2B5EF4-FFF2-40B4-BE49-F238E27FC236}">
                  <a16:creationId xmlns:a16="http://schemas.microsoft.com/office/drawing/2014/main" id="{344472D7-FD23-7BCD-1E31-554E5BB9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ect">
              <a:avLst/>
            </a:prstGeom>
            <a:solidFill>
              <a:srgbClr val="2E005D"/>
            </a:solidFill>
            <a:ln w="9525">
              <a:solidFill>
                <a:srgbClr val="2E005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3319" name="Picture 7">
              <a:extLst>
                <a:ext uri="{FF2B5EF4-FFF2-40B4-BE49-F238E27FC236}">
                  <a16:creationId xmlns:a16="http://schemas.microsoft.com/office/drawing/2014/main" id="{D48B93C1-9C08-74E6-423E-9CB5A0ACE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0"/>
              <a:ext cx="32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20" name="Picture 8">
              <a:extLst>
                <a:ext uri="{FF2B5EF4-FFF2-40B4-BE49-F238E27FC236}">
                  <a16:creationId xmlns:a16="http://schemas.microsoft.com/office/drawing/2014/main" id="{F68A5D2E-7FD1-8564-6E66-707153BEE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21" name="Picture 9">
              <a:extLst>
                <a:ext uri="{FF2B5EF4-FFF2-40B4-BE49-F238E27FC236}">
                  <a16:creationId xmlns:a16="http://schemas.microsoft.com/office/drawing/2014/main" id="{493787EA-49A6-F362-DD11-0F7779307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22" name="Picture 10">
              <a:extLst>
                <a:ext uri="{FF2B5EF4-FFF2-40B4-BE49-F238E27FC236}">
                  <a16:creationId xmlns:a16="http://schemas.microsoft.com/office/drawing/2014/main" id="{C9D36C3D-C517-DE40-A783-65299CB8E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23" name="Picture 11">
              <a:extLst>
                <a:ext uri="{FF2B5EF4-FFF2-40B4-BE49-F238E27FC236}">
                  <a16:creationId xmlns:a16="http://schemas.microsoft.com/office/drawing/2014/main" id="{B1770891-F217-336C-60D4-760124FF35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4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B623B6C-0C1B-A41D-A98D-14424BDB6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Hearing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1A31802-EB99-5588-27C8-38DF0EDE8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/>
              <a:t>Provides information about environment: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2000"/>
              <a:t>distances, directions, objects etc.</a:t>
            </a:r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/>
              <a:t>Physical apparatus: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outer ear	–	</a:t>
            </a:r>
            <a:r>
              <a:rPr lang="en-GB" altLang="en-US" sz="1800"/>
              <a:t>protects inner and amplifies sound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middle ear	–	</a:t>
            </a:r>
            <a:r>
              <a:rPr lang="en-GB" altLang="en-US" sz="1800"/>
              <a:t>transmits sound waves as</a:t>
            </a:r>
            <a:br>
              <a:rPr lang="en-GB" altLang="en-US" sz="1800"/>
            </a:br>
            <a:r>
              <a:rPr lang="en-GB" altLang="en-US" sz="1800"/>
              <a:t>			vibrations to inner</a:t>
            </a:r>
            <a:r>
              <a:rPr lang="en-GB" altLang="en-US" sz="1400"/>
              <a:t> </a:t>
            </a:r>
            <a:r>
              <a:rPr lang="en-GB" altLang="en-US" sz="1800"/>
              <a:t>ear</a:t>
            </a:r>
            <a:endParaRPr lang="en-GB" altLang="en-US" sz="2000"/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inner ear	–	</a:t>
            </a:r>
            <a:r>
              <a:rPr lang="en-GB" altLang="en-US" sz="1800"/>
              <a:t>chemical transmitters are released</a:t>
            </a:r>
            <a:br>
              <a:rPr lang="en-GB" altLang="en-US" sz="1800"/>
            </a:br>
            <a:r>
              <a:rPr lang="en-GB" altLang="en-US" sz="1800"/>
              <a:t>			and cause impulses in auditory nerve</a:t>
            </a:r>
            <a:endParaRPr lang="en-GB" altLang="en-US" sz="2000"/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/>
              <a:t>Sound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pitch	–	</a:t>
            </a:r>
            <a:r>
              <a:rPr lang="en-GB" altLang="en-US" sz="1800"/>
              <a:t>sound frequency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loudness 	–	</a:t>
            </a:r>
            <a:r>
              <a:rPr lang="en-GB" altLang="en-US" sz="1800"/>
              <a:t>amplitude</a:t>
            </a:r>
            <a:endParaRPr lang="en-GB" altLang="en-US" sz="2000"/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timbre	–	</a:t>
            </a:r>
            <a:r>
              <a:rPr lang="en-GB" altLang="en-US" sz="1800"/>
              <a:t>type or quality</a:t>
            </a:r>
            <a:endParaRPr lang="en-GB" altLang="en-US" sz="2000"/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7367BCC-F4A3-C015-5AB8-C985C3FF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Hearing (cont)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229C67D-4CBD-DA7B-0EC6-1DDF195A5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Humans can hear frequencies from 20Hz to 15kHz</a:t>
            </a:r>
          </a:p>
          <a:p>
            <a:pPr lvl="1" eaLnBrk="1" hangingPunct="1"/>
            <a:r>
              <a:rPr lang="en-GB" altLang="en-US" sz="2000"/>
              <a:t>less accurate distinguishing high frequencies than low.</a:t>
            </a:r>
          </a:p>
          <a:p>
            <a:pPr eaLnBrk="1" hangingPunct="1"/>
            <a:endParaRPr lang="en-GB" altLang="en-US" sz="2400"/>
          </a:p>
          <a:p>
            <a:pPr eaLnBrk="1" hangingPunct="1"/>
            <a:r>
              <a:rPr lang="en-GB" altLang="en-US" sz="2400"/>
              <a:t>Auditory system filters sounds</a:t>
            </a:r>
          </a:p>
          <a:p>
            <a:pPr lvl="1" eaLnBrk="1" hangingPunct="1"/>
            <a:r>
              <a:rPr lang="en-GB" altLang="en-US" sz="2000"/>
              <a:t>can attend to sounds over background noise. </a:t>
            </a:r>
          </a:p>
          <a:p>
            <a:pPr lvl="1" eaLnBrk="1" hangingPunct="1"/>
            <a:r>
              <a:rPr lang="en-GB" altLang="en-US" sz="2000"/>
              <a:t>for example, the cocktail party phenomenon.</a:t>
            </a:r>
          </a:p>
          <a:p>
            <a:pPr eaLnBrk="1" hangingPunct="1"/>
            <a:endParaRPr lang="en-GB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346B4EA-7869-6A9A-3C7C-9F088A508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Touch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7E48E9E-D0B2-E388-F3EB-DC7091CF6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435100" algn="l"/>
                <a:tab pos="3238500" algn="l"/>
              </a:tabLst>
            </a:pPr>
            <a:r>
              <a:rPr lang="en-GB" altLang="en-US" sz="2000"/>
              <a:t>Provides important feedback about environment.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/>
              <a:t>May be key sense for someone who is visually impaired.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/>
              <a:t>Stimulus received via receptors in the skin: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1800"/>
              <a:t>thermoreceptors	– heat and cold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1800"/>
              <a:t>nociceptors	– pain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1800"/>
              <a:t>mechanoreceptors	– pressure</a:t>
            </a:r>
            <a:br>
              <a:rPr lang="en-GB" altLang="en-US" sz="1800"/>
            </a:br>
            <a:r>
              <a:rPr lang="en-GB" altLang="en-US" sz="1800"/>
              <a:t>		      </a:t>
            </a:r>
            <a:r>
              <a:rPr lang="en-GB" altLang="en-US" sz="1600"/>
              <a:t>(some instant, some continuous)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/>
              <a:t>Some areas more sensitive than others e.g. fingers.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/>
              <a:t>Kinethesis  - awareness of body position 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1800"/>
              <a:t>affects comfort and performance.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F72B97F-5DB8-084C-44F3-E8C968464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Movement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EDE1A3F-1F7C-A8BF-F204-626A1C7ED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/>
              <a:t>Time taken to respond to stimulus:</a:t>
            </a:r>
            <a:br>
              <a:rPr lang="en-GB" altLang="en-US" sz="2400"/>
            </a:br>
            <a:r>
              <a:rPr lang="en-GB" altLang="en-US" sz="2400"/>
              <a:t>	reaction time + movement time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altLang="en-US" sz="800"/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/>
              <a:t>Movement time dependent on age, fitness etc.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altLang="en-US" sz="800"/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/>
              <a:t>Reaction time - dependent on stimulus type: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000"/>
              <a:t>visual	~ 200ms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000"/>
              <a:t>auditory	~ 150 ms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000"/>
              <a:t>pain	~ 700ms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altLang="en-US" sz="800"/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/>
              <a:t>Increasing reaction time decreases accuracy in the unskilled operator but not in the skilled operator.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AFFFF93-9C84-6876-3020-1B2C62F44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Movement (cont)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1DF76E8-713B-88C3-0986-9304B6F6E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r>
              <a:rPr lang="en-GB" altLang="en-US" sz="2400"/>
              <a:t>Fitts' Law describes the time taken to hit a screen target:</a:t>
            </a:r>
          </a:p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endParaRPr lang="en-GB" altLang="en-US" sz="120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400"/>
              <a:t>		Mt = a + b log</a:t>
            </a:r>
            <a:r>
              <a:rPr lang="en-GB" altLang="en-US" sz="2400" baseline="-25000"/>
              <a:t>2</a:t>
            </a:r>
            <a:r>
              <a:rPr lang="en-GB" altLang="en-US" sz="2400"/>
              <a:t>(D/S + 1)</a:t>
            </a:r>
          </a:p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endParaRPr lang="en-GB" altLang="en-US" sz="1200"/>
          </a:p>
          <a:p>
            <a:pPr marL="571500" lvl="1" indent="6350"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/>
              <a:t>where:	a and b are empirically determined constants</a:t>
            </a:r>
          </a:p>
          <a:p>
            <a:pPr marL="571500" lvl="1" indent="6350"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/>
              <a:t>	Mt is movement time</a:t>
            </a:r>
          </a:p>
          <a:p>
            <a:pPr marL="571500" lvl="1" indent="6350"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/>
              <a:t>	D is Distance </a:t>
            </a:r>
          </a:p>
          <a:p>
            <a:pPr marL="571500" lvl="1" indent="6350"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/>
              <a:t>	S is Size of target</a:t>
            </a:r>
          </a:p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endParaRPr lang="en-GB" altLang="en-US" sz="1400"/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Þ"/>
              <a:tabLst>
                <a:tab pos="1625600" algn="l"/>
              </a:tabLst>
            </a:pPr>
            <a:r>
              <a:rPr lang="en-GB" altLang="en-US" sz="2400"/>
              <a:t>targets as large as possible</a:t>
            </a:r>
            <a:br>
              <a:rPr lang="en-GB" altLang="en-US" sz="2400"/>
            </a:br>
            <a:r>
              <a:rPr lang="en-GB" altLang="en-US" sz="2400"/>
              <a:t>distances as small as possible</a:t>
            </a:r>
          </a:p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D8FFA2F-CF18-4016-D30A-0CE34AC4D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Memory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A53FE62-CE51-47FD-ED6C-BCBC1FF64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There are three types of memory function: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Sensory memories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	Short-term memory or working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	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			Long-term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Selection of stimuli governed by level of arousal.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/>
          </a:p>
        </p:txBody>
      </p:sp>
      <p:grpSp>
        <p:nvGrpSpPr>
          <p:cNvPr id="27652" name="Group 8">
            <a:extLst>
              <a:ext uri="{FF2B5EF4-FFF2-40B4-BE49-F238E27FC236}">
                <a16:creationId xmlns:a16="http://schemas.microsoft.com/office/drawing/2014/main" id="{7A874BC2-AD15-AE0A-F843-C9B0852715C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95600"/>
            <a:ext cx="3095625" cy="1524000"/>
            <a:chOff x="1152" y="2016"/>
            <a:chExt cx="1950" cy="960"/>
          </a:xfrm>
        </p:grpSpPr>
        <p:sp>
          <p:nvSpPr>
            <p:cNvPr id="27653" name="Line 4">
              <a:extLst>
                <a:ext uri="{FF2B5EF4-FFF2-40B4-BE49-F238E27FC236}">
                  <a16:creationId xmlns:a16="http://schemas.microsoft.com/office/drawing/2014/main" id="{9B66AEC1-EEBD-CDE0-1E26-E4941072E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16"/>
              <a:ext cx="336" cy="288"/>
            </a:xfrm>
            <a:prstGeom prst="line">
              <a:avLst/>
            </a:prstGeom>
            <a:noFill/>
            <a:ln w="38100">
              <a:solidFill>
                <a:srgbClr val="251C4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WordArt 5">
              <a:extLst>
                <a:ext uri="{FF2B5EF4-FFF2-40B4-BE49-F238E27FC236}">
                  <a16:creationId xmlns:a16="http://schemas.microsoft.com/office/drawing/2014/main" id="{1D44A9AB-8CCE-2F27-52E2-C98BC26D686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680" y="2064"/>
              <a:ext cx="828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Arial Black" panose="020B0A04020102020204" pitchFamily="34" charset="0"/>
                </a:rPr>
                <a:t>Attention</a:t>
              </a:r>
            </a:p>
          </p:txBody>
        </p:sp>
        <p:sp>
          <p:nvSpPr>
            <p:cNvPr id="27655" name="Line 6">
              <a:extLst>
                <a:ext uri="{FF2B5EF4-FFF2-40B4-BE49-F238E27FC236}">
                  <a16:creationId xmlns:a16="http://schemas.microsoft.com/office/drawing/2014/main" id="{7FD31F16-339C-CEAE-F998-EA282D28D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40"/>
              <a:ext cx="384" cy="336"/>
            </a:xfrm>
            <a:prstGeom prst="line">
              <a:avLst/>
            </a:prstGeom>
            <a:noFill/>
            <a:ln w="38100">
              <a:solidFill>
                <a:srgbClr val="251C4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WordArt 7">
              <a:extLst>
                <a:ext uri="{FF2B5EF4-FFF2-40B4-BE49-F238E27FC236}">
                  <a16:creationId xmlns:a16="http://schemas.microsoft.com/office/drawing/2014/main" id="{4A322283-135C-86F7-98FF-C563E1AA7AC5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208" y="2688"/>
              <a:ext cx="89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Arial Black" panose="020B0A04020102020204" pitchFamily="34" charset="0"/>
                </a:rPr>
                <a:t>Rehearsal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C2259C4-064B-8278-00A6-02E21E65B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sensory memory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87B9A09-04A7-1D89-9CFA-846EAD81D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Buffers for stimuli received through senses</a:t>
            </a:r>
          </a:p>
          <a:p>
            <a:pPr lvl="1" eaLnBrk="1" hangingPunct="1"/>
            <a:r>
              <a:rPr lang="en-GB" altLang="en-US"/>
              <a:t>iconic memory: visual stimuli</a:t>
            </a:r>
          </a:p>
          <a:p>
            <a:pPr lvl="1" eaLnBrk="1" hangingPunct="1"/>
            <a:r>
              <a:rPr lang="en-GB" altLang="en-US"/>
              <a:t>echoic memory: aural stimuli</a:t>
            </a:r>
          </a:p>
          <a:p>
            <a:pPr lvl="1" eaLnBrk="1" hangingPunct="1"/>
            <a:r>
              <a:rPr lang="en-GB" altLang="en-US"/>
              <a:t>haptic memory: tactile stimuli</a:t>
            </a:r>
          </a:p>
          <a:p>
            <a:pPr eaLnBrk="1" hangingPunct="1"/>
            <a:r>
              <a:rPr lang="en-GB" altLang="en-US"/>
              <a:t>Examples</a:t>
            </a:r>
          </a:p>
          <a:p>
            <a:pPr lvl="1" eaLnBrk="1" hangingPunct="1"/>
            <a:r>
              <a:rPr lang="en-GB" altLang="en-US"/>
              <a:t>“sparkler” trail</a:t>
            </a:r>
          </a:p>
          <a:p>
            <a:pPr lvl="1" eaLnBrk="1" hangingPunct="1"/>
            <a:r>
              <a:rPr lang="en-GB" altLang="en-US"/>
              <a:t>stereo sound</a:t>
            </a:r>
          </a:p>
          <a:p>
            <a:pPr eaLnBrk="1" hangingPunct="1"/>
            <a:r>
              <a:rPr lang="en-GB" altLang="en-US"/>
              <a:t>Continuously overwritten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53A25B5-07D1-F080-291F-A9BCD2A9E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Short-term memory (STM)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8556A5B-6681-B5D2-FAE7-B04FE5E56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Scratch-pad for temporary recall</a:t>
            </a:r>
          </a:p>
          <a:p>
            <a:pPr eaLnBrk="1" hangingPunct="1"/>
            <a:endParaRPr lang="en-GB" altLang="en-US" sz="1600"/>
          </a:p>
          <a:p>
            <a:pPr lvl="1" eaLnBrk="1" hangingPunct="1"/>
            <a:r>
              <a:rPr lang="en-GB" altLang="en-US"/>
              <a:t>rapid access ~ 70ms</a:t>
            </a:r>
          </a:p>
          <a:p>
            <a:pPr lvl="1" eaLnBrk="1" hangingPunct="1"/>
            <a:endParaRPr lang="en-GB" altLang="en-US" sz="1600"/>
          </a:p>
          <a:p>
            <a:pPr lvl="1" eaLnBrk="1" hangingPunct="1"/>
            <a:r>
              <a:rPr lang="en-GB" altLang="en-US"/>
              <a:t>rapid decay ~ 200ms</a:t>
            </a:r>
          </a:p>
          <a:p>
            <a:pPr lvl="1" eaLnBrk="1" hangingPunct="1"/>
            <a:endParaRPr lang="en-GB" altLang="en-US" sz="1600"/>
          </a:p>
          <a:p>
            <a:pPr lvl="1" eaLnBrk="1" hangingPunct="1"/>
            <a:r>
              <a:rPr lang="en-GB" altLang="en-US"/>
              <a:t>limited capacity - 7± 2 chunks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B12CE1D-24AE-9300-1582-1E018FA8B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6BAAA93-0260-6C6B-6111-14F3B0B37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GB" altLang="en-US"/>
          </a:p>
          <a:p>
            <a:pPr marL="0" indent="0" algn="ctr" eaLnBrk="1" hangingPunct="1">
              <a:buFontTx/>
              <a:buNone/>
            </a:pPr>
            <a:r>
              <a:rPr lang="en-GB" altLang="en-US"/>
              <a:t>212348278493202</a:t>
            </a:r>
          </a:p>
          <a:p>
            <a:pPr marL="0" indent="0" algn="ctr" eaLnBrk="1" hangingPunct="1">
              <a:buFontTx/>
              <a:buNone/>
            </a:pPr>
            <a:endParaRPr lang="en-GB" altLang="en-US"/>
          </a:p>
          <a:p>
            <a:pPr marL="0" indent="0" algn="ctr" eaLnBrk="1" hangingPunct="1">
              <a:buFontTx/>
              <a:buNone/>
            </a:pPr>
            <a:r>
              <a:rPr lang="en-GB" altLang="en-US"/>
              <a:t>0121 414 2626</a:t>
            </a:r>
          </a:p>
          <a:p>
            <a:pPr marL="0" indent="0" algn="ctr" eaLnBrk="1" hangingPunct="1">
              <a:buFontTx/>
              <a:buNone/>
            </a:pPr>
            <a:endParaRPr lang="en-GB" altLang="en-US"/>
          </a:p>
          <a:p>
            <a:pPr marL="0" indent="0" algn="ctr" eaLnBrk="1" hangingPunct="1">
              <a:buFontTx/>
              <a:buNone/>
            </a:pPr>
            <a:r>
              <a:rPr lang="en-GB" altLang="en-US"/>
              <a:t>HEC ATR ANU PTH ETR 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74728CD-32EC-A7E7-FF53-880F5A4DF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Long-term memory (LTM)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2370AB4-E1D7-193A-E915-F88913848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095500" algn="l"/>
              </a:tabLst>
            </a:pPr>
            <a:r>
              <a:rPr lang="en-GB" altLang="en-US" sz="2400"/>
              <a:t>Repository for all our knowledge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/>
              <a:t>slow access ~ 1/10 second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/>
              <a:t>slow decay, if any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/>
              <a:t>huge or unlimited capacity</a:t>
            </a:r>
          </a:p>
          <a:p>
            <a:pPr eaLnBrk="1" hangingPunct="1">
              <a:tabLst>
                <a:tab pos="2095500" algn="l"/>
              </a:tabLst>
            </a:pPr>
            <a:endParaRPr lang="en-GB" altLang="en-US" sz="2400"/>
          </a:p>
          <a:p>
            <a:pPr eaLnBrk="1" hangingPunct="1">
              <a:tabLst>
                <a:tab pos="2095500" algn="l"/>
              </a:tabLst>
            </a:pPr>
            <a:r>
              <a:rPr lang="en-GB" altLang="en-US" sz="2400"/>
              <a:t>Two types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/>
              <a:t>episodic	– </a:t>
            </a:r>
            <a:r>
              <a:rPr lang="en-GB" altLang="en-US" sz="1800"/>
              <a:t>serial memory of events</a:t>
            </a:r>
            <a:endParaRPr lang="en-GB" altLang="en-US" sz="2000"/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/>
              <a:t>semantic	– </a:t>
            </a:r>
            <a:r>
              <a:rPr lang="en-GB" altLang="en-US" sz="1800"/>
              <a:t>structured memory of facts,concepts, skills</a:t>
            </a:r>
          </a:p>
          <a:p>
            <a:pPr lvl="1" eaLnBrk="1" hangingPunct="1">
              <a:tabLst>
                <a:tab pos="2095500" algn="l"/>
              </a:tabLst>
            </a:pPr>
            <a:endParaRPr lang="en-GB" altLang="en-US" sz="1800"/>
          </a:p>
          <a:p>
            <a:pPr lvl="1" eaLnBrk="1" hangingPunct="1">
              <a:buFontTx/>
              <a:buNone/>
              <a:tabLst>
                <a:tab pos="2095500" algn="l"/>
              </a:tabLst>
            </a:pPr>
            <a:r>
              <a:rPr lang="en-GB" altLang="en-US" sz="2000"/>
              <a:t>semantic LTM derived from episodic LTM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9DD6749-0637-8A2E-6196-35505FE16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human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22ACD89-A10F-8A98-BC7D-1A80B11AF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Information i/o …</a:t>
            </a:r>
          </a:p>
          <a:p>
            <a:pPr lvl="1" eaLnBrk="1" hangingPunct="1"/>
            <a:r>
              <a:rPr lang="en-GB" altLang="en-US"/>
              <a:t>visual, auditory, haptic, movement</a:t>
            </a:r>
          </a:p>
          <a:p>
            <a:pPr eaLnBrk="1" hangingPunct="1"/>
            <a:r>
              <a:rPr lang="en-GB" altLang="en-US"/>
              <a:t>Information stored in memory</a:t>
            </a:r>
          </a:p>
          <a:p>
            <a:pPr lvl="1" eaLnBrk="1" hangingPunct="1"/>
            <a:r>
              <a:rPr lang="en-GB" altLang="en-US"/>
              <a:t>sensory, short-term, long-term</a:t>
            </a:r>
          </a:p>
          <a:p>
            <a:pPr eaLnBrk="1" hangingPunct="1"/>
            <a:r>
              <a:rPr lang="en-GB" altLang="en-US"/>
              <a:t>Information processed and applied</a:t>
            </a:r>
          </a:p>
          <a:p>
            <a:pPr lvl="1" eaLnBrk="1" hangingPunct="1"/>
            <a:r>
              <a:rPr lang="en-GB" altLang="en-US"/>
              <a:t>reasoning, problem solving, skill, error</a:t>
            </a:r>
          </a:p>
          <a:p>
            <a:pPr eaLnBrk="1" hangingPunct="1"/>
            <a:r>
              <a:rPr lang="en-GB" altLang="en-US"/>
              <a:t>Emotion influences human capabilities</a:t>
            </a:r>
          </a:p>
          <a:p>
            <a:pPr eaLnBrk="1" hangingPunct="1"/>
            <a:r>
              <a:rPr lang="en-GB" altLang="en-US"/>
              <a:t>Each person is different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CA1EF21-E480-1534-F8AB-28C5E6677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Long-term memory (cont.)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1EA89DE-1FF4-2977-E4BE-F055A87F8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Semantic memory structure</a:t>
            </a:r>
          </a:p>
          <a:p>
            <a:pPr lvl="1" eaLnBrk="1" hangingPunct="1"/>
            <a:r>
              <a:rPr lang="en-GB" altLang="en-US" sz="2000"/>
              <a:t>provides access to information</a:t>
            </a:r>
          </a:p>
          <a:p>
            <a:pPr lvl="1" eaLnBrk="1" hangingPunct="1"/>
            <a:r>
              <a:rPr lang="en-GB" altLang="en-US" sz="2000"/>
              <a:t>represents relationships between bits of information</a:t>
            </a:r>
          </a:p>
          <a:p>
            <a:pPr lvl="1" eaLnBrk="1" hangingPunct="1"/>
            <a:r>
              <a:rPr lang="en-GB" altLang="en-US" sz="2000"/>
              <a:t>supports inference</a:t>
            </a:r>
          </a:p>
          <a:p>
            <a:pPr eaLnBrk="1" hangingPunct="1"/>
            <a:endParaRPr lang="en-GB" altLang="en-US" sz="1400"/>
          </a:p>
          <a:p>
            <a:pPr eaLnBrk="1" hangingPunct="1"/>
            <a:r>
              <a:rPr lang="en-GB" altLang="en-US" sz="2400"/>
              <a:t>Model: semantic network</a:t>
            </a:r>
          </a:p>
          <a:p>
            <a:pPr lvl="1" eaLnBrk="1" hangingPunct="1"/>
            <a:r>
              <a:rPr lang="en-GB" altLang="en-US" sz="2000"/>
              <a:t>inheritance – child nodes inherit properties of parent nodes</a:t>
            </a:r>
          </a:p>
          <a:p>
            <a:pPr lvl="1" eaLnBrk="1" hangingPunct="1"/>
            <a:r>
              <a:rPr lang="en-GB" altLang="en-US" sz="2000"/>
              <a:t>relationships between bits of information explicit</a:t>
            </a:r>
          </a:p>
          <a:p>
            <a:pPr lvl="1" eaLnBrk="1" hangingPunct="1"/>
            <a:r>
              <a:rPr lang="en-GB" altLang="en-US" sz="2000"/>
              <a:t>supports inference through inheritance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>
            <a:extLst>
              <a:ext uri="{FF2B5EF4-FFF2-40B4-BE49-F238E27FC236}">
                <a16:creationId xmlns:a16="http://schemas.microsoft.com/office/drawing/2014/main" id="{232503A0-514D-1078-1B88-E76029A1C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68450"/>
            <a:ext cx="7086600" cy="50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5" name="Rectangle 2">
            <a:extLst>
              <a:ext uri="{FF2B5EF4-FFF2-40B4-BE49-F238E27FC236}">
                <a16:creationId xmlns:a16="http://schemas.microsoft.com/office/drawing/2014/main" id="{709DBDF1-29E8-B5B2-49CC-FDCCA1AAD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LTM - semantic network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E045BBB-BCE3-AD51-FC20-EE0D97862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Models of LTM - Frames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12C0565-FC07-DACF-CCC9-B9F10B092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pPr eaLnBrk="1" hangingPunct="1"/>
            <a:r>
              <a:rPr lang="en-GB" altLang="en-US" sz="2000"/>
              <a:t>Information organized in data structures</a:t>
            </a:r>
          </a:p>
          <a:p>
            <a:pPr eaLnBrk="1" hangingPunct="1"/>
            <a:r>
              <a:rPr lang="en-GB" altLang="en-US" sz="2000"/>
              <a:t>Slots in structure instantiated with values for instance of data</a:t>
            </a:r>
          </a:p>
          <a:p>
            <a:pPr eaLnBrk="1" hangingPunct="1"/>
            <a:r>
              <a:rPr lang="en-GB" altLang="en-US" sz="2000"/>
              <a:t>Type–subtype relationships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D9F2C50C-E216-2911-1056-D62ADF2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657600"/>
            <a:ext cx="2438400" cy="2590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                  </a:t>
            </a:r>
            <a:r>
              <a:rPr lang="en-US" altLang="en-US" sz="1600" b="1">
                <a:latin typeface="Times New Roman" panose="02020603050405020304" pitchFamily="18" charset="0"/>
              </a:rPr>
              <a:t>DOG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Fixed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legs: 4</a:t>
            </a:r>
          </a:p>
          <a:p>
            <a:pPr eaLnBrk="1" hangingPunct="1"/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Default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diet:  carniverous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sound:  bark</a:t>
            </a:r>
          </a:p>
          <a:p>
            <a:pPr eaLnBrk="1" hangingPunct="1"/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Variable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size:</a:t>
            </a:r>
            <a:br>
              <a:rPr lang="en-US" altLang="en-US" sz="1400">
                <a:latin typeface="Times New Roman" panose="02020603050405020304" pitchFamily="18" charset="0"/>
              </a:rPr>
            </a:br>
            <a:r>
              <a:rPr lang="en-US" altLang="en-US" sz="1400">
                <a:latin typeface="Times New Roman" panose="02020603050405020304" pitchFamily="18" charset="0"/>
              </a:rPr>
              <a:t>       colour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544B8CD3-32A2-34DB-CBE1-F989DB04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657600"/>
            <a:ext cx="2438400" cy="2590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               </a:t>
            </a:r>
            <a:r>
              <a:rPr lang="en-US" altLang="en-US" sz="1600" b="1">
                <a:latin typeface="Times New Roman" panose="02020603050405020304" pitchFamily="18" charset="0"/>
              </a:rPr>
              <a:t>COLLIE</a:t>
            </a:r>
            <a:endParaRPr lang="en-US" altLang="en-US" sz="1400" b="1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Fixed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breed of:  DOG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type:  sheepdog</a:t>
            </a:r>
          </a:p>
          <a:p>
            <a:pPr eaLnBrk="1" hangingPunct="1"/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Default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size:  65 cm</a:t>
            </a:r>
          </a:p>
          <a:p>
            <a:pPr eaLnBrk="1" hangingPunct="1"/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Variable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colour</a:t>
            </a: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1DB5D29-2BAF-3DAE-1E89-CE3EDF67B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Models of LTM - Scripts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1259059-D772-9046-36DA-00178519C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1800"/>
              <a:t>Model of stereotypical information required to interpret situation</a:t>
            </a:r>
          </a:p>
          <a:p>
            <a:pPr eaLnBrk="1" hangingPunct="1">
              <a:buFontTx/>
              <a:buNone/>
            </a:pPr>
            <a:endParaRPr lang="en-GB" altLang="en-US" sz="900"/>
          </a:p>
          <a:p>
            <a:pPr eaLnBrk="1" hangingPunct="1">
              <a:buFontTx/>
              <a:buNone/>
            </a:pPr>
            <a:r>
              <a:rPr lang="en-GB" altLang="en-US" sz="1800"/>
              <a:t>Script has elements that can be instantiated with values for context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DFE01CAC-2885-91A4-D301-5CEBD86F087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895600"/>
            <a:ext cx="6705600" cy="3733800"/>
            <a:chOff x="768" y="1728"/>
            <a:chExt cx="4224" cy="2352"/>
          </a:xfrm>
        </p:grpSpPr>
        <p:sp>
          <p:nvSpPr>
            <p:cNvPr id="35845" name="Rectangle 5">
              <a:extLst>
                <a:ext uri="{FF2B5EF4-FFF2-40B4-BE49-F238E27FC236}">
                  <a16:creationId xmlns:a16="http://schemas.microsoft.com/office/drawing/2014/main" id="{7BDB4061-19AF-C5AE-5C84-5509C1414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28"/>
              <a:ext cx="4224" cy="235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46" name="Text Box 6">
              <a:extLst>
                <a:ext uri="{FF2B5EF4-FFF2-40B4-BE49-F238E27FC236}">
                  <a16:creationId xmlns:a16="http://schemas.microsoft.com/office/drawing/2014/main" id="{6E606264-FC91-CB39-717C-F1B3E78E0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824"/>
              <a:ext cx="1584" cy="21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latin typeface="Times New Roman" panose="02020603050405020304" pitchFamily="18" charset="0"/>
                </a:rPr>
                <a:t>Script for a visit to the vet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847" name="Text Box 7">
              <a:extLst>
                <a:ext uri="{FF2B5EF4-FFF2-40B4-BE49-F238E27FC236}">
                  <a16:creationId xmlns:a16="http://schemas.microsoft.com/office/drawing/2014/main" id="{895F8661-F1FB-73E4-0654-0201DE45A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60"/>
              <a:ext cx="1872" cy="141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Entry conditions:	</a:t>
              </a:r>
              <a:r>
                <a:rPr lang="en-US" altLang="en-US" sz="1400" i="1">
                  <a:latin typeface="Times New Roman" panose="02020603050405020304" pitchFamily="18" charset="0"/>
                </a:rPr>
                <a:t>dog ill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vet open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owner has money</a:t>
              </a:r>
              <a:endParaRPr lang="en-US" altLang="en-US" sz="1400">
                <a:latin typeface="Times New Roman" panose="02020603050405020304" pitchFamily="18" charset="0"/>
              </a:endParaRPr>
            </a:p>
            <a:p>
              <a:pPr eaLnBrk="1" hangingPunct="1"/>
              <a:endParaRPr lang="en-US" altLang="en-US" sz="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Result:	</a:t>
              </a:r>
              <a:r>
                <a:rPr lang="en-US" altLang="en-US" sz="1400" i="1">
                  <a:latin typeface="Times New Roman" panose="02020603050405020304" pitchFamily="18" charset="0"/>
                </a:rPr>
                <a:t>dog better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owner poorer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vet richer</a:t>
              </a:r>
              <a:endParaRPr lang="en-US" altLang="en-US" sz="1400">
                <a:latin typeface="Times New Roman" panose="02020603050405020304" pitchFamily="18" charset="0"/>
              </a:endParaRPr>
            </a:p>
            <a:p>
              <a:pPr eaLnBrk="1" hangingPunct="1"/>
              <a:endParaRPr lang="en-US" altLang="en-US" sz="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Props:	</a:t>
              </a:r>
              <a:r>
                <a:rPr lang="en-US" altLang="en-US" sz="1400" i="1">
                  <a:latin typeface="Times New Roman" panose="02020603050405020304" pitchFamily="18" charset="0"/>
                </a:rPr>
                <a:t>examination table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medicine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instruments</a:t>
              </a:r>
            </a:p>
          </p:txBody>
        </p:sp>
        <p:sp>
          <p:nvSpPr>
            <p:cNvPr id="35848" name="Text Box 8">
              <a:extLst>
                <a:ext uri="{FF2B5EF4-FFF2-40B4-BE49-F238E27FC236}">
                  <a16:creationId xmlns:a16="http://schemas.microsoft.com/office/drawing/2014/main" id="{DFD292FB-9796-42C4-BB8C-8489B8E81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627" cy="18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Roles:	</a:t>
              </a:r>
              <a:r>
                <a:rPr lang="en-US" altLang="en-US" sz="1400" i="1">
                  <a:latin typeface="Times New Roman" panose="02020603050405020304" pitchFamily="18" charset="0"/>
                </a:rPr>
                <a:t>vet examines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      diagnoses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      treats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owner brings dog in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           pays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           takes dog out</a:t>
              </a:r>
            </a:p>
            <a:p>
              <a:pPr eaLnBrk="1" hangingPunct="1"/>
              <a:endParaRPr lang="en-US" altLang="en-US" sz="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Scenes:	</a:t>
              </a:r>
              <a:r>
                <a:rPr lang="en-US" altLang="en-US" sz="1400" i="1">
                  <a:latin typeface="Times New Roman" panose="02020603050405020304" pitchFamily="18" charset="0"/>
                </a:rPr>
                <a:t>arriving at reception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waiting in room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examination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paying</a:t>
              </a:r>
            </a:p>
            <a:p>
              <a:pPr eaLnBrk="1" hangingPunct="1"/>
              <a:endParaRPr lang="en-US" altLang="en-US" sz="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Tracks:	</a:t>
              </a:r>
              <a:r>
                <a:rPr lang="en-US" altLang="en-US" sz="1400" i="1">
                  <a:latin typeface="Times New Roman" panose="02020603050405020304" pitchFamily="18" charset="0"/>
                </a:rPr>
                <a:t>dog needs medicine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dog needs operation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838672A-13F5-21E4-1FC7-DEDA02E00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543800" cy="1143000"/>
          </a:xfrm>
        </p:spPr>
        <p:txBody>
          <a:bodyPr/>
          <a:lstStyle/>
          <a:p>
            <a:pPr eaLnBrk="1" hangingPunct="1"/>
            <a:r>
              <a:rPr lang="en-GB" altLang="en-US"/>
              <a:t>Models of LTM - Production rules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F5FC70F-D9E4-7119-3C20-C305929F6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Representation of procedural knowledge. </a:t>
            </a:r>
          </a:p>
          <a:p>
            <a:pPr eaLnBrk="1" hangingPunct="1">
              <a:buFontTx/>
              <a:buNone/>
            </a:pPr>
            <a:endParaRPr lang="en-GB" altLang="en-US" sz="1600"/>
          </a:p>
          <a:p>
            <a:pPr eaLnBrk="1" hangingPunct="1">
              <a:buFontTx/>
              <a:buNone/>
            </a:pPr>
            <a:r>
              <a:rPr lang="en-GB" altLang="en-US"/>
              <a:t>Condition/action rules </a:t>
            </a:r>
          </a:p>
          <a:p>
            <a:pPr lvl="1" eaLnBrk="1" hangingPunct="1">
              <a:buFontTx/>
              <a:buNone/>
            </a:pPr>
            <a:r>
              <a:rPr lang="en-GB" altLang="en-US"/>
              <a:t>if condition is matched</a:t>
            </a:r>
          </a:p>
          <a:p>
            <a:pPr lvl="1" eaLnBrk="1" hangingPunct="1">
              <a:buFontTx/>
              <a:buNone/>
            </a:pPr>
            <a:r>
              <a:rPr lang="en-GB" altLang="en-US"/>
              <a:t>then use rule to determine action.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F12AA284-4896-9BB6-9E0E-C6AD83EF0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00600"/>
            <a:ext cx="3429000" cy="1752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81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IF dog is wagging tail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THEN pat dog</a:t>
            </a:r>
          </a:p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IF dog is growling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THEN run away</a:t>
            </a:r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447A4B0-B2C6-ADF3-9F2C-A38AB473F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LTM - Storage of information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4483326-E3A8-DF7C-CEBA-3222BB787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rehearsal</a:t>
            </a:r>
          </a:p>
          <a:p>
            <a:pPr lvl="1" eaLnBrk="1" hangingPunct="1"/>
            <a:r>
              <a:rPr lang="en-GB" altLang="en-US" sz="2000"/>
              <a:t>information moves from STM to LTM</a:t>
            </a:r>
          </a:p>
          <a:p>
            <a:pPr lvl="1" eaLnBrk="1" hangingPunct="1"/>
            <a:endParaRPr lang="en-GB" altLang="en-US" sz="800"/>
          </a:p>
          <a:p>
            <a:pPr eaLnBrk="1" hangingPunct="1"/>
            <a:r>
              <a:rPr lang="en-GB" altLang="en-US" sz="2400"/>
              <a:t>total time hypothesis</a:t>
            </a:r>
          </a:p>
          <a:p>
            <a:pPr lvl="1" eaLnBrk="1" hangingPunct="1"/>
            <a:r>
              <a:rPr lang="en-GB" altLang="en-US" sz="2000"/>
              <a:t>amount retained proportional to rehearsal time</a:t>
            </a:r>
          </a:p>
          <a:p>
            <a:pPr lvl="1" eaLnBrk="1" hangingPunct="1"/>
            <a:endParaRPr lang="en-GB" altLang="en-US" sz="800"/>
          </a:p>
          <a:p>
            <a:pPr eaLnBrk="1" hangingPunct="1"/>
            <a:r>
              <a:rPr lang="en-GB" altLang="en-US" sz="2400"/>
              <a:t>distribution of practice effect</a:t>
            </a:r>
          </a:p>
          <a:p>
            <a:pPr lvl="1" eaLnBrk="1" hangingPunct="1"/>
            <a:r>
              <a:rPr lang="en-GB" altLang="en-US" sz="2000"/>
              <a:t>optimized by spreading learning over time</a:t>
            </a:r>
          </a:p>
          <a:p>
            <a:pPr lvl="1" eaLnBrk="1" hangingPunct="1"/>
            <a:endParaRPr lang="en-GB" altLang="en-US" sz="800"/>
          </a:p>
          <a:p>
            <a:pPr eaLnBrk="1" hangingPunct="1"/>
            <a:r>
              <a:rPr lang="en-GB" altLang="en-US" sz="2400"/>
              <a:t>structure, meaning and familiarity</a:t>
            </a:r>
          </a:p>
          <a:p>
            <a:pPr lvl="1" eaLnBrk="1" hangingPunct="1"/>
            <a:r>
              <a:rPr lang="en-GB" altLang="en-US" sz="2000"/>
              <a:t>information easier to remember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7348E7C-2547-2BE1-941E-2E1695F33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LTM - Forgetting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AABA917-7CA9-BC66-3F65-433837E5B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/>
              <a:t>decay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information is lost gradually but very slowly</a:t>
            </a:r>
          </a:p>
          <a:p>
            <a:pPr eaLnBrk="1" hangingPunct="1">
              <a:lnSpc>
                <a:spcPct val="90000"/>
              </a:lnSpc>
            </a:pPr>
            <a:endParaRPr lang="en-GB" altLang="en-US" sz="1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/>
              <a:t>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new information replaces old: retroactive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old may interfere with new: proactive inhibition 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so may not forget at all memory is selective 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… affected by emotion – can subconsciously `choose' to forget</a:t>
            </a:r>
            <a:endParaRPr lang="en-GB" altLang="en-US" sz="2400"/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E1D80CF-E6D5-6A3A-9C82-5E62A3D15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LTM - retrieval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BD94595-E7CA-805F-989A-0C8941894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recall </a:t>
            </a:r>
          </a:p>
          <a:p>
            <a:pPr lvl="1" eaLnBrk="1" hangingPunct="1"/>
            <a:r>
              <a:rPr lang="en-GB" altLang="en-US" sz="2000"/>
              <a:t>information reproduced from memory can be assisted by cues, e.g. categories, imagery</a:t>
            </a:r>
            <a:endParaRPr lang="en-GB" altLang="en-US"/>
          </a:p>
          <a:p>
            <a:pPr eaLnBrk="1" hangingPunct="1"/>
            <a:endParaRPr lang="en-GB" altLang="en-US"/>
          </a:p>
          <a:p>
            <a:pPr eaLnBrk="1" hangingPunct="1">
              <a:buFontTx/>
              <a:buNone/>
            </a:pPr>
            <a:r>
              <a:rPr lang="en-GB" altLang="en-US"/>
              <a:t>recognition</a:t>
            </a:r>
          </a:p>
          <a:p>
            <a:pPr lvl="1" eaLnBrk="1" hangingPunct="1"/>
            <a:r>
              <a:rPr lang="en-GB" altLang="en-US" sz="2000"/>
              <a:t>information gives knowledge that it has been seen before</a:t>
            </a:r>
          </a:p>
          <a:p>
            <a:pPr lvl="1" eaLnBrk="1" hangingPunct="1"/>
            <a:r>
              <a:rPr lang="en-GB" altLang="en-US" sz="2000"/>
              <a:t>less complex than recall - information is cue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688F034-B542-3388-B541-AA7C0D5484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GB" altLang="en-US" sz="3600"/>
              <a:t>Thinking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E460E3D-ACC5-751E-8DE8-327A92C840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/>
          <a:p>
            <a:pPr marL="381000" algn="l" eaLnBrk="1" hangingPunct="1">
              <a:tabLst>
                <a:tab pos="1333500" algn="l"/>
              </a:tabLst>
            </a:pPr>
            <a:r>
              <a:rPr lang="en-GB" altLang="en-US" sz="2800"/>
              <a:t>Reasoning</a:t>
            </a:r>
          </a:p>
          <a:p>
            <a:pPr marL="381000" algn="l" eaLnBrk="1" hangingPunct="1">
              <a:tabLst>
                <a:tab pos="1333500" algn="l"/>
              </a:tabLst>
            </a:pPr>
            <a:r>
              <a:rPr lang="en-GB" altLang="en-US" sz="2800"/>
              <a:t>	</a:t>
            </a:r>
            <a:r>
              <a:rPr lang="en-GB" altLang="en-US"/>
              <a:t>deduction, induction, abduction</a:t>
            </a:r>
          </a:p>
          <a:p>
            <a:pPr marL="381000" algn="l" eaLnBrk="1" hangingPunct="1">
              <a:tabLst>
                <a:tab pos="1333500" algn="l"/>
              </a:tabLst>
            </a:pPr>
            <a:r>
              <a:rPr lang="en-GB" altLang="en-US" sz="2800"/>
              <a:t>Problem solving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BCB8980-80A5-BBEA-9119-3CFE2BEE7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Deductive Reasoning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77BC783-C5A1-C6A2-FA97-40C94B456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r>
              <a:rPr lang="en-GB" altLang="en-US" sz="2400"/>
              <a:t>Deduction:</a:t>
            </a:r>
          </a:p>
          <a:p>
            <a:pPr marL="1054100" lvl="1" indent="-381000" eaLnBrk="1" hangingPunct="1">
              <a:lnSpc>
                <a:spcPct val="90000"/>
              </a:lnSpc>
              <a:tabLst>
                <a:tab pos="1714500" algn="l"/>
              </a:tabLst>
            </a:pPr>
            <a:r>
              <a:rPr lang="en-GB" altLang="en-US" sz="1800"/>
              <a:t>derive logically necessary conclusion from given premises</a:t>
            </a:r>
            <a:r>
              <a:rPr lang="en-GB" altLang="en-US" sz="2000"/>
              <a:t>.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2000"/>
              <a:t>	</a:t>
            </a:r>
            <a:r>
              <a:rPr lang="en-GB" altLang="en-US" sz="1800"/>
              <a:t>e.g.	If it is Friday then she will go to work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/>
              <a:t>		It is Friday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/>
              <a:t>		Therefore she will go to work.</a:t>
            </a:r>
            <a:endParaRPr lang="en-GB" altLang="en-US" sz="2000"/>
          </a:p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endParaRPr lang="en-GB" altLang="en-US" sz="1200"/>
          </a:p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r>
              <a:rPr lang="en-GB" altLang="en-US" sz="2400"/>
              <a:t>Logical conclusion not necessarily true: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2000"/>
              <a:t>	</a:t>
            </a:r>
            <a:r>
              <a:rPr lang="en-GB" altLang="en-US" sz="1800"/>
              <a:t>e.g.	If it is raining then the ground is dry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/>
              <a:t>		It is raining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/>
              <a:t>		Therefore the ground is dry</a:t>
            </a:r>
          </a:p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E8473BF-7548-BFD5-5C5E-8B857E16A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Vision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1C882C5-6AEF-D0BB-02EC-7AEF0D8E7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Two stages in vision</a:t>
            </a:r>
          </a:p>
          <a:p>
            <a:pPr lvl="4" eaLnBrk="1" hangingPunct="1"/>
            <a:endParaRPr lang="en-GB" altLang="en-US"/>
          </a:p>
          <a:p>
            <a:pPr eaLnBrk="1" hangingPunct="1">
              <a:buFontTx/>
              <a:buNone/>
            </a:pPr>
            <a:r>
              <a:rPr lang="en-GB" altLang="en-US"/>
              <a:t>• physical reception of stimulus</a:t>
            </a:r>
          </a:p>
          <a:p>
            <a:pPr lvl="4"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r>
              <a:rPr lang="en-GB" altLang="en-US"/>
              <a:t>• processing and interpretation of stimulus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B6A4FDD-79B8-4099-7444-AFD44E6A3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Deduction (cont.)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5071C45-0612-5AEB-1F27-1D4AA1A6E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16100" algn="l"/>
              </a:tabLst>
            </a:pPr>
            <a:r>
              <a:rPr lang="en-GB" altLang="en-US"/>
              <a:t>When truth and logical validity clash …</a:t>
            </a:r>
          </a:p>
          <a:p>
            <a:pPr marL="1047750" lvl="1" indent="-374650" eaLnBrk="1" hangingPunct="1">
              <a:buFontTx/>
              <a:buNone/>
              <a:tabLst>
                <a:tab pos="1816100" algn="l"/>
              </a:tabLst>
            </a:pPr>
            <a:r>
              <a:rPr lang="en-GB" altLang="en-US"/>
              <a:t>	e.g.	Some people are babies</a:t>
            </a:r>
          </a:p>
          <a:p>
            <a:pPr marL="1047750" lvl="1" indent="-374650" eaLnBrk="1" hangingPunct="1">
              <a:buFontTx/>
              <a:buNone/>
              <a:tabLst>
                <a:tab pos="1816100" algn="l"/>
              </a:tabLst>
            </a:pPr>
            <a:r>
              <a:rPr lang="en-GB" altLang="en-US"/>
              <a:t>		Some babies cry</a:t>
            </a:r>
          </a:p>
          <a:p>
            <a:pPr marL="1047750" lvl="1" indent="-374650" eaLnBrk="1" hangingPunct="1">
              <a:buFontTx/>
              <a:buNone/>
              <a:tabLst>
                <a:tab pos="1816100" algn="l"/>
              </a:tabLst>
            </a:pPr>
            <a:r>
              <a:rPr lang="en-GB" altLang="en-US"/>
              <a:t>		Inference - Some people cry</a:t>
            </a:r>
          </a:p>
          <a:p>
            <a:pPr eaLnBrk="1" hangingPunct="1">
              <a:buFontTx/>
              <a:buChar char=" "/>
              <a:tabLst>
                <a:tab pos="1816100" algn="l"/>
              </a:tabLst>
            </a:pPr>
            <a:r>
              <a:rPr lang="en-GB" altLang="en-US"/>
              <a:t>Correct?</a:t>
            </a:r>
          </a:p>
          <a:p>
            <a:pPr eaLnBrk="1" hangingPunct="1">
              <a:tabLst>
                <a:tab pos="1816100" algn="l"/>
              </a:tabLst>
            </a:pPr>
            <a:endParaRPr lang="en-GB" altLang="en-US"/>
          </a:p>
          <a:p>
            <a:pPr eaLnBrk="1" hangingPunct="1">
              <a:tabLst>
                <a:tab pos="1816100" algn="l"/>
              </a:tabLst>
            </a:pPr>
            <a:r>
              <a:rPr lang="en-GB" altLang="en-US"/>
              <a:t>People bring world knowledge to bear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AC23705-0076-45CC-A519-2C99FB1DF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Inductive Reasoning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D2D70C9-2F0F-BA8C-ACEE-35CF49D48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400"/>
              <a:t>Induction: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000"/>
              <a:t>generalize from cases seen to cases unseen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altLang="en-US" sz="2000"/>
              <a:t>e.g.	all elephants we have seen have trunks</a:t>
            </a:r>
            <a:br>
              <a:rPr lang="en-GB" altLang="en-US" sz="2000"/>
            </a:br>
            <a:r>
              <a:rPr lang="en-GB" altLang="en-US" sz="2000"/>
              <a:t>	therefore all elephants have trunks.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altLang="en-US" sz="1200"/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400"/>
              <a:t>Unreliable: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000"/>
              <a:t>can only prove false not true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altLang="en-US" sz="1200"/>
          </a:p>
          <a:p>
            <a:pPr eaLnBrk="1" hangingPunct="1"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altLang="en-US" sz="2400"/>
              <a:t>… but useful!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altLang="en-US" sz="1200"/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400"/>
              <a:t>Humans not good at using negative evidence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altLang="en-US" sz="2000"/>
              <a:t>e.g. Wason's cards.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43B47BC-385E-340A-F3F0-14DD3079C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Wason's cards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FB7C438-98AC-AC03-F06A-25D510F72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altLang="en-US" sz="2000"/>
              <a:t>Is this true?</a:t>
            </a:r>
          </a:p>
          <a:p>
            <a:pPr marL="0" indent="0" algn="ctr" eaLnBrk="1" hangingPunct="1">
              <a:buFontTx/>
              <a:buNone/>
            </a:pPr>
            <a:endParaRPr lang="en-GB" altLang="en-US" sz="1400"/>
          </a:p>
          <a:p>
            <a:pPr marL="0" indent="0" algn="ctr" eaLnBrk="1" hangingPunct="1">
              <a:buFontTx/>
              <a:buNone/>
            </a:pPr>
            <a:r>
              <a:rPr lang="en-GB" altLang="en-US" sz="2000"/>
              <a:t>How many cards do you need to turn over to find out?</a:t>
            </a:r>
          </a:p>
          <a:p>
            <a:pPr marL="0" indent="0" algn="ctr" eaLnBrk="1" hangingPunct="1">
              <a:buFontTx/>
              <a:buNone/>
            </a:pPr>
            <a:endParaRPr lang="en-GB" altLang="en-US" sz="1200"/>
          </a:p>
          <a:p>
            <a:pPr marL="0" indent="0" algn="ctr" eaLnBrk="1" hangingPunct="1">
              <a:buFontTx/>
              <a:buNone/>
            </a:pPr>
            <a:r>
              <a:rPr lang="en-GB" altLang="en-US" sz="2000"/>
              <a:t>…. and which cards?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FC362C51-6BA8-B21C-C1F7-500306AFA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17925"/>
            <a:ext cx="8077200" cy="4000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If a card has a vowel on one side it has an even number on the other</a:t>
            </a:r>
          </a:p>
        </p:txBody>
      </p:sp>
      <p:grpSp>
        <p:nvGrpSpPr>
          <p:cNvPr id="45061" name="Group 5">
            <a:extLst>
              <a:ext uri="{FF2B5EF4-FFF2-40B4-BE49-F238E27FC236}">
                <a16:creationId xmlns:a16="http://schemas.microsoft.com/office/drawing/2014/main" id="{AEFBD9BA-EB71-EEEA-8A0B-07F94A6048E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65325"/>
            <a:ext cx="4343400" cy="1311275"/>
            <a:chOff x="768" y="3264"/>
            <a:chExt cx="2736" cy="826"/>
          </a:xfrm>
        </p:grpSpPr>
        <p:sp>
          <p:nvSpPr>
            <p:cNvPr id="45062" name="Rectangle 6">
              <a:extLst>
                <a:ext uri="{FF2B5EF4-FFF2-40B4-BE49-F238E27FC236}">
                  <a16:creationId xmlns:a16="http://schemas.microsoft.com/office/drawing/2014/main" id="{D2EC0B7E-21BB-D025-4CE7-D03A92A65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3" name="Rectangle 7">
              <a:extLst>
                <a:ext uri="{FF2B5EF4-FFF2-40B4-BE49-F238E27FC236}">
                  <a16:creationId xmlns:a16="http://schemas.microsoft.com/office/drawing/2014/main" id="{80F9EE61-D6C6-19AA-4FC5-A6FD8651B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4" name="Rectangle 8">
              <a:extLst>
                <a:ext uri="{FF2B5EF4-FFF2-40B4-BE49-F238E27FC236}">
                  <a16:creationId xmlns:a16="http://schemas.microsoft.com/office/drawing/2014/main" id="{2A693839-CD8C-7E59-CBEF-3D694E2D3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5" name="Rectangle 9">
              <a:extLst>
                <a:ext uri="{FF2B5EF4-FFF2-40B4-BE49-F238E27FC236}">
                  <a16:creationId xmlns:a16="http://schemas.microsoft.com/office/drawing/2014/main" id="{7C3291A8-F048-4BF1-5FE5-7FC10B09E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D34DEC09-8AAE-7118-FA2B-BA2006189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" y="3264"/>
              <a:ext cx="264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0" b="1">
                  <a:latin typeface="Times New Roman" panose="02020603050405020304" pitchFamily="18" charset="0"/>
                </a:rPr>
                <a:t>7</a:t>
              </a:r>
              <a:r>
                <a:rPr lang="en-GB" altLang="en-US" sz="8000" b="1">
                  <a:latin typeface="Times New Roman" panose="02020603050405020304" pitchFamily="18" charset="0"/>
                </a:rPr>
                <a:t>  </a:t>
              </a:r>
              <a:r>
                <a:rPr lang="en-US" altLang="en-US" sz="8000" b="1">
                  <a:latin typeface="Times New Roman" panose="02020603050405020304" pitchFamily="18" charset="0"/>
                </a:rPr>
                <a:t>E  4  K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7E49D96-8835-94D2-9362-C2E217C9E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Abductive reasoning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D2D7566-352F-A720-1E98-ABF5B4F78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625600" algn="l"/>
              </a:tabLst>
            </a:pPr>
            <a:r>
              <a:rPr lang="en-GB" altLang="en-US"/>
              <a:t>reasoning from event to cause</a:t>
            </a:r>
          </a:p>
          <a:p>
            <a:pPr lvl="1" eaLnBrk="1" hangingPunct="1">
              <a:buFontTx/>
              <a:buChar char=" "/>
              <a:tabLst>
                <a:tab pos="1625600" algn="l"/>
              </a:tabLst>
            </a:pPr>
            <a:r>
              <a:rPr lang="en-GB" altLang="en-US" sz="2000"/>
              <a:t>e.g.	Sam drives fast when drunk.</a:t>
            </a:r>
          </a:p>
          <a:p>
            <a:pPr lvl="1" eaLnBrk="1" hangingPunct="1">
              <a:buFontTx/>
              <a:buChar char=" "/>
              <a:tabLst>
                <a:tab pos="1625600" algn="l"/>
              </a:tabLst>
            </a:pPr>
            <a:r>
              <a:rPr lang="en-GB" altLang="en-US" sz="2000"/>
              <a:t>	If I see Sam driving fast, assume drunk.</a:t>
            </a:r>
          </a:p>
          <a:p>
            <a:pPr eaLnBrk="1" hangingPunct="1">
              <a:tabLst>
                <a:tab pos="1625600" algn="l"/>
              </a:tabLst>
            </a:pPr>
            <a:endParaRPr lang="en-GB" altLang="en-US"/>
          </a:p>
          <a:p>
            <a:pPr eaLnBrk="1" hangingPunct="1">
              <a:tabLst>
                <a:tab pos="1625600" algn="l"/>
              </a:tabLst>
            </a:pPr>
            <a:r>
              <a:rPr lang="en-GB" altLang="en-US"/>
              <a:t>Unreliable:</a:t>
            </a:r>
          </a:p>
          <a:p>
            <a:pPr lvl="1" eaLnBrk="1" hangingPunct="1">
              <a:tabLst>
                <a:tab pos="1625600" algn="l"/>
              </a:tabLst>
            </a:pPr>
            <a:r>
              <a:rPr lang="en-GB" altLang="en-US"/>
              <a:t>can lead to false explanations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2254577-8AC1-F33A-9BE8-A786659E3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Problem solving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04FE36A-A6F8-32FA-9C1F-9422BCAF3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Process of finding solution to unfamiliar task using knowledge.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Several theories.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Gestalt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problem solving both productive and reproductive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productive draws on insight and restructuring of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attractive but not enough evidence to explain `insight'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move away from behaviourism and led towards information processing theories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611CF2E-85C1-203D-F888-4D1505731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Problem solving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17936BB-B28C-A5F3-7581-FA7899533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en-US" sz="2400"/>
              <a:t>Problem space theory</a:t>
            </a:r>
          </a:p>
          <a:p>
            <a:pPr marL="476250" lvl="1" eaLnBrk="1" hangingPunct="1"/>
            <a:r>
              <a:rPr lang="en-GB" altLang="en-US" sz="2000"/>
              <a:t>problem space comprises problem states</a:t>
            </a:r>
          </a:p>
          <a:p>
            <a:pPr marL="476250" lvl="1" eaLnBrk="1" hangingPunct="1"/>
            <a:r>
              <a:rPr lang="en-GB" altLang="en-US" sz="2000"/>
              <a:t>problem solving involves generating states using legal operators</a:t>
            </a:r>
          </a:p>
          <a:p>
            <a:pPr marL="476250" lvl="1" eaLnBrk="1" hangingPunct="1"/>
            <a:r>
              <a:rPr lang="en-GB" altLang="en-US" sz="2000"/>
              <a:t>heuristics may be employed to select operators</a:t>
            </a:r>
            <a:br>
              <a:rPr lang="en-GB" altLang="en-US" sz="2000"/>
            </a:br>
            <a:r>
              <a:rPr lang="en-GB" altLang="en-US" sz="2000"/>
              <a:t>	e.g. means-ends analysis</a:t>
            </a:r>
          </a:p>
          <a:p>
            <a:pPr marL="476250" lvl="1" eaLnBrk="1" hangingPunct="1"/>
            <a:r>
              <a:rPr lang="en-GB" altLang="en-US" sz="2000"/>
              <a:t>operates within human information processing system</a:t>
            </a:r>
            <a:br>
              <a:rPr lang="en-GB" altLang="en-US" sz="2000"/>
            </a:br>
            <a:r>
              <a:rPr lang="en-GB" altLang="en-US" sz="2000"/>
              <a:t>	e.g. STM limits etc.</a:t>
            </a:r>
          </a:p>
          <a:p>
            <a:pPr marL="476250" lvl="1" eaLnBrk="1" hangingPunct="1"/>
            <a:r>
              <a:rPr lang="en-GB" altLang="en-US" sz="2000"/>
              <a:t>largely applied to problem solving in well-defined areas</a:t>
            </a:r>
            <a:br>
              <a:rPr lang="en-GB" altLang="en-US" sz="2000"/>
            </a:br>
            <a:r>
              <a:rPr lang="en-GB" altLang="en-US" sz="2000"/>
              <a:t>	e.g. puzzles rather than knowledge intensive areas</a:t>
            </a:r>
          </a:p>
          <a:p>
            <a:pPr marL="0" indent="0" eaLnBrk="1" hangingPunct="1"/>
            <a:endParaRPr lang="en-GB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3C53866-0BB8-2B98-0ABF-BBA70A95E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Problem solving (cont.)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89DEFFC-BA1C-1335-C5EB-7BA7EBF63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Analogy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analogical mapping: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600"/>
              <a:t>novel problems in new domain?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600"/>
              <a:t>use knowledge of similar problem from similar domain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analogical mapping difficult if domains are semantically different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Skill acquisition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skilled activity characterized by chunking</a:t>
            </a:r>
            <a:endParaRPr lang="en-GB" altLang="en-US" sz="2000"/>
          </a:p>
          <a:p>
            <a:pPr lvl="2" eaLnBrk="1" hangingPunct="1">
              <a:lnSpc>
                <a:spcPct val="90000"/>
              </a:lnSpc>
            </a:pPr>
            <a:r>
              <a:rPr lang="en-GB" altLang="en-US" sz="1600"/>
              <a:t>lot of information is chunked to optimize STM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conceptual rather than superficial grouping of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information is structured more effectively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A9B8DC6-0717-A0F3-5063-63A497945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Errors and mental models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59E9AD4-E99F-3F9F-2563-7E3935484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/>
              <a:t>Types of error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slips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	right intention, but failed to do it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	causes: poor physical skill,inattention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	change to aspect of skilled behaviour can cause slip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mistakes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	wrong intention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	cause: incorrect understanding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altLang="en-US" sz="1600"/>
              <a:t>humans create mental models to explain behaviour.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altLang="en-US" sz="1600"/>
              <a:t>if wrong (different from actual system) errors can occur</a:t>
            </a:r>
            <a:endParaRPr lang="en-GB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9CCE321-7B6D-A52F-C5F9-044A5054E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Emotion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A21950F-2E65-95C7-E13F-CDFFE8BAB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sz="2400"/>
              <a:t>Various theories of how emotion works</a:t>
            </a:r>
            <a:endParaRPr lang="en-GB" altLang="en-US"/>
          </a:p>
          <a:p>
            <a:pPr lvl="1" eaLnBrk="1" hangingPunct="1"/>
            <a:r>
              <a:rPr lang="en-GB" altLang="en-US" sz="2000"/>
              <a:t>James-Lange: emotion is our interpretation of a physiological response to a stimuli</a:t>
            </a:r>
          </a:p>
          <a:p>
            <a:pPr lvl="1" eaLnBrk="1" hangingPunct="1"/>
            <a:r>
              <a:rPr lang="en-GB" altLang="en-US" sz="2000"/>
              <a:t>Cannon: emotion is a psychological response to a stimuli</a:t>
            </a:r>
          </a:p>
          <a:p>
            <a:pPr lvl="1" eaLnBrk="1" hangingPunct="1"/>
            <a:r>
              <a:rPr lang="en-GB" altLang="en-US" sz="2000"/>
              <a:t>Schacter-Singer: emotion is the result of our evaluation of our physiological responses, in the light of the whole situation we are in</a:t>
            </a:r>
          </a:p>
          <a:p>
            <a:pPr eaLnBrk="1" hangingPunct="1"/>
            <a:r>
              <a:rPr lang="en-GB" altLang="en-US" sz="2400"/>
              <a:t>Emotion clearly involves both cognitive and physical responses to stimuli</a:t>
            </a:r>
            <a:endParaRPr lang="en-GB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A1F4901-7524-7C63-4376-9B2E55939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Emotion (cont.)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A79DBCF-BA6F-56DA-E170-25742D165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sz="2400"/>
              <a:t>The biological response to physical stimuli is called </a:t>
            </a:r>
            <a:r>
              <a:rPr lang="en-GB" altLang="en-US" sz="2400" i="1"/>
              <a:t>affect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</a:t>
            </a:r>
          </a:p>
          <a:p>
            <a:pPr eaLnBrk="1" hangingPunct="1"/>
            <a:r>
              <a:rPr lang="en-GB" altLang="en-US" sz="2400"/>
              <a:t>Affect influences how we respond to situations</a:t>
            </a:r>
          </a:p>
          <a:p>
            <a:pPr lvl="1" eaLnBrk="1" hangingPunct="1"/>
            <a:r>
              <a:rPr lang="en-GB" altLang="en-US" sz="2000"/>
              <a:t>positive </a:t>
            </a:r>
            <a:r>
              <a:rPr lang="en-GB" altLang="en-US" sz="2000">
                <a:sym typeface="Symbol" panose="05050102010706020507" pitchFamily="18" charset="2"/>
              </a:rPr>
              <a:t> creative problem solving</a:t>
            </a:r>
          </a:p>
          <a:p>
            <a:pPr lvl="1" eaLnBrk="1" hangingPunct="1"/>
            <a:r>
              <a:rPr lang="en-GB" altLang="en-US" sz="2000">
                <a:sym typeface="Symbol" panose="05050102010706020507" pitchFamily="18" charset="2"/>
              </a:rPr>
              <a:t>negative  narrow thinking</a:t>
            </a:r>
            <a:endParaRPr lang="en-GB" altLang="en-US"/>
          </a:p>
          <a:p>
            <a:pPr lvl="1" eaLnBrk="1" hangingPunct="1">
              <a:buFontTx/>
              <a:buNone/>
            </a:pPr>
            <a:endParaRPr lang="en-GB" altLang="en-US"/>
          </a:p>
          <a:p>
            <a:pPr lvl="1" eaLnBrk="1" hangingPunct="1">
              <a:buFontTx/>
              <a:buNone/>
            </a:pPr>
            <a:r>
              <a:rPr lang="en-GB" altLang="en-US"/>
              <a:t>“Negative affect can make it harder to do even easy tasks; positive affect can make it easier to do difficult tasks” </a:t>
            </a:r>
          </a:p>
          <a:p>
            <a:pPr lvl="4" algn="r" eaLnBrk="1" hangingPunct="1">
              <a:buFontTx/>
              <a:buNone/>
            </a:pPr>
            <a:r>
              <a:rPr lang="en-GB" altLang="en-US" sz="1600"/>
              <a:t>(Donald Norman)</a:t>
            </a:r>
            <a:endParaRPr lang="en-GB" altLang="en-US"/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5C64020-F751-A4F4-D0D4-59C0B96F9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Eye - physical reception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05DD7F8-7DBE-C8E7-486B-C414378E0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mechanism for receiving light and transforming it into electrical energy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light reflects from objects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images are focused upside-down on retina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retina contains rods for low light vision and cones for colour vision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ganglion cells (brain!) detect pattern and movement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3B9673A-F157-4A6F-5FE3-88FA9BFAC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Emotion (cont.)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F07373F-4FD6-6F9F-855E-1DE1B14E1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Implications for interface design</a:t>
            </a:r>
          </a:p>
          <a:p>
            <a:pPr lvl="1" eaLnBrk="1" hangingPunct="1"/>
            <a:r>
              <a:rPr lang="en-GB" altLang="en-US"/>
              <a:t>stress will increase the difficulty of problem solving</a:t>
            </a:r>
          </a:p>
          <a:p>
            <a:pPr lvl="1" eaLnBrk="1" hangingPunct="1"/>
            <a:r>
              <a:rPr lang="en-GB" altLang="en-US"/>
              <a:t>relaxed users will be more forgiving of shortcomings in design</a:t>
            </a:r>
          </a:p>
          <a:p>
            <a:pPr lvl="1" eaLnBrk="1" hangingPunct="1"/>
            <a:r>
              <a:rPr lang="en-GB" altLang="en-US"/>
              <a:t>aesthetically pleasing and rewarding interfaces will increase positive affect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07AD7C0-9BEF-7C96-E096-DE64777CA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Individual differences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5C3CD84-D150-3407-E5C1-40822BC33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long term</a:t>
            </a:r>
            <a:br>
              <a:rPr lang="en-GB" altLang="en-US" sz="2400"/>
            </a:br>
            <a:r>
              <a:rPr lang="en-GB" altLang="en-US" sz="2400"/>
              <a:t>	–  sex, physical and intellectual abilities</a:t>
            </a:r>
          </a:p>
          <a:p>
            <a:pPr eaLnBrk="1" hangingPunct="1"/>
            <a:r>
              <a:rPr lang="en-GB" altLang="en-US" sz="2400"/>
              <a:t>short term</a:t>
            </a:r>
            <a:br>
              <a:rPr lang="en-GB" altLang="en-US" sz="2400"/>
            </a:br>
            <a:r>
              <a:rPr lang="en-GB" altLang="en-US" sz="2400"/>
              <a:t>	–  effect of stress or fatigue</a:t>
            </a:r>
          </a:p>
          <a:p>
            <a:pPr eaLnBrk="1" hangingPunct="1"/>
            <a:r>
              <a:rPr lang="en-GB" altLang="en-US" sz="2400"/>
              <a:t>changing</a:t>
            </a:r>
            <a:br>
              <a:rPr lang="en-GB" altLang="en-US" sz="2400"/>
            </a:br>
            <a:r>
              <a:rPr lang="en-GB" altLang="en-US" sz="2400"/>
              <a:t>	–  age</a:t>
            </a:r>
          </a:p>
          <a:p>
            <a:pPr eaLnBrk="1" hangingPunct="1"/>
            <a:endParaRPr lang="en-GB" altLang="en-US" sz="1200"/>
          </a:p>
          <a:p>
            <a:pPr eaLnBrk="1" hangingPunct="1">
              <a:buFontTx/>
              <a:buNone/>
            </a:pPr>
            <a:r>
              <a:rPr lang="en-GB" altLang="en-US" sz="2400"/>
              <a:t>Ask yourself:</a:t>
            </a:r>
            <a:br>
              <a:rPr lang="en-GB" altLang="en-US" sz="2400"/>
            </a:br>
            <a:r>
              <a:rPr lang="en-GB" altLang="en-US" sz="2400"/>
              <a:t>will design decision exclude section of user population?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F024561-6276-5FC2-84B5-8122029B5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Psychology and the Design of Interactive System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D7EF553-3643-5311-5988-1F33D31FA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2000"/>
              <a:t>Some direct applications</a:t>
            </a:r>
          </a:p>
          <a:p>
            <a:pPr lvl="1" eaLnBrk="1" hangingPunct="1"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1800"/>
              <a:t>e.g.	blue acuity is poor</a:t>
            </a:r>
            <a:br>
              <a:rPr lang="en-GB" altLang="en-US" sz="1800"/>
            </a:br>
            <a:r>
              <a:rPr lang="en-GB" altLang="en-US" sz="1800"/>
              <a:t>	</a:t>
            </a:r>
            <a:r>
              <a:rPr lang="en-GB" altLang="en-US" sz="1800">
                <a:sym typeface="Symbol" panose="05050102010706020507" pitchFamily="18" charset="2"/>
              </a:rPr>
              <a:t></a:t>
            </a:r>
            <a:r>
              <a:rPr lang="en-GB" altLang="en-US" sz="1800"/>
              <a:t> blue should not be used for important detail</a:t>
            </a:r>
          </a:p>
          <a:p>
            <a:pPr eaLnBrk="1" hangingPunct="1">
              <a:lnSpc>
                <a:spcPct val="90000"/>
              </a:lnSpc>
              <a:tabLst>
                <a:tab pos="1435100" algn="l"/>
              </a:tabLst>
            </a:pPr>
            <a:endParaRPr lang="en-GB" altLang="en-US" sz="2000"/>
          </a:p>
          <a:p>
            <a:pPr eaLnBrk="1" hangingPunct="1"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2000"/>
              <a:t>However, correct application generally requires understanding of context in psychology, and an understanding of particular experimental conditions</a:t>
            </a:r>
          </a:p>
          <a:p>
            <a:pPr eaLnBrk="1" hangingPunct="1">
              <a:lnSpc>
                <a:spcPct val="90000"/>
              </a:lnSpc>
              <a:tabLst>
                <a:tab pos="1435100" algn="l"/>
              </a:tabLst>
            </a:pPr>
            <a:endParaRPr lang="en-GB" altLang="en-US" sz="2000"/>
          </a:p>
          <a:p>
            <a:pPr eaLnBrk="1" hangingPunct="1"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2000"/>
              <a:t>A lot of knowledge has been distilled in</a:t>
            </a:r>
          </a:p>
          <a:p>
            <a:pPr lvl="1" eaLnBrk="1" hangingPunct="1"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1800"/>
              <a:t>guidelines (chap 7)</a:t>
            </a:r>
          </a:p>
          <a:p>
            <a:pPr lvl="1" eaLnBrk="1" hangingPunct="1"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1800"/>
              <a:t>cognitive models (chap 12)</a:t>
            </a:r>
          </a:p>
          <a:p>
            <a:pPr lvl="1" eaLnBrk="1" hangingPunct="1"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1800"/>
              <a:t>experimental and analytic evaluation techniques (chap 9)</a:t>
            </a:r>
          </a:p>
          <a:p>
            <a:pPr eaLnBrk="1" hangingPunct="1">
              <a:lnSpc>
                <a:spcPct val="90000"/>
              </a:lnSpc>
              <a:tabLst>
                <a:tab pos="1435100" algn="l"/>
              </a:tabLst>
            </a:pPr>
            <a:endParaRPr lang="en-GB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26F1D1A-55A3-2472-0399-DD16E0421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Interpreting the signal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6015FF8-2588-4213-37D3-B18FABE92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Size and depth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en-US"/>
              <a:t>visual angle indicates how much of view object occupies</a:t>
            </a:r>
            <a:br>
              <a:rPr lang="en-GB" altLang="en-US"/>
            </a:br>
            <a:r>
              <a:rPr lang="en-GB" altLang="en-US"/>
              <a:t>	</a:t>
            </a:r>
            <a:r>
              <a:rPr lang="en-GB" altLang="en-US" sz="1800"/>
              <a:t>(relates to size and distance from eye)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en-US"/>
              <a:t>visual acuity is ability to perceive detail </a:t>
            </a:r>
            <a:r>
              <a:rPr lang="en-GB" altLang="en-US" sz="1800"/>
              <a:t>(limited)</a:t>
            </a:r>
            <a:endParaRPr lang="en-GB" altLang="en-US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en-US"/>
              <a:t>familiar objects perceived as constant size </a:t>
            </a:r>
            <a:br>
              <a:rPr lang="en-GB" altLang="en-US"/>
            </a:br>
            <a:r>
              <a:rPr lang="en-GB" altLang="en-US"/>
              <a:t>	</a:t>
            </a:r>
            <a:r>
              <a:rPr lang="en-GB" altLang="en-US" sz="1800"/>
              <a:t>(in spite of changes in visual angle when far away)</a:t>
            </a:r>
            <a:endParaRPr lang="en-GB" altLang="en-US" sz="200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en-US"/>
              <a:t>cues like overlapping help perception of size and depth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1CD2798-A78F-4CC5-79E5-4CD8D5EC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Interpreting the signal (cont)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29BB93A-D957-EA4F-3B35-45DBCCC8A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Brightness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subjective reaction to levels of light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affected by luminance of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measured by just noticeable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visual acuity increases with luminance as does flicker</a:t>
            </a:r>
          </a:p>
          <a:p>
            <a:pPr lvl="4" eaLnBrk="1" hangingPunct="1">
              <a:lnSpc>
                <a:spcPct val="90000"/>
              </a:lnSpc>
            </a:pPr>
            <a:endParaRPr lang="en-GB" altLang="en-US" sz="12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Colour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made up of hue, intensity, saturation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cones sensitive to colour wavelengths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blue acuity is lowest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8% males and 1% females colour blind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08C84C0-097D-4155-D745-631BDB30D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Interpreting the signal (cont)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5BEED9A-F708-52C0-9D70-FCEAED2A7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visual system compensates for:</a:t>
            </a:r>
          </a:p>
          <a:p>
            <a:pPr lvl="1" eaLnBrk="1" hangingPunct="1"/>
            <a:r>
              <a:rPr lang="en-GB" altLang="en-US"/>
              <a:t>movement</a:t>
            </a:r>
          </a:p>
          <a:p>
            <a:pPr lvl="1" eaLnBrk="1" hangingPunct="1"/>
            <a:r>
              <a:rPr lang="en-GB" altLang="en-US"/>
              <a:t>changes in luminance.</a:t>
            </a:r>
          </a:p>
          <a:p>
            <a:pPr lvl="4" eaLnBrk="1" hangingPunct="1"/>
            <a:endParaRPr lang="en-GB" altLang="en-US"/>
          </a:p>
          <a:p>
            <a:pPr eaLnBrk="1" hangingPunct="1"/>
            <a:r>
              <a:rPr lang="en-GB" altLang="en-US"/>
              <a:t>Context is used to resolve ambiguity</a:t>
            </a:r>
          </a:p>
          <a:p>
            <a:pPr lvl="4" eaLnBrk="1" hangingPunct="1"/>
            <a:endParaRPr lang="en-GB" altLang="en-US"/>
          </a:p>
          <a:p>
            <a:pPr eaLnBrk="1" hangingPunct="1"/>
            <a:r>
              <a:rPr lang="en-GB" altLang="en-US"/>
              <a:t>Optical illusions sometimes occur due to over compensation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0C360A3-E171-A78E-3B8D-DCEB83EA9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Optical Illusions</a:t>
            </a:r>
          </a:p>
        </p:txBody>
      </p:sp>
      <p:grpSp>
        <p:nvGrpSpPr>
          <p:cNvPr id="20483" name="Group 45">
            <a:extLst>
              <a:ext uri="{FF2B5EF4-FFF2-40B4-BE49-F238E27FC236}">
                <a16:creationId xmlns:a16="http://schemas.microsoft.com/office/drawing/2014/main" id="{5ACD19A3-A2AD-A372-9192-2194B46A30CC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2362200"/>
            <a:ext cx="1447800" cy="2057400"/>
            <a:chOff x="2448" y="1152"/>
            <a:chExt cx="912" cy="1296"/>
          </a:xfrm>
        </p:grpSpPr>
        <p:grpSp>
          <p:nvGrpSpPr>
            <p:cNvPr id="20503" name="Group 16">
              <a:extLst>
                <a:ext uri="{FF2B5EF4-FFF2-40B4-BE49-F238E27FC236}">
                  <a16:creationId xmlns:a16="http://schemas.microsoft.com/office/drawing/2014/main" id="{864765DF-D1B9-A955-5A2F-7890A18EA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152"/>
              <a:ext cx="912" cy="1296"/>
              <a:chOff x="2448" y="1152"/>
              <a:chExt cx="912" cy="1296"/>
            </a:xfrm>
          </p:grpSpPr>
          <p:sp>
            <p:nvSpPr>
              <p:cNvPr id="20506" name="AutoShape 5">
                <a:extLst>
                  <a:ext uri="{FF2B5EF4-FFF2-40B4-BE49-F238E27FC236}">
                    <a16:creationId xmlns:a16="http://schemas.microsoft.com/office/drawing/2014/main" id="{813BEE58-FF29-09D9-5EAC-53469DAA5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384" cy="1296"/>
              </a:xfrm>
              <a:prstGeom prst="parallelogram">
                <a:avLst>
                  <a:gd name="adj" fmla="val 838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7" name="AutoShape 6">
                <a:extLst>
                  <a:ext uri="{FF2B5EF4-FFF2-40B4-BE49-F238E27FC236}">
                    <a16:creationId xmlns:a16="http://schemas.microsoft.com/office/drawing/2014/main" id="{5C3CC691-25BB-B7D6-8AA0-D25B02027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76" y="1152"/>
                <a:ext cx="384" cy="1296"/>
              </a:xfrm>
              <a:prstGeom prst="parallelogram">
                <a:avLst>
                  <a:gd name="adj" fmla="val 838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8" name="Line 8">
                <a:extLst>
                  <a:ext uri="{FF2B5EF4-FFF2-40B4-BE49-F238E27FC236}">
                    <a16:creationId xmlns:a16="http://schemas.microsoft.com/office/drawing/2014/main" id="{7D77460D-9B57-554C-AAAA-37EC883F2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304"/>
                <a:ext cx="76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9" name="Line 9">
                <a:extLst>
                  <a:ext uri="{FF2B5EF4-FFF2-40B4-BE49-F238E27FC236}">
                    <a16:creationId xmlns:a16="http://schemas.microsoft.com/office/drawing/2014/main" id="{3085C6F7-A6AC-0656-C984-0D32B8A50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60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0" name="Line 10">
                <a:extLst>
                  <a:ext uri="{FF2B5EF4-FFF2-40B4-BE49-F238E27FC236}">
                    <a16:creationId xmlns:a16="http://schemas.microsoft.com/office/drawing/2014/main" id="{FFD7BEB7-7CD0-B883-B7ED-B24C9CB2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6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" name="Line 11">
                <a:extLst>
                  <a:ext uri="{FF2B5EF4-FFF2-40B4-BE49-F238E27FC236}">
                    <a16:creationId xmlns:a16="http://schemas.microsoft.com/office/drawing/2014/main" id="{F5881034-8C61-1D0B-86F4-E8EEE3CB8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7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2" name="Line 12">
                <a:extLst>
                  <a:ext uri="{FF2B5EF4-FFF2-40B4-BE49-F238E27FC236}">
                    <a16:creationId xmlns:a16="http://schemas.microsoft.com/office/drawing/2014/main" id="{EF6390C0-5FF8-0A42-A221-6EABF5F4B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3" name="Line 13">
                <a:extLst>
                  <a:ext uri="{FF2B5EF4-FFF2-40B4-BE49-F238E27FC236}">
                    <a16:creationId xmlns:a16="http://schemas.microsoft.com/office/drawing/2014/main" id="{DED1B79D-9983-5B81-0AE4-484A06A22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584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4" name="Line 14">
                <a:extLst>
                  <a:ext uri="{FF2B5EF4-FFF2-40B4-BE49-F238E27FC236}">
                    <a16:creationId xmlns:a16="http://schemas.microsoft.com/office/drawing/2014/main" id="{F5509BA3-BF64-AC0A-7728-4D2C26A74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440"/>
                <a:ext cx="33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5" name="Line 15">
                <a:extLst>
                  <a:ext uri="{FF2B5EF4-FFF2-40B4-BE49-F238E27FC236}">
                    <a16:creationId xmlns:a16="http://schemas.microsoft.com/office/drawing/2014/main" id="{1DA4075B-2A89-191A-5CEB-410CF5273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04" name="Rectangle 17">
              <a:extLst>
                <a:ext uri="{FF2B5EF4-FFF2-40B4-BE49-F238E27FC236}">
                  <a16:creationId xmlns:a16="http://schemas.microsoft.com/office/drawing/2014/main" id="{25C22123-CE66-F1CB-0F0D-063A570BC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60"/>
              <a:ext cx="43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5" name="Rectangle 18">
              <a:extLst>
                <a:ext uri="{FF2B5EF4-FFF2-40B4-BE49-F238E27FC236}">
                  <a16:creationId xmlns:a16="http://schemas.microsoft.com/office/drawing/2014/main" id="{0ECEE5F4-BD9B-51E0-2733-9FE56338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296"/>
              <a:ext cx="43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484" name="Group 46">
            <a:extLst>
              <a:ext uri="{FF2B5EF4-FFF2-40B4-BE49-F238E27FC236}">
                <a16:creationId xmlns:a16="http://schemas.microsoft.com/office/drawing/2014/main" id="{8F79CA36-1580-FF34-6705-2B4381748F94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3276600"/>
            <a:ext cx="2133600" cy="1066800"/>
            <a:chOff x="2208" y="2880"/>
            <a:chExt cx="1344" cy="672"/>
          </a:xfrm>
        </p:grpSpPr>
        <p:grpSp>
          <p:nvGrpSpPr>
            <p:cNvPr id="20487" name="Group 42">
              <a:extLst>
                <a:ext uri="{FF2B5EF4-FFF2-40B4-BE49-F238E27FC236}">
                  <a16:creationId xmlns:a16="http://schemas.microsoft.com/office/drawing/2014/main" id="{2F29B152-BBAA-B439-1C04-6B329A596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880"/>
              <a:ext cx="1344" cy="288"/>
              <a:chOff x="3696" y="2880"/>
              <a:chExt cx="1344" cy="288"/>
            </a:xfrm>
          </p:grpSpPr>
          <p:grpSp>
            <p:nvGrpSpPr>
              <p:cNvPr id="20496" name="Group 28">
                <a:extLst>
                  <a:ext uri="{FF2B5EF4-FFF2-40B4-BE49-F238E27FC236}">
                    <a16:creationId xmlns:a16="http://schemas.microsoft.com/office/drawing/2014/main" id="{DF165732-DACE-6938-C3D4-DE9CF6335D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880"/>
                <a:ext cx="240" cy="288"/>
                <a:chOff x="4272" y="2832"/>
                <a:chExt cx="240" cy="288"/>
              </a:xfrm>
            </p:grpSpPr>
            <p:sp>
              <p:nvSpPr>
                <p:cNvPr id="20501" name="Line 26">
                  <a:extLst>
                    <a:ext uri="{FF2B5EF4-FFF2-40B4-BE49-F238E27FC236}">
                      <a16:creationId xmlns:a16="http://schemas.microsoft.com/office/drawing/2014/main" id="{19812EEB-A9A8-BE71-C1EF-0EBB5F875E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2" name="Line 27">
                  <a:extLst>
                    <a:ext uri="{FF2B5EF4-FFF2-40B4-BE49-F238E27FC236}">
                      <a16:creationId xmlns:a16="http://schemas.microsoft.com/office/drawing/2014/main" id="{63DEC9B4-3EB9-14F7-48EE-7BFB905011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497" name="Group 29">
                <a:extLst>
                  <a:ext uri="{FF2B5EF4-FFF2-40B4-BE49-F238E27FC236}">
                    <a16:creationId xmlns:a16="http://schemas.microsoft.com/office/drawing/2014/main" id="{BD622D9F-BAC4-5EF2-E08F-6AA2C20ECD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696" y="2880"/>
                <a:ext cx="240" cy="288"/>
                <a:chOff x="4272" y="2832"/>
                <a:chExt cx="240" cy="288"/>
              </a:xfrm>
            </p:grpSpPr>
            <p:sp>
              <p:nvSpPr>
                <p:cNvPr id="20499" name="Line 30">
                  <a:extLst>
                    <a:ext uri="{FF2B5EF4-FFF2-40B4-BE49-F238E27FC236}">
                      <a16:creationId xmlns:a16="http://schemas.microsoft.com/office/drawing/2014/main" id="{B35DF3C7-50A5-C644-3844-4F2C0209D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0" name="Line 31">
                  <a:extLst>
                    <a:ext uri="{FF2B5EF4-FFF2-40B4-BE49-F238E27FC236}">
                      <a16:creationId xmlns:a16="http://schemas.microsoft.com/office/drawing/2014/main" id="{00C19984-BF0F-1315-1E92-1049115ADE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498" name="Line 32">
                <a:extLst>
                  <a:ext uri="{FF2B5EF4-FFF2-40B4-BE49-F238E27FC236}">
                    <a16:creationId xmlns:a16="http://schemas.microsoft.com/office/drawing/2014/main" id="{3F9C056F-17FE-7EF8-7506-F1A015EC4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024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88" name="Group 40">
              <a:extLst>
                <a:ext uri="{FF2B5EF4-FFF2-40B4-BE49-F238E27FC236}">
                  <a16:creationId xmlns:a16="http://schemas.microsoft.com/office/drawing/2014/main" id="{FF952850-F512-91FE-CD40-54542E195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264"/>
              <a:ext cx="960" cy="288"/>
              <a:chOff x="3888" y="3264"/>
              <a:chExt cx="960" cy="288"/>
            </a:xfrm>
          </p:grpSpPr>
          <p:grpSp>
            <p:nvGrpSpPr>
              <p:cNvPr id="20489" name="Group 33">
                <a:extLst>
                  <a:ext uri="{FF2B5EF4-FFF2-40B4-BE49-F238E27FC236}">
                    <a16:creationId xmlns:a16="http://schemas.microsoft.com/office/drawing/2014/main" id="{45F65FB6-D781-73D7-CE93-10DC4496AD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608" y="3264"/>
                <a:ext cx="240" cy="288"/>
                <a:chOff x="4272" y="2832"/>
                <a:chExt cx="240" cy="288"/>
              </a:xfrm>
            </p:grpSpPr>
            <p:sp>
              <p:nvSpPr>
                <p:cNvPr id="20494" name="Line 34">
                  <a:extLst>
                    <a:ext uri="{FF2B5EF4-FFF2-40B4-BE49-F238E27FC236}">
                      <a16:creationId xmlns:a16="http://schemas.microsoft.com/office/drawing/2014/main" id="{215B7B94-69CE-7DDD-6166-6163EEBC19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5" name="Line 35">
                  <a:extLst>
                    <a:ext uri="{FF2B5EF4-FFF2-40B4-BE49-F238E27FC236}">
                      <a16:creationId xmlns:a16="http://schemas.microsoft.com/office/drawing/2014/main" id="{185BBE2D-BD59-2A8E-A02E-B8038BA643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490" name="Group 36">
                <a:extLst>
                  <a:ext uri="{FF2B5EF4-FFF2-40B4-BE49-F238E27FC236}">
                    <a16:creationId xmlns:a16="http://schemas.microsoft.com/office/drawing/2014/main" id="{0143F4C0-110E-778B-966E-2C39445161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3264"/>
                <a:ext cx="240" cy="288"/>
                <a:chOff x="4272" y="2832"/>
                <a:chExt cx="240" cy="288"/>
              </a:xfrm>
            </p:grpSpPr>
            <p:sp>
              <p:nvSpPr>
                <p:cNvPr id="20492" name="Line 37">
                  <a:extLst>
                    <a:ext uri="{FF2B5EF4-FFF2-40B4-BE49-F238E27FC236}">
                      <a16:creationId xmlns:a16="http://schemas.microsoft.com/office/drawing/2014/main" id="{F2385EFD-9E35-2D21-2DAF-16775071D5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3" name="Line 38">
                  <a:extLst>
                    <a:ext uri="{FF2B5EF4-FFF2-40B4-BE49-F238E27FC236}">
                      <a16:creationId xmlns:a16="http://schemas.microsoft.com/office/drawing/2014/main" id="{FF3C6EA2-8F93-2A7A-C704-B7A2BC3B59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491" name="Line 39">
                <a:extLst>
                  <a:ext uri="{FF2B5EF4-FFF2-40B4-BE49-F238E27FC236}">
                    <a16:creationId xmlns:a16="http://schemas.microsoft.com/office/drawing/2014/main" id="{A986FBEC-7DDC-4DE1-4B2D-0D99F6C53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408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85" name="Text Box 43">
            <a:extLst>
              <a:ext uri="{FF2B5EF4-FFF2-40B4-BE49-F238E27FC236}">
                <a16:creationId xmlns:a16="http://schemas.microsoft.com/office/drawing/2014/main" id="{AD1A01DE-0F7C-1C8C-F66C-C2DD4861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4495800"/>
            <a:ext cx="2197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800">
                <a:latin typeface="Verdana" panose="020B0604030504040204" pitchFamily="34" charset="0"/>
              </a:rPr>
              <a:t>the Ponzo illusion</a:t>
            </a:r>
          </a:p>
        </p:txBody>
      </p:sp>
      <p:sp>
        <p:nvSpPr>
          <p:cNvPr id="20486" name="Text Box 44">
            <a:extLst>
              <a:ext uri="{FF2B5EF4-FFF2-40B4-BE49-F238E27FC236}">
                <a16:creationId xmlns:a16="http://schemas.microsoft.com/office/drawing/2014/main" id="{44E5A909-DC28-5045-F0C4-6862188C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95800"/>
            <a:ext cx="2790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800">
                <a:latin typeface="Verdana" panose="020B0604030504040204" pitchFamily="34" charset="0"/>
              </a:rPr>
              <a:t>the Muller Lyer illusion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2482770-671E-465F-542A-61FB34815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Reading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A7B2FB3-494A-CA56-D72A-656C24455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Several stages: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visual pattern perceived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decoded using internal representation of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interpreted using knowledge of syntax, semantics, pragmatics</a:t>
            </a:r>
          </a:p>
          <a:p>
            <a:pPr lvl="4" eaLnBrk="1" hangingPunct="1">
              <a:lnSpc>
                <a:spcPct val="90000"/>
              </a:lnSpc>
            </a:pPr>
            <a:endParaRPr lang="en-GB" altLang="en-US" sz="16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Reading involves saccades and fixations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Perception occurs during fixations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Word shape is important to recognition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Negative contrast improves reading from computer screen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1983</Words>
  <Application>Microsoft Office PowerPoint</Application>
  <PresentationFormat>On-screen Show (4:3)</PresentationFormat>
  <Paragraphs>395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Times</vt:lpstr>
      <vt:lpstr>Arial</vt:lpstr>
      <vt:lpstr>Comic Sans MS</vt:lpstr>
      <vt:lpstr>Verdana</vt:lpstr>
      <vt:lpstr>Aptos</vt:lpstr>
      <vt:lpstr>Symbol</vt:lpstr>
      <vt:lpstr>Times New Roman</vt:lpstr>
      <vt:lpstr>Blank</vt:lpstr>
      <vt:lpstr>chapter 1</vt:lpstr>
      <vt:lpstr>the human</vt:lpstr>
      <vt:lpstr>Vision</vt:lpstr>
      <vt:lpstr>The Eye - physical reception</vt:lpstr>
      <vt:lpstr>Interpreting the signal</vt:lpstr>
      <vt:lpstr>Interpreting the signal (cont)</vt:lpstr>
      <vt:lpstr>Interpreting the signal (cont)</vt:lpstr>
      <vt:lpstr>Optical Illusions</vt:lpstr>
      <vt:lpstr>Reading</vt:lpstr>
      <vt:lpstr>Hearing</vt:lpstr>
      <vt:lpstr>Hearing (cont)</vt:lpstr>
      <vt:lpstr>Touch</vt:lpstr>
      <vt:lpstr>Movement</vt:lpstr>
      <vt:lpstr>Movement (cont)</vt:lpstr>
      <vt:lpstr>Memory</vt:lpstr>
      <vt:lpstr>sensory memory</vt:lpstr>
      <vt:lpstr>Short-term memory (STM)</vt:lpstr>
      <vt:lpstr>Examples</vt:lpstr>
      <vt:lpstr>Long-term memory (LTM)</vt:lpstr>
      <vt:lpstr>Long-term memory (cont.)</vt:lpstr>
      <vt:lpstr>LTM - semantic network</vt:lpstr>
      <vt:lpstr>Models of LTM - Frames</vt:lpstr>
      <vt:lpstr>Models of LTM - Scripts</vt:lpstr>
      <vt:lpstr>Models of LTM - Production rules</vt:lpstr>
      <vt:lpstr>LTM - Storage of information</vt:lpstr>
      <vt:lpstr>LTM - Forgetting</vt:lpstr>
      <vt:lpstr>LTM - retrieval</vt:lpstr>
      <vt:lpstr>Thinking</vt:lpstr>
      <vt:lpstr>Deductive Reasoning</vt:lpstr>
      <vt:lpstr>Deduction (cont.)</vt:lpstr>
      <vt:lpstr>Inductive Reasoning</vt:lpstr>
      <vt:lpstr>Wason's cards</vt:lpstr>
      <vt:lpstr>Abductive reasoning</vt:lpstr>
      <vt:lpstr>Problem solving</vt:lpstr>
      <vt:lpstr>Problem solving (cont.)</vt:lpstr>
      <vt:lpstr>Problem solving (cont.)</vt:lpstr>
      <vt:lpstr>Errors and mental models</vt:lpstr>
      <vt:lpstr>Emotion</vt:lpstr>
      <vt:lpstr>Emotion (cont.)</vt:lpstr>
      <vt:lpstr>Emotion (cont.)</vt:lpstr>
      <vt:lpstr>Individual differences</vt:lpstr>
      <vt:lpstr>Psychology and the Design of Interactive System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HungLeo</cp:lastModifiedBy>
  <cp:revision>8</cp:revision>
  <dcterms:created xsi:type="dcterms:W3CDTF">2003-08-07T14:10:51Z</dcterms:created>
  <dcterms:modified xsi:type="dcterms:W3CDTF">2024-01-20T05:51:34Z</dcterms:modified>
</cp:coreProperties>
</file>