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74" r:id="rId2"/>
    <p:sldId id="257" r:id="rId3"/>
    <p:sldId id="275" r:id="rId4"/>
    <p:sldId id="292" r:id="rId5"/>
    <p:sldId id="277" r:id="rId6"/>
    <p:sldId id="278" r:id="rId7"/>
    <p:sldId id="279" r:id="rId8"/>
    <p:sldId id="280" r:id="rId9"/>
    <p:sldId id="293" r:id="rId10"/>
    <p:sldId id="295" r:id="rId11"/>
    <p:sldId id="296" r:id="rId12"/>
    <p:sldId id="281" r:id="rId13"/>
    <p:sldId id="282" r:id="rId14"/>
    <p:sldId id="283" r:id="rId15"/>
    <p:sldId id="284" r:id="rId16"/>
    <p:sldId id="285" r:id="rId17"/>
    <p:sldId id="291" r:id="rId18"/>
    <p:sldId id="287" r:id="rId19"/>
    <p:sldId id="290" r:id="rId20"/>
    <p:sldId id="288" r:id="rId21"/>
    <p:sldId id="289" r:id="rId2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05D"/>
    <a:srgbClr val="F3FAFF"/>
    <a:srgbClr val="555A5E"/>
    <a:srgbClr val="4EA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0929"/>
  </p:normalViewPr>
  <p:slideViewPr>
    <p:cSldViewPr>
      <p:cViewPr varScale="1">
        <p:scale>
          <a:sx n="108" d="100"/>
          <a:sy n="108" d="100"/>
        </p:scale>
        <p:origin x="16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FD8F-6CDD-9D44-BEBA-E02129E8527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E162FE-89B6-203A-EB81-6CC9C5E3092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B90ECF-1C58-13D4-4D97-C35FF8628B6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F8977686-67D4-FFC8-2E1E-ADE68C7EC62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49B59F7-E764-CF91-CA0D-3106918B4D25}"/>
              </a:ext>
            </a:extLst>
          </p:cNvPr>
          <p:cNvSpPr>
            <a:spLocks noGrp="1"/>
          </p:cNvSpPr>
          <p:nvPr>
            <p:ph type="sldNum" sz="quarter" idx="12"/>
          </p:nvPr>
        </p:nvSpPr>
        <p:spPr/>
        <p:txBody>
          <a:bodyPr/>
          <a:lstStyle>
            <a:lvl1pPr>
              <a:defRPr/>
            </a:lvl1pPr>
          </a:lstStyle>
          <a:p>
            <a:fld id="{593DA542-97D8-4EB0-AB90-3F62148202BE}" type="slidenum">
              <a:rPr lang="en-GB" altLang="en-US"/>
              <a:pPr/>
              <a:t>‹#›</a:t>
            </a:fld>
            <a:endParaRPr lang="en-GB" altLang="en-US"/>
          </a:p>
        </p:txBody>
      </p:sp>
    </p:spTree>
    <p:extLst>
      <p:ext uri="{BB962C8B-B14F-4D97-AF65-F5344CB8AC3E}">
        <p14:creationId xmlns:p14="http://schemas.microsoft.com/office/powerpoint/2010/main" val="335059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C3D-2102-B2F1-9628-4F882BBABA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D067AA-4C0E-1F8B-88A1-53DBD823B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EE0B8-EDBB-3621-7904-5D370C2D3D0D}"/>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ACC88E3-0DAB-E3EC-B0E8-C86B1284EEF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22B2A77-B9D6-4EBF-67B2-DF7320A9077D}"/>
              </a:ext>
            </a:extLst>
          </p:cNvPr>
          <p:cNvSpPr>
            <a:spLocks noGrp="1"/>
          </p:cNvSpPr>
          <p:nvPr>
            <p:ph type="sldNum" sz="quarter" idx="12"/>
          </p:nvPr>
        </p:nvSpPr>
        <p:spPr/>
        <p:txBody>
          <a:bodyPr/>
          <a:lstStyle>
            <a:lvl1pPr>
              <a:defRPr/>
            </a:lvl1pPr>
          </a:lstStyle>
          <a:p>
            <a:fld id="{E81DEEF3-108E-40BD-A336-2F26FC92FAE3}" type="slidenum">
              <a:rPr lang="en-GB" altLang="en-US"/>
              <a:pPr/>
              <a:t>‹#›</a:t>
            </a:fld>
            <a:endParaRPr lang="en-GB" altLang="en-US"/>
          </a:p>
        </p:txBody>
      </p:sp>
    </p:spTree>
    <p:extLst>
      <p:ext uri="{BB962C8B-B14F-4D97-AF65-F5344CB8AC3E}">
        <p14:creationId xmlns:p14="http://schemas.microsoft.com/office/powerpoint/2010/main" val="42115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88BF0-363B-B10A-0C5F-61944DBE6673}"/>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2E1F4-7027-9EF6-BCB9-4D2AF5715E01}"/>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017CC-85EA-8FD4-965B-BF5BA52A4E84}"/>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143F3807-6E6F-9EFE-0950-3A44C787AF4A}"/>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7E7CBAB-E47F-2929-EFBD-F7E0A413A543}"/>
              </a:ext>
            </a:extLst>
          </p:cNvPr>
          <p:cNvSpPr>
            <a:spLocks noGrp="1"/>
          </p:cNvSpPr>
          <p:nvPr>
            <p:ph type="sldNum" sz="quarter" idx="12"/>
          </p:nvPr>
        </p:nvSpPr>
        <p:spPr/>
        <p:txBody>
          <a:bodyPr/>
          <a:lstStyle>
            <a:lvl1pPr>
              <a:defRPr/>
            </a:lvl1pPr>
          </a:lstStyle>
          <a:p>
            <a:fld id="{63EE361D-5793-47ED-90EB-188FA84A61C1}" type="slidenum">
              <a:rPr lang="en-GB" altLang="en-US"/>
              <a:pPr/>
              <a:t>‹#›</a:t>
            </a:fld>
            <a:endParaRPr lang="en-GB" altLang="en-US"/>
          </a:p>
        </p:txBody>
      </p:sp>
    </p:spTree>
    <p:extLst>
      <p:ext uri="{BB962C8B-B14F-4D97-AF65-F5344CB8AC3E}">
        <p14:creationId xmlns:p14="http://schemas.microsoft.com/office/powerpoint/2010/main" val="280938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D1C8-9C99-7217-42BD-086721088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1B8FC-E41B-6D95-E703-B14412923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A5BE7-0C11-C5D3-6DD3-F63EF9269F3B}"/>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090A8040-0BE3-951C-BEEF-8DB8EA453F3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847AC50C-3931-DEEC-E17C-B22C2253D909}"/>
              </a:ext>
            </a:extLst>
          </p:cNvPr>
          <p:cNvSpPr>
            <a:spLocks noGrp="1"/>
          </p:cNvSpPr>
          <p:nvPr>
            <p:ph type="sldNum" sz="quarter" idx="12"/>
          </p:nvPr>
        </p:nvSpPr>
        <p:spPr/>
        <p:txBody>
          <a:bodyPr/>
          <a:lstStyle>
            <a:lvl1pPr>
              <a:defRPr/>
            </a:lvl1pPr>
          </a:lstStyle>
          <a:p>
            <a:fld id="{D9F9C9A0-F5CC-4B10-9CC6-5C24A0E5AD9A}" type="slidenum">
              <a:rPr lang="en-GB" altLang="en-US"/>
              <a:pPr/>
              <a:t>‹#›</a:t>
            </a:fld>
            <a:endParaRPr lang="en-GB" altLang="en-US"/>
          </a:p>
        </p:txBody>
      </p:sp>
    </p:spTree>
    <p:extLst>
      <p:ext uri="{BB962C8B-B14F-4D97-AF65-F5344CB8AC3E}">
        <p14:creationId xmlns:p14="http://schemas.microsoft.com/office/powerpoint/2010/main" val="342511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2B8E-4B2E-59D9-BB24-BB2040E4A70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7CDD8-5F04-64E6-C0B7-BDDF8874890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D1793AF-2290-BFE2-F760-B8C2FD4C7B51}"/>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BA64D55D-E715-54F2-5981-817C8CCC52EA}"/>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A8CD01F6-0B6F-13E6-C844-3F1C262DAC68}"/>
              </a:ext>
            </a:extLst>
          </p:cNvPr>
          <p:cNvSpPr>
            <a:spLocks noGrp="1"/>
          </p:cNvSpPr>
          <p:nvPr>
            <p:ph type="sldNum" sz="quarter" idx="12"/>
          </p:nvPr>
        </p:nvSpPr>
        <p:spPr/>
        <p:txBody>
          <a:bodyPr/>
          <a:lstStyle>
            <a:lvl1pPr>
              <a:defRPr/>
            </a:lvl1pPr>
          </a:lstStyle>
          <a:p>
            <a:fld id="{84550565-47BE-4861-B4ED-15C0C13D013E}" type="slidenum">
              <a:rPr lang="en-GB" altLang="en-US"/>
              <a:pPr/>
              <a:t>‹#›</a:t>
            </a:fld>
            <a:endParaRPr lang="en-GB" altLang="en-US"/>
          </a:p>
        </p:txBody>
      </p:sp>
    </p:spTree>
    <p:extLst>
      <p:ext uri="{BB962C8B-B14F-4D97-AF65-F5344CB8AC3E}">
        <p14:creationId xmlns:p14="http://schemas.microsoft.com/office/powerpoint/2010/main" val="241765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A068-F735-5FFB-10A1-BD862C21C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7803E-255B-FB65-1C57-D97D1BCABFF4}"/>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BAEF3-EB61-490D-E284-59AC0101DE2E}"/>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4BC5CF-2A9C-4078-92AF-2756C0FEDF8F}"/>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8705E2ED-17E8-713A-9023-F7A926F31F83}"/>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6B96BD00-5BC4-86B1-D7A3-B71E7696614A}"/>
              </a:ext>
            </a:extLst>
          </p:cNvPr>
          <p:cNvSpPr>
            <a:spLocks noGrp="1"/>
          </p:cNvSpPr>
          <p:nvPr>
            <p:ph type="sldNum" sz="quarter" idx="12"/>
          </p:nvPr>
        </p:nvSpPr>
        <p:spPr/>
        <p:txBody>
          <a:bodyPr/>
          <a:lstStyle>
            <a:lvl1pPr>
              <a:defRPr/>
            </a:lvl1pPr>
          </a:lstStyle>
          <a:p>
            <a:fld id="{7401D853-715E-4D57-B274-CB87FFCC4614}" type="slidenum">
              <a:rPr lang="en-GB" altLang="en-US"/>
              <a:pPr/>
              <a:t>‹#›</a:t>
            </a:fld>
            <a:endParaRPr lang="en-GB" altLang="en-US"/>
          </a:p>
        </p:txBody>
      </p:sp>
    </p:spTree>
    <p:extLst>
      <p:ext uri="{BB962C8B-B14F-4D97-AF65-F5344CB8AC3E}">
        <p14:creationId xmlns:p14="http://schemas.microsoft.com/office/powerpoint/2010/main" val="212904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084D-F96F-0052-7C4B-D6BDFD3C9EF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E75062-8F02-C04E-28B1-0BE225C179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CDB2E-128F-212C-4216-5604CBD2A77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27D480-0B9C-7978-44A6-344C02F8C74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D3CB7-B76D-5ABE-48A0-49B35F22ECD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BDBE92-4518-804E-8BEB-B4ADC339FCAD}"/>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E1FD2BC7-4202-3B47-8667-3760E6B449EF}"/>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53974B6B-9FAC-7145-8616-2CEA20178835}"/>
              </a:ext>
            </a:extLst>
          </p:cNvPr>
          <p:cNvSpPr>
            <a:spLocks noGrp="1"/>
          </p:cNvSpPr>
          <p:nvPr>
            <p:ph type="sldNum" sz="quarter" idx="12"/>
          </p:nvPr>
        </p:nvSpPr>
        <p:spPr/>
        <p:txBody>
          <a:bodyPr/>
          <a:lstStyle>
            <a:lvl1pPr>
              <a:defRPr/>
            </a:lvl1pPr>
          </a:lstStyle>
          <a:p>
            <a:fld id="{005FD2C3-1E41-4FA6-93B0-003D0774276E}" type="slidenum">
              <a:rPr lang="en-GB" altLang="en-US"/>
              <a:pPr/>
              <a:t>‹#›</a:t>
            </a:fld>
            <a:endParaRPr lang="en-GB" altLang="en-US"/>
          </a:p>
        </p:txBody>
      </p:sp>
    </p:spTree>
    <p:extLst>
      <p:ext uri="{BB962C8B-B14F-4D97-AF65-F5344CB8AC3E}">
        <p14:creationId xmlns:p14="http://schemas.microsoft.com/office/powerpoint/2010/main" val="425714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12D2-BC64-6F39-262C-BC820293B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F2BA2-5C59-2795-7DDE-A32DF9EF2613}"/>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B97F12AC-0FBD-3CA9-3871-10F384138BAA}"/>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D62E6487-708B-EBC2-B170-38458E0EB98B}"/>
              </a:ext>
            </a:extLst>
          </p:cNvPr>
          <p:cNvSpPr>
            <a:spLocks noGrp="1"/>
          </p:cNvSpPr>
          <p:nvPr>
            <p:ph type="sldNum" sz="quarter" idx="12"/>
          </p:nvPr>
        </p:nvSpPr>
        <p:spPr/>
        <p:txBody>
          <a:bodyPr/>
          <a:lstStyle>
            <a:lvl1pPr>
              <a:defRPr/>
            </a:lvl1pPr>
          </a:lstStyle>
          <a:p>
            <a:fld id="{8D71D2DD-3C32-4033-A127-38DDB4F6B3DF}" type="slidenum">
              <a:rPr lang="en-GB" altLang="en-US"/>
              <a:pPr/>
              <a:t>‹#›</a:t>
            </a:fld>
            <a:endParaRPr lang="en-GB" altLang="en-US"/>
          </a:p>
        </p:txBody>
      </p:sp>
    </p:spTree>
    <p:extLst>
      <p:ext uri="{BB962C8B-B14F-4D97-AF65-F5344CB8AC3E}">
        <p14:creationId xmlns:p14="http://schemas.microsoft.com/office/powerpoint/2010/main" val="371561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D07B9-8AEB-ED8C-9A1F-69738A3D8E7A}"/>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92CE2869-B272-263B-88A4-2AFA0234EEA9}"/>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FDCBDEB9-143C-2386-42B2-5B9A5A17F6BB}"/>
              </a:ext>
            </a:extLst>
          </p:cNvPr>
          <p:cNvSpPr>
            <a:spLocks noGrp="1"/>
          </p:cNvSpPr>
          <p:nvPr>
            <p:ph type="sldNum" sz="quarter" idx="12"/>
          </p:nvPr>
        </p:nvSpPr>
        <p:spPr/>
        <p:txBody>
          <a:bodyPr/>
          <a:lstStyle>
            <a:lvl1pPr>
              <a:defRPr/>
            </a:lvl1pPr>
          </a:lstStyle>
          <a:p>
            <a:fld id="{18158039-6179-4D98-A08D-717A34F57BCC}" type="slidenum">
              <a:rPr lang="en-GB" altLang="en-US"/>
              <a:pPr/>
              <a:t>‹#›</a:t>
            </a:fld>
            <a:endParaRPr lang="en-GB" altLang="en-US"/>
          </a:p>
        </p:txBody>
      </p:sp>
    </p:spTree>
    <p:extLst>
      <p:ext uri="{BB962C8B-B14F-4D97-AF65-F5344CB8AC3E}">
        <p14:creationId xmlns:p14="http://schemas.microsoft.com/office/powerpoint/2010/main" val="113243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0E74-AF7A-6661-D1E6-7EC5F488523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4AB1EA-139D-F135-B7AC-4F6604A29FB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21FAFD-CFC7-3C19-B358-4C45E96C1E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9B313-15A2-7F45-08AE-D8E123A613DC}"/>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69AA28B5-051C-1175-CF6D-2CD91F5F9E3A}"/>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DE26C309-CFD7-0C1A-A309-10A9D25B1C32}"/>
              </a:ext>
            </a:extLst>
          </p:cNvPr>
          <p:cNvSpPr>
            <a:spLocks noGrp="1"/>
          </p:cNvSpPr>
          <p:nvPr>
            <p:ph type="sldNum" sz="quarter" idx="12"/>
          </p:nvPr>
        </p:nvSpPr>
        <p:spPr/>
        <p:txBody>
          <a:bodyPr/>
          <a:lstStyle>
            <a:lvl1pPr>
              <a:defRPr/>
            </a:lvl1pPr>
          </a:lstStyle>
          <a:p>
            <a:fld id="{EBD65022-2B01-4E6B-8CBD-B02945BC0CE2}" type="slidenum">
              <a:rPr lang="en-GB" altLang="en-US"/>
              <a:pPr/>
              <a:t>‹#›</a:t>
            </a:fld>
            <a:endParaRPr lang="en-GB" altLang="en-US"/>
          </a:p>
        </p:txBody>
      </p:sp>
    </p:spTree>
    <p:extLst>
      <p:ext uri="{BB962C8B-B14F-4D97-AF65-F5344CB8AC3E}">
        <p14:creationId xmlns:p14="http://schemas.microsoft.com/office/powerpoint/2010/main" val="76827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B581-C179-8A2C-5D33-5F3D20E0FEC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7A479-7F5C-C28D-B3B2-13A8C8D80FA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F125B3-F864-7F2A-19DA-D6783B264A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2356C-49ED-C7F1-2193-F8D23BFA451B}"/>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E8E8364F-0022-177F-3E1F-8E2A7F0585DC}"/>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5ED63EC5-7D8B-6E21-3C49-F01A1A368C6D}"/>
              </a:ext>
            </a:extLst>
          </p:cNvPr>
          <p:cNvSpPr>
            <a:spLocks noGrp="1"/>
          </p:cNvSpPr>
          <p:nvPr>
            <p:ph type="sldNum" sz="quarter" idx="12"/>
          </p:nvPr>
        </p:nvSpPr>
        <p:spPr/>
        <p:txBody>
          <a:bodyPr/>
          <a:lstStyle>
            <a:lvl1pPr>
              <a:defRPr/>
            </a:lvl1pPr>
          </a:lstStyle>
          <a:p>
            <a:fld id="{A99CDC99-F086-4FEE-A912-4E1C12D53D2E}" type="slidenum">
              <a:rPr lang="en-GB" altLang="en-US"/>
              <a:pPr/>
              <a:t>‹#›</a:t>
            </a:fld>
            <a:endParaRPr lang="en-GB" altLang="en-US"/>
          </a:p>
        </p:txBody>
      </p:sp>
    </p:spTree>
    <p:extLst>
      <p:ext uri="{BB962C8B-B14F-4D97-AF65-F5344CB8AC3E}">
        <p14:creationId xmlns:p14="http://schemas.microsoft.com/office/powerpoint/2010/main" val="59315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9" name="Picture 15">
            <a:extLst>
              <a:ext uri="{FF2B5EF4-FFF2-40B4-BE49-F238E27FC236}">
                <a16:creationId xmlns:a16="http://schemas.microsoft.com/office/drawing/2014/main" id="{132CAF40-019B-AFDF-D671-D073EBB889CE}"/>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9056688" y="1066800"/>
            <a:ext cx="8731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a:extLst>
              <a:ext uri="{FF2B5EF4-FFF2-40B4-BE49-F238E27FC236}">
                <a16:creationId xmlns:a16="http://schemas.microsoft.com/office/drawing/2014/main" id="{19D7B8B5-A306-34BE-AA54-921D764F7AFE}"/>
              </a:ext>
            </a:extLst>
          </p:cNvPr>
          <p:cNvSpPr>
            <a:spLocks noGrp="1" noChangeArrowheads="1"/>
          </p:cNvSpPr>
          <p:nvPr>
            <p:ph type="title"/>
          </p:nvPr>
        </p:nvSpPr>
        <p:spPr bwMode="auto">
          <a:xfrm>
            <a:off x="685800" y="6096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008A04C6-0DE1-D91B-F449-F88607573CC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675AB43-23F9-FEBE-B7C8-E3D1AE6BA10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D1B00972-43F7-D5A6-6A17-233F0E3EE34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18ADC65C-E766-FF19-65DC-E1BE6539F62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7A0D413-334B-4C3B-B5CC-68A2EC370C4D}" type="slidenum">
              <a:rPr lang="en-GB" altLang="en-US"/>
              <a:pPr/>
              <a:t>‹#›</a:t>
            </a:fld>
            <a:endParaRPr lang="en-GB" altLang="en-US"/>
          </a:p>
        </p:txBody>
      </p:sp>
      <p:grpSp>
        <p:nvGrpSpPr>
          <p:cNvPr id="1043" name="Group 19">
            <a:extLst>
              <a:ext uri="{FF2B5EF4-FFF2-40B4-BE49-F238E27FC236}">
                <a16:creationId xmlns:a16="http://schemas.microsoft.com/office/drawing/2014/main" id="{85158A55-08E0-DBB4-1258-D2BE514B4CAB}"/>
              </a:ext>
            </a:extLst>
          </p:cNvPr>
          <p:cNvGrpSpPr>
            <a:grpSpLocks/>
          </p:cNvGrpSpPr>
          <p:nvPr userDrawn="1"/>
        </p:nvGrpSpPr>
        <p:grpSpPr bwMode="auto">
          <a:xfrm>
            <a:off x="0" y="228600"/>
            <a:ext cx="9144000" cy="838200"/>
            <a:chOff x="0" y="192"/>
            <a:chExt cx="5760" cy="528"/>
          </a:xfrm>
        </p:grpSpPr>
        <p:sp>
          <p:nvSpPr>
            <p:cNvPr id="1042" name="Rectangle 18">
              <a:extLst>
                <a:ext uri="{FF2B5EF4-FFF2-40B4-BE49-F238E27FC236}">
                  <a16:creationId xmlns:a16="http://schemas.microsoft.com/office/drawing/2014/main" id="{CFAEAB34-636D-2F12-2B78-EFC3ECA85544}"/>
                </a:ext>
              </a:extLst>
            </p:cNvPr>
            <p:cNvSpPr>
              <a:spLocks noChangeArrowheads="1"/>
            </p:cNvSpPr>
            <p:nvPr userDrawn="1"/>
          </p:nvSpPr>
          <p:spPr bwMode="auto">
            <a:xfrm>
              <a:off x="5232" y="528"/>
              <a:ext cx="528" cy="192"/>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17">
              <a:extLst>
                <a:ext uri="{FF2B5EF4-FFF2-40B4-BE49-F238E27FC236}">
                  <a16:creationId xmlns:a16="http://schemas.microsoft.com/office/drawing/2014/main" id="{99581C35-3ED3-2815-B38F-0CBE9EF5E53E}"/>
                </a:ext>
              </a:extLst>
            </p:cNvPr>
            <p:cNvSpPr>
              <a:spLocks noChangeShapeType="1"/>
            </p:cNvSpPr>
            <p:nvPr userDrawn="1"/>
          </p:nvSpPr>
          <p:spPr bwMode="auto">
            <a:xfrm>
              <a:off x="1872" y="192"/>
              <a:ext cx="29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0" name="Picture 16">
              <a:extLst>
                <a:ext uri="{FF2B5EF4-FFF2-40B4-BE49-F238E27FC236}">
                  <a16:creationId xmlns:a16="http://schemas.microsoft.com/office/drawing/2014/main" id="{BE28498B-A47D-1E1E-D63A-8647AB9EF9EB}"/>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3449" y="192"/>
              <a:ext cx="1063" cy="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a:extLst>
                <a:ext uri="{FF2B5EF4-FFF2-40B4-BE49-F238E27FC236}">
                  <a16:creationId xmlns:a16="http://schemas.microsoft.com/office/drawing/2014/main" id="{1B000DFC-5A11-C348-2230-02923817A0A4}"/>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0" y="192"/>
              <a:ext cx="201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a:extLst>
                <a:ext uri="{FF2B5EF4-FFF2-40B4-BE49-F238E27FC236}">
                  <a16:creationId xmlns:a16="http://schemas.microsoft.com/office/drawing/2014/main" id="{4372784D-62C4-4477-E195-79820F2F0108}"/>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4752" y="192"/>
              <a:ext cx="1008"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Comic Sans MS" panose="030F0702030302020204" pitchFamily="66" charset="0"/>
        </a:defRPr>
      </a:lvl2pPr>
      <a:lvl3pPr algn="l" rtl="0" fontAlgn="base">
        <a:spcBef>
          <a:spcPct val="0"/>
        </a:spcBef>
        <a:spcAft>
          <a:spcPct val="0"/>
        </a:spcAft>
        <a:defRPr sz="3600">
          <a:solidFill>
            <a:schemeClr val="tx2"/>
          </a:solidFill>
          <a:latin typeface="Comic Sans MS" panose="030F0702030302020204" pitchFamily="66" charset="0"/>
        </a:defRPr>
      </a:lvl3pPr>
      <a:lvl4pPr algn="l" rtl="0" fontAlgn="base">
        <a:spcBef>
          <a:spcPct val="0"/>
        </a:spcBef>
        <a:spcAft>
          <a:spcPct val="0"/>
        </a:spcAft>
        <a:defRPr sz="3600">
          <a:solidFill>
            <a:schemeClr val="tx2"/>
          </a:solidFill>
          <a:latin typeface="Comic Sans MS" panose="030F0702030302020204" pitchFamily="66" charset="0"/>
        </a:defRPr>
      </a:lvl4pPr>
      <a:lvl5pPr algn="l" rtl="0" fontAlgn="base">
        <a:spcBef>
          <a:spcPct val="0"/>
        </a:spcBef>
        <a:spcAft>
          <a:spcPct val="0"/>
        </a:spcAft>
        <a:defRPr sz="3600">
          <a:solidFill>
            <a:schemeClr val="tx2"/>
          </a:solidFill>
          <a:latin typeface="Comic Sans MS" panose="030F0702030302020204" pitchFamily="66" charset="0"/>
        </a:defRPr>
      </a:lvl5pPr>
      <a:lvl6pPr marL="457200" algn="l" rtl="0" fontAlgn="base">
        <a:spcBef>
          <a:spcPct val="0"/>
        </a:spcBef>
        <a:spcAft>
          <a:spcPct val="0"/>
        </a:spcAft>
        <a:defRPr sz="3600">
          <a:solidFill>
            <a:schemeClr val="tx2"/>
          </a:solidFill>
          <a:latin typeface="Comic Sans MS" panose="030F0702030302020204" pitchFamily="66" charset="0"/>
        </a:defRPr>
      </a:lvl6pPr>
      <a:lvl7pPr marL="914400" algn="l" rtl="0" fontAlgn="base">
        <a:spcBef>
          <a:spcPct val="0"/>
        </a:spcBef>
        <a:spcAft>
          <a:spcPct val="0"/>
        </a:spcAft>
        <a:defRPr sz="3600">
          <a:solidFill>
            <a:schemeClr val="tx2"/>
          </a:solidFill>
          <a:latin typeface="Comic Sans MS" panose="030F0702030302020204" pitchFamily="66" charset="0"/>
        </a:defRPr>
      </a:lvl7pPr>
      <a:lvl8pPr marL="1371600" algn="l" rtl="0" fontAlgn="base">
        <a:spcBef>
          <a:spcPct val="0"/>
        </a:spcBef>
        <a:spcAft>
          <a:spcPct val="0"/>
        </a:spcAft>
        <a:defRPr sz="3600">
          <a:solidFill>
            <a:schemeClr val="tx2"/>
          </a:solidFill>
          <a:latin typeface="Comic Sans MS" panose="030F0702030302020204" pitchFamily="66" charset="0"/>
        </a:defRPr>
      </a:lvl8pPr>
      <a:lvl9pPr marL="1828800" algn="l" rtl="0" fontAlgn="base">
        <a:spcBef>
          <a:spcPct val="0"/>
        </a:spcBef>
        <a:spcAft>
          <a:spcPct val="0"/>
        </a:spcAft>
        <a:defRPr sz="3600">
          <a:solidFill>
            <a:schemeClr val="tx2"/>
          </a:solidFill>
          <a:latin typeface="Comic Sans MS" panose="030F0702030302020204" pitchFamily="66"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F2C1A5-2E63-D74F-7FE1-70EA43B7F8C2}"/>
              </a:ext>
            </a:extLst>
          </p:cNvPr>
          <p:cNvSpPr>
            <a:spLocks noGrp="1" noChangeArrowheads="1"/>
          </p:cNvSpPr>
          <p:nvPr>
            <p:ph type="ctrTitle"/>
          </p:nvPr>
        </p:nvSpPr>
        <p:spPr>
          <a:xfrm>
            <a:off x="1219200" y="1981200"/>
            <a:ext cx="6629400" cy="1219200"/>
          </a:xfrm>
        </p:spPr>
        <p:txBody>
          <a:bodyPr anchor="ctr"/>
          <a:lstStyle/>
          <a:p>
            <a:pPr>
              <a:spcAft>
                <a:spcPct val="30000"/>
              </a:spcAft>
            </a:pPr>
            <a:r>
              <a:rPr lang="en-GB" altLang="en-US" sz="4000">
                <a:solidFill>
                  <a:srgbClr val="2E005D"/>
                </a:solidFill>
                <a:latin typeface="Verdana" panose="020B0604030504040204" pitchFamily="34" charset="0"/>
              </a:rPr>
              <a:t>chapter 6</a:t>
            </a:r>
            <a:endParaRPr lang="en-GB" altLang="en-US" sz="4000">
              <a:solidFill>
                <a:srgbClr val="2E005D"/>
              </a:solidFill>
            </a:endParaRPr>
          </a:p>
        </p:txBody>
      </p:sp>
      <p:sp>
        <p:nvSpPr>
          <p:cNvPr id="20483" name="Rectangle 3">
            <a:extLst>
              <a:ext uri="{FF2B5EF4-FFF2-40B4-BE49-F238E27FC236}">
                <a16:creationId xmlns:a16="http://schemas.microsoft.com/office/drawing/2014/main" id="{DEBB6A7A-5F51-E279-4A82-33CB3F09690F}"/>
              </a:ext>
            </a:extLst>
          </p:cNvPr>
          <p:cNvSpPr>
            <a:spLocks noGrp="1" noChangeArrowheads="1"/>
          </p:cNvSpPr>
          <p:nvPr>
            <p:ph type="subTitle" idx="1"/>
          </p:nvPr>
        </p:nvSpPr>
        <p:spPr>
          <a:xfrm>
            <a:off x="1371600" y="3352800"/>
            <a:ext cx="6400800" cy="2286000"/>
          </a:xfrm>
        </p:spPr>
        <p:txBody>
          <a:bodyPr/>
          <a:lstStyle/>
          <a:p>
            <a:r>
              <a:rPr lang="en-GB" altLang="en-US" sz="4400">
                <a:latin typeface="Comic Sans MS" panose="030F0702030302020204" pitchFamily="66" charset="0"/>
              </a:rPr>
              <a:t>HCI in the software process</a:t>
            </a:r>
          </a:p>
        </p:txBody>
      </p:sp>
      <p:grpSp>
        <p:nvGrpSpPr>
          <p:cNvPr id="20484" name="Group 4">
            <a:extLst>
              <a:ext uri="{FF2B5EF4-FFF2-40B4-BE49-F238E27FC236}">
                <a16:creationId xmlns:a16="http://schemas.microsoft.com/office/drawing/2014/main" id="{6A5E5370-BF74-5AA1-2192-B83807AC754A}"/>
              </a:ext>
            </a:extLst>
          </p:cNvPr>
          <p:cNvGrpSpPr>
            <a:grpSpLocks/>
          </p:cNvGrpSpPr>
          <p:nvPr/>
        </p:nvGrpSpPr>
        <p:grpSpPr bwMode="auto">
          <a:xfrm>
            <a:off x="0" y="0"/>
            <a:ext cx="9144000" cy="6858000"/>
            <a:chOff x="0" y="0"/>
            <a:chExt cx="5760" cy="4320"/>
          </a:xfrm>
        </p:grpSpPr>
        <p:sp>
          <p:nvSpPr>
            <p:cNvPr id="20485" name="Rectangle 5">
              <a:extLst>
                <a:ext uri="{FF2B5EF4-FFF2-40B4-BE49-F238E27FC236}">
                  <a16:creationId xmlns:a16="http://schemas.microsoft.com/office/drawing/2014/main" id="{7C8492DE-D836-DE33-FFC9-855C3BC8A349}"/>
                </a:ext>
              </a:extLst>
            </p:cNvPr>
            <p:cNvSpPr>
              <a:spLocks noChangeArrowheads="1"/>
            </p:cNvSpPr>
            <p:nvPr/>
          </p:nvSpPr>
          <p:spPr bwMode="auto">
            <a:xfrm>
              <a:off x="5136" y="528"/>
              <a:ext cx="624" cy="37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a:extLst>
                <a:ext uri="{FF2B5EF4-FFF2-40B4-BE49-F238E27FC236}">
                  <a16:creationId xmlns:a16="http://schemas.microsoft.com/office/drawing/2014/main" id="{3EEC9FB8-62F1-9AC1-B835-AA66711D406F}"/>
                </a:ext>
              </a:extLst>
            </p:cNvPr>
            <p:cNvSpPr>
              <a:spLocks noChangeArrowheads="1"/>
            </p:cNvSpPr>
            <p:nvPr/>
          </p:nvSpPr>
          <p:spPr bwMode="auto">
            <a:xfrm>
              <a:off x="0" y="0"/>
              <a:ext cx="5760" cy="672"/>
            </a:xfrm>
            <a:prstGeom prst="rect">
              <a:avLst/>
            </a:prstGeom>
            <a:solidFill>
              <a:srgbClr val="2E005D"/>
            </a:solidFill>
            <a:ln w="9525">
              <a:solidFill>
                <a:srgbClr val="2E005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487" name="Picture 7">
              <a:extLst>
                <a:ext uri="{FF2B5EF4-FFF2-40B4-BE49-F238E27FC236}">
                  <a16:creationId xmlns:a16="http://schemas.microsoft.com/office/drawing/2014/main" id="{CE553FA9-D5CC-1003-D615-476AA5DCAE7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2" y="0"/>
              <a:ext cx="32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8">
              <a:extLst>
                <a:ext uri="{FF2B5EF4-FFF2-40B4-BE49-F238E27FC236}">
                  <a16:creationId xmlns:a16="http://schemas.microsoft.com/office/drawing/2014/main" id="{862ABB76-1561-D865-E91F-B1D4D861AA8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80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9" name="Picture 9">
              <a:extLst>
                <a:ext uri="{FF2B5EF4-FFF2-40B4-BE49-F238E27FC236}">
                  <a16:creationId xmlns:a16="http://schemas.microsoft.com/office/drawing/2014/main" id="{CCC20313-6674-43FC-9715-4AF5ED7E170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0" name="Picture 10">
              <a:extLst>
                <a:ext uri="{FF2B5EF4-FFF2-40B4-BE49-F238E27FC236}">
                  <a16:creationId xmlns:a16="http://schemas.microsoft.com/office/drawing/2014/main" id="{F6CB7997-6C25-3BEC-3FC4-5FF9002BC92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480"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1" name="Picture 11">
              <a:extLst>
                <a:ext uri="{FF2B5EF4-FFF2-40B4-BE49-F238E27FC236}">
                  <a16:creationId xmlns:a16="http://schemas.microsoft.com/office/drawing/2014/main" id="{238BBA94-E98F-3C7D-F225-56A05A4F68E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84"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FAC4FEC-C8C1-0FFE-880F-8B67476D8816}"/>
              </a:ext>
            </a:extLst>
          </p:cNvPr>
          <p:cNvSpPr>
            <a:spLocks noGrp="1" noChangeArrowheads="1"/>
          </p:cNvSpPr>
          <p:nvPr>
            <p:ph type="title"/>
          </p:nvPr>
        </p:nvSpPr>
        <p:spPr/>
        <p:txBody>
          <a:bodyPr/>
          <a:lstStyle/>
          <a:p>
            <a:r>
              <a:rPr lang="en-GB" altLang="en-US"/>
              <a:t>ISO usability standard 9241</a:t>
            </a:r>
          </a:p>
        </p:txBody>
      </p:sp>
      <p:sp>
        <p:nvSpPr>
          <p:cNvPr id="44035" name="Rectangle 3">
            <a:extLst>
              <a:ext uri="{FF2B5EF4-FFF2-40B4-BE49-F238E27FC236}">
                <a16:creationId xmlns:a16="http://schemas.microsoft.com/office/drawing/2014/main" id="{6FA69255-5B7C-D25E-5164-7637AF9B7ADC}"/>
              </a:ext>
            </a:extLst>
          </p:cNvPr>
          <p:cNvSpPr>
            <a:spLocks noGrp="1" noChangeArrowheads="1"/>
          </p:cNvSpPr>
          <p:nvPr>
            <p:ph type="body" idx="1"/>
          </p:nvPr>
        </p:nvSpPr>
        <p:spPr/>
        <p:txBody>
          <a:bodyPr/>
          <a:lstStyle/>
          <a:p>
            <a:pPr>
              <a:buFontTx/>
              <a:buNone/>
            </a:pPr>
            <a:r>
              <a:rPr lang="en-GB" altLang="en-US"/>
              <a:t>adopts traditional usability categories:</a:t>
            </a:r>
          </a:p>
          <a:p>
            <a:endParaRPr lang="en-GB" altLang="en-US" sz="1200"/>
          </a:p>
          <a:p>
            <a:r>
              <a:rPr lang="en-GB" altLang="en-US"/>
              <a:t>effectiveness</a:t>
            </a:r>
          </a:p>
          <a:p>
            <a:pPr lvl="1"/>
            <a:r>
              <a:rPr lang="en-GB" altLang="en-US"/>
              <a:t>can you achieve what you want to?</a:t>
            </a:r>
          </a:p>
          <a:p>
            <a:r>
              <a:rPr lang="en-GB" altLang="en-US"/>
              <a:t>efficiency</a:t>
            </a:r>
          </a:p>
          <a:p>
            <a:pPr lvl="1"/>
            <a:r>
              <a:rPr lang="en-GB" altLang="en-US"/>
              <a:t>can you do it without wasting effort?</a:t>
            </a:r>
          </a:p>
          <a:p>
            <a:r>
              <a:rPr lang="en-GB" altLang="en-US"/>
              <a:t>satisfaction</a:t>
            </a:r>
          </a:p>
          <a:p>
            <a:pPr lvl="1"/>
            <a:r>
              <a:rPr lang="en-GB" altLang="en-US"/>
              <a:t>do you enjoy the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8" name="Rectangle 52">
            <a:extLst>
              <a:ext uri="{FF2B5EF4-FFF2-40B4-BE49-F238E27FC236}">
                <a16:creationId xmlns:a16="http://schemas.microsoft.com/office/drawing/2014/main" id="{FABF00EF-BF56-35E6-D99B-BB998C63E6ED}"/>
              </a:ext>
            </a:extLst>
          </p:cNvPr>
          <p:cNvSpPr>
            <a:spLocks noChangeArrowheads="1"/>
          </p:cNvSpPr>
          <p:nvPr/>
        </p:nvSpPr>
        <p:spPr bwMode="auto">
          <a:xfrm>
            <a:off x="762000" y="1981200"/>
            <a:ext cx="7620000" cy="609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9" name="Line 53">
            <a:extLst>
              <a:ext uri="{FF2B5EF4-FFF2-40B4-BE49-F238E27FC236}">
                <a16:creationId xmlns:a16="http://schemas.microsoft.com/office/drawing/2014/main" id="{E18395E2-8DBE-85DB-65F9-FE7D871F656F}"/>
              </a:ext>
            </a:extLst>
          </p:cNvPr>
          <p:cNvSpPr>
            <a:spLocks noChangeShapeType="1"/>
          </p:cNvSpPr>
          <p:nvPr/>
        </p:nvSpPr>
        <p:spPr bwMode="auto">
          <a:xfrm>
            <a:off x="762000" y="6019800"/>
            <a:ext cx="7620000" cy="0"/>
          </a:xfrm>
          <a:prstGeom prst="line">
            <a:avLst/>
          </a:prstGeom>
          <a:noFill/>
          <a:ln w="28575">
            <a:solidFill>
              <a:srgbClr val="2E00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8" name="Rectangle 2">
            <a:extLst>
              <a:ext uri="{FF2B5EF4-FFF2-40B4-BE49-F238E27FC236}">
                <a16:creationId xmlns:a16="http://schemas.microsoft.com/office/drawing/2014/main" id="{41797A5B-4096-D55F-D318-D9F8A2038B2F}"/>
              </a:ext>
            </a:extLst>
          </p:cNvPr>
          <p:cNvSpPr>
            <a:spLocks noGrp="1" noChangeArrowheads="1"/>
          </p:cNvSpPr>
          <p:nvPr>
            <p:ph type="title"/>
          </p:nvPr>
        </p:nvSpPr>
        <p:spPr/>
        <p:txBody>
          <a:bodyPr/>
          <a:lstStyle/>
          <a:p>
            <a:r>
              <a:rPr lang="en-GB" altLang="en-US"/>
              <a:t>some metrics from ISO 9241</a:t>
            </a:r>
          </a:p>
        </p:txBody>
      </p:sp>
      <p:sp>
        <p:nvSpPr>
          <p:cNvPr id="45059" name="Rectangle 3">
            <a:extLst>
              <a:ext uri="{FF2B5EF4-FFF2-40B4-BE49-F238E27FC236}">
                <a16:creationId xmlns:a16="http://schemas.microsoft.com/office/drawing/2014/main" id="{7FA520E5-53D9-556C-33F6-E1D1A111CD40}"/>
              </a:ext>
            </a:extLst>
          </p:cNvPr>
          <p:cNvSpPr>
            <a:spLocks noGrp="1" noChangeArrowheads="1"/>
          </p:cNvSpPr>
          <p:nvPr>
            <p:ph type="body" idx="1"/>
          </p:nvPr>
        </p:nvSpPr>
        <p:spPr/>
        <p:txBody>
          <a:bodyPr/>
          <a:lstStyle/>
          <a:p>
            <a:pPr marL="190500" indent="-190500">
              <a:buFontTx/>
              <a:buChar char=" "/>
              <a:tabLst>
                <a:tab pos="1905000" algn="l"/>
                <a:tab pos="4000500" algn="l"/>
                <a:tab pos="5905500" algn="l"/>
              </a:tabLst>
            </a:pPr>
            <a:r>
              <a:rPr lang="en-GB" altLang="en-US" sz="1400"/>
              <a:t>Usability 	Effectiveness 	Efficiency 	Satisfaction</a:t>
            </a:r>
            <a:br>
              <a:rPr lang="en-GB" altLang="en-US" sz="1400"/>
            </a:br>
            <a:r>
              <a:rPr lang="en-GB" altLang="en-US" sz="1400"/>
              <a:t>objective	measures 	measures	measures</a:t>
            </a:r>
          </a:p>
          <a:p>
            <a:pPr marL="190500" indent="-190500">
              <a:buFontTx/>
              <a:buChar char=" "/>
              <a:tabLst>
                <a:tab pos="1905000" algn="l"/>
                <a:tab pos="4000500" algn="l"/>
                <a:tab pos="5905500" algn="l"/>
              </a:tabLst>
            </a:pPr>
            <a:endParaRPr lang="en-GB" altLang="en-US" sz="1400"/>
          </a:p>
          <a:p>
            <a:pPr marL="190500" indent="-190500">
              <a:buFontTx/>
              <a:buChar char=" "/>
              <a:tabLst>
                <a:tab pos="1905000" algn="l"/>
                <a:tab pos="4000500" algn="l"/>
                <a:tab pos="5905500" algn="l"/>
              </a:tabLst>
            </a:pPr>
            <a:r>
              <a:rPr lang="en-GB" altLang="en-US" sz="1400"/>
              <a:t>Suitability 	Percentage of	 Time to	Rating scale </a:t>
            </a:r>
            <a:br>
              <a:rPr lang="en-GB" altLang="en-US" sz="1400"/>
            </a:br>
            <a:r>
              <a:rPr lang="en-GB" altLang="en-US" sz="1400"/>
              <a:t>for the task 	goals achieved	 complete a task	for satisfaction</a:t>
            </a:r>
          </a:p>
          <a:p>
            <a:pPr marL="190500" indent="-190500">
              <a:buFontTx/>
              <a:buChar char=" "/>
              <a:tabLst>
                <a:tab pos="1905000" algn="l"/>
                <a:tab pos="4000500" algn="l"/>
                <a:tab pos="5905500" algn="l"/>
              </a:tabLst>
            </a:pPr>
            <a:r>
              <a:rPr lang="en-GB" altLang="en-US" sz="1400"/>
              <a:t>	</a:t>
            </a:r>
          </a:p>
          <a:p>
            <a:pPr marL="190500" indent="-190500">
              <a:buFontTx/>
              <a:buChar char=" "/>
              <a:tabLst>
                <a:tab pos="1905000" algn="l"/>
                <a:tab pos="4000500" algn="l"/>
                <a:tab pos="5905500" algn="l"/>
              </a:tabLst>
            </a:pPr>
            <a:r>
              <a:rPr lang="en-GB" altLang="en-US" sz="1400"/>
              <a:t>Appropriate for 	Number of power 	Relative efficiency 	Rating scale for</a:t>
            </a:r>
            <a:br>
              <a:rPr lang="en-GB" altLang="en-US" sz="1400"/>
            </a:br>
            <a:r>
              <a:rPr lang="en-GB" altLang="en-US" sz="1400"/>
              <a:t>trained users	features used	compared with	satisfaction with </a:t>
            </a:r>
            <a:br>
              <a:rPr lang="en-GB" altLang="en-US" sz="1400"/>
            </a:br>
            <a:r>
              <a:rPr lang="en-GB" altLang="en-US" sz="1400"/>
              <a:t>		an expert user 	power features</a:t>
            </a:r>
          </a:p>
          <a:p>
            <a:pPr marL="190500" indent="-190500">
              <a:buFontTx/>
              <a:buNone/>
              <a:tabLst>
                <a:tab pos="1905000" algn="l"/>
                <a:tab pos="4000500" algn="l"/>
                <a:tab pos="5905500" algn="l"/>
              </a:tabLst>
            </a:pPr>
            <a:endParaRPr lang="en-GB" altLang="en-US" sz="1400"/>
          </a:p>
          <a:p>
            <a:pPr marL="190500" indent="-190500">
              <a:buFontTx/>
              <a:buChar char=" "/>
              <a:tabLst>
                <a:tab pos="1905000" algn="l"/>
                <a:tab pos="4000500" algn="l"/>
                <a:tab pos="5905500" algn="l"/>
              </a:tabLst>
            </a:pPr>
            <a:r>
              <a:rPr lang="en-GB" altLang="en-US" sz="1400"/>
              <a:t>Learnability	Percentage of 	Time to learn 	Rating scale for</a:t>
            </a:r>
            <a:br>
              <a:rPr lang="en-GB" altLang="en-US" sz="1400"/>
            </a:br>
            <a:r>
              <a:rPr lang="en-GB" altLang="en-US" sz="1400"/>
              <a:t>	functions learned	criterion	ease of learning</a:t>
            </a:r>
          </a:p>
          <a:p>
            <a:pPr marL="190500" indent="-190500">
              <a:buFontTx/>
              <a:buChar char=" "/>
              <a:tabLst>
                <a:tab pos="1905000" algn="l"/>
                <a:tab pos="4000500" algn="l"/>
                <a:tab pos="5905500" algn="l"/>
              </a:tabLst>
            </a:pPr>
            <a:endParaRPr lang="en-GB" altLang="en-US" sz="1400"/>
          </a:p>
          <a:p>
            <a:pPr marL="190500" indent="-190500">
              <a:buFontTx/>
              <a:buChar char=" "/>
              <a:tabLst>
                <a:tab pos="1905000" algn="l"/>
                <a:tab pos="4000500" algn="l"/>
                <a:tab pos="5905500" algn="l"/>
              </a:tabLst>
            </a:pPr>
            <a:r>
              <a:rPr lang="en-GB" altLang="en-US" sz="1400"/>
              <a:t>Error tolerance	Percentage of 	Time spent on 	Rating scale for </a:t>
            </a:r>
            <a:br>
              <a:rPr lang="en-GB" altLang="en-US" sz="1400"/>
            </a:br>
            <a:r>
              <a:rPr lang="en-GB" altLang="en-US" sz="1400"/>
              <a:t>	errors corrected 	correcting errors	error handling </a:t>
            </a:r>
            <a:br>
              <a:rPr lang="en-GB" altLang="en-US" sz="1400"/>
            </a:br>
            <a:r>
              <a:rPr lang="en-GB" altLang="en-US" sz="1400"/>
              <a:t>	successfully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8A5331D-3CB2-DF5E-9436-BD6DA7071319}"/>
              </a:ext>
            </a:extLst>
          </p:cNvPr>
          <p:cNvSpPr>
            <a:spLocks noGrp="1" noChangeArrowheads="1"/>
          </p:cNvSpPr>
          <p:nvPr>
            <p:ph type="title"/>
          </p:nvPr>
        </p:nvSpPr>
        <p:spPr/>
        <p:txBody>
          <a:bodyPr/>
          <a:lstStyle/>
          <a:p>
            <a:r>
              <a:rPr lang="en-GB" altLang="en-US"/>
              <a:t>Iterative design and prototyping</a:t>
            </a:r>
          </a:p>
        </p:txBody>
      </p:sp>
      <p:sp>
        <p:nvSpPr>
          <p:cNvPr id="27651" name="Rectangle 3">
            <a:extLst>
              <a:ext uri="{FF2B5EF4-FFF2-40B4-BE49-F238E27FC236}">
                <a16:creationId xmlns:a16="http://schemas.microsoft.com/office/drawing/2014/main" id="{B5F4F04F-B114-3475-AB4C-A7CD21FA56C2}"/>
              </a:ext>
            </a:extLst>
          </p:cNvPr>
          <p:cNvSpPr>
            <a:spLocks noGrp="1" noChangeArrowheads="1"/>
          </p:cNvSpPr>
          <p:nvPr>
            <p:ph type="body" idx="1"/>
          </p:nvPr>
        </p:nvSpPr>
        <p:spPr/>
        <p:txBody>
          <a:bodyPr/>
          <a:lstStyle/>
          <a:p>
            <a:pPr>
              <a:lnSpc>
                <a:spcPct val="90000"/>
              </a:lnSpc>
            </a:pPr>
            <a:r>
              <a:rPr lang="en-GB" altLang="en-US" sz="1800"/>
              <a:t>Iterative design overcomes inherent problems of incomplete requirements</a:t>
            </a:r>
          </a:p>
          <a:p>
            <a:pPr>
              <a:lnSpc>
                <a:spcPct val="90000"/>
              </a:lnSpc>
            </a:pPr>
            <a:endParaRPr lang="en-GB" altLang="en-US" sz="1400"/>
          </a:p>
          <a:p>
            <a:pPr>
              <a:lnSpc>
                <a:spcPct val="90000"/>
              </a:lnSpc>
            </a:pPr>
            <a:r>
              <a:rPr lang="en-GB" altLang="en-US" sz="1800"/>
              <a:t>Prototypes</a:t>
            </a:r>
          </a:p>
          <a:p>
            <a:pPr lvl="1">
              <a:lnSpc>
                <a:spcPct val="90000"/>
              </a:lnSpc>
            </a:pPr>
            <a:r>
              <a:rPr lang="en-GB" altLang="en-US" sz="1600"/>
              <a:t>simulate or animate some features of intended system</a:t>
            </a:r>
          </a:p>
          <a:p>
            <a:pPr lvl="1">
              <a:lnSpc>
                <a:spcPct val="90000"/>
              </a:lnSpc>
            </a:pPr>
            <a:r>
              <a:rPr lang="en-GB" altLang="en-US" sz="1600"/>
              <a:t>different types of prototypes</a:t>
            </a:r>
          </a:p>
          <a:p>
            <a:pPr lvl="2">
              <a:lnSpc>
                <a:spcPct val="90000"/>
              </a:lnSpc>
            </a:pPr>
            <a:r>
              <a:rPr lang="en-GB" altLang="en-US" sz="1400"/>
              <a:t>throw-away</a:t>
            </a:r>
          </a:p>
          <a:p>
            <a:pPr lvl="2">
              <a:lnSpc>
                <a:spcPct val="90000"/>
              </a:lnSpc>
            </a:pPr>
            <a:r>
              <a:rPr lang="en-GB" altLang="en-US" sz="1400"/>
              <a:t>incremental</a:t>
            </a:r>
          </a:p>
          <a:p>
            <a:pPr lvl="2">
              <a:lnSpc>
                <a:spcPct val="90000"/>
              </a:lnSpc>
            </a:pPr>
            <a:r>
              <a:rPr lang="en-GB" altLang="en-US" sz="1400"/>
              <a:t>evolutionary</a:t>
            </a:r>
          </a:p>
          <a:p>
            <a:pPr>
              <a:lnSpc>
                <a:spcPct val="90000"/>
              </a:lnSpc>
            </a:pPr>
            <a:endParaRPr lang="en-GB" altLang="en-US" sz="1400"/>
          </a:p>
          <a:p>
            <a:pPr>
              <a:lnSpc>
                <a:spcPct val="90000"/>
              </a:lnSpc>
            </a:pPr>
            <a:r>
              <a:rPr lang="en-GB" altLang="en-US" sz="1800"/>
              <a:t>Management issues</a:t>
            </a:r>
          </a:p>
          <a:p>
            <a:pPr lvl="1">
              <a:lnSpc>
                <a:spcPct val="90000"/>
              </a:lnSpc>
            </a:pPr>
            <a:r>
              <a:rPr lang="en-GB" altLang="en-US" sz="1600"/>
              <a:t>time</a:t>
            </a:r>
          </a:p>
          <a:p>
            <a:pPr lvl="1">
              <a:lnSpc>
                <a:spcPct val="90000"/>
              </a:lnSpc>
            </a:pPr>
            <a:r>
              <a:rPr lang="en-GB" altLang="en-US" sz="1600"/>
              <a:t>planning</a:t>
            </a:r>
          </a:p>
          <a:p>
            <a:pPr lvl="1">
              <a:lnSpc>
                <a:spcPct val="90000"/>
              </a:lnSpc>
            </a:pPr>
            <a:r>
              <a:rPr lang="en-GB" altLang="en-US" sz="1600"/>
              <a:t>non-functional features</a:t>
            </a:r>
          </a:p>
          <a:p>
            <a:pPr lvl="1">
              <a:lnSpc>
                <a:spcPct val="90000"/>
              </a:lnSpc>
            </a:pPr>
            <a:r>
              <a:rPr lang="en-GB" altLang="en-US" sz="1600"/>
              <a:t>contracts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029F0E4-C0E8-4784-5B2A-4E0C804421E2}"/>
              </a:ext>
            </a:extLst>
          </p:cNvPr>
          <p:cNvSpPr>
            <a:spLocks noGrp="1" noChangeArrowheads="1"/>
          </p:cNvSpPr>
          <p:nvPr>
            <p:ph type="title"/>
          </p:nvPr>
        </p:nvSpPr>
        <p:spPr/>
        <p:txBody>
          <a:bodyPr/>
          <a:lstStyle/>
          <a:p>
            <a:r>
              <a:rPr lang="en-GB" altLang="en-US"/>
              <a:t>Techniques for prototyping</a:t>
            </a:r>
          </a:p>
        </p:txBody>
      </p:sp>
      <p:sp>
        <p:nvSpPr>
          <p:cNvPr id="28675" name="Rectangle 3">
            <a:extLst>
              <a:ext uri="{FF2B5EF4-FFF2-40B4-BE49-F238E27FC236}">
                <a16:creationId xmlns:a16="http://schemas.microsoft.com/office/drawing/2014/main" id="{9E6F5A1A-172B-9B45-B05E-05905F9FE736}"/>
              </a:ext>
            </a:extLst>
          </p:cNvPr>
          <p:cNvSpPr>
            <a:spLocks noGrp="1" noChangeArrowheads="1"/>
          </p:cNvSpPr>
          <p:nvPr>
            <p:ph type="body" idx="1"/>
          </p:nvPr>
        </p:nvSpPr>
        <p:spPr/>
        <p:txBody>
          <a:bodyPr/>
          <a:lstStyle/>
          <a:p>
            <a:pPr marL="0" indent="0">
              <a:lnSpc>
                <a:spcPct val="90000"/>
              </a:lnSpc>
              <a:buFontTx/>
              <a:buNone/>
            </a:pPr>
            <a:r>
              <a:rPr lang="en-GB" altLang="en-US" sz="2000"/>
              <a:t>Storyboards</a:t>
            </a:r>
          </a:p>
          <a:p>
            <a:pPr marL="374650" lvl="1" indent="6350">
              <a:lnSpc>
                <a:spcPct val="90000"/>
              </a:lnSpc>
              <a:buFontTx/>
              <a:buNone/>
            </a:pPr>
            <a:r>
              <a:rPr lang="en-GB" altLang="en-US" sz="1800"/>
              <a:t>need not be computer-based</a:t>
            </a:r>
          </a:p>
          <a:p>
            <a:pPr marL="374650" lvl="1" indent="6350">
              <a:lnSpc>
                <a:spcPct val="90000"/>
              </a:lnSpc>
              <a:buFontTx/>
              <a:buNone/>
            </a:pPr>
            <a:r>
              <a:rPr lang="en-GB" altLang="en-US" sz="1800"/>
              <a:t>can be animated</a:t>
            </a:r>
          </a:p>
          <a:p>
            <a:pPr marL="0" indent="0">
              <a:lnSpc>
                <a:spcPct val="90000"/>
              </a:lnSpc>
              <a:buFontTx/>
              <a:buNone/>
            </a:pPr>
            <a:endParaRPr lang="en-GB" altLang="en-US" sz="1000"/>
          </a:p>
          <a:p>
            <a:pPr marL="0" indent="0">
              <a:lnSpc>
                <a:spcPct val="90000"/>
              </a:lnSpc>
              <a:buFontTx/>
              <a:buNone/>
            </a:pPr>
            <a:r>
              <a:rPr lang="en-GB" altLang="en-US" sz="2000"/>
              <a:t>Limited functionality simulations</a:t>
            </a:r>
          </a:p>
          <a:p>
            <a:pPr marL="374650" lvl="1" indent="6350">
              <a:lnSpc>
                <a:spcPct val="90000"/>
              </a:lnSpc>
              <a:buFontTx/>
              <a:buNone/>
            </a:pPr>
            <a:r>
              <a:rPr lang="en-GB" altLang="en-US" sz="1800"/>
              <a:t>some part of system functionality provided by designers</a:t>
            </a:r>
          </a:p>
          <a:p>
            <a:pPr marL="374650" lvl="1" indent="6350">
              <a:lnSpc>
                <a:spcPct val="90000"/>
              </a:lnSpc>
              <a:buFontTx/>
              <a:buNone/>
            </a:pPr>
            <a:r>
              <a:rPr lang="en-GB" altLang="en-US" sz="1800"/>
              <a:t>tools like HyperCard are common for these </a:t>
            </a:r>
          </a:p>
          <a:p>
            <a:pPr marL="374650" lvl="1" indent="6350">
              <a:lnSpc>
                <a:spcPct val="90000"/>
              </a:lnSpc>
              <a:buFontTx/>
              <a:buNone/>
            </a:pPr>
            <a:r>
              <a:rPr lang="en-GB" altLang="en-US" sz="1800"/>
              <a:t>Wizard of Oz technique</a:t>
            </a:r>
          </a:p>
          <a:p>
            <a:pPr marL="0" indent="0">
              <a:lnSpc>
                <a:spcPct val="90000"/>
              </a:lnSpc>
              <a:buFontTx/>
              <a:buNone/>
            </a:pPr>
            <a:endParaRPr lang="en-GB" altLang="en-US" sz="1000"/>
          </a:p>
          <a:p>
            <a:pPr marL="0" indent="0">
              <a:lnSpc>
                <a:spcPct val="90000"/>
              </a:lnSpc>
              <a:buFontTx/>
              <a:buNone/>
            </a:pPr>
            <a:r>
              <a:rPr lang="en-GB" altLang="en-US" sz="2000"/>
              <a:t>Warning about iterative design</a:t>
            </a:r>
          </a:p>
          <a:p>
            <a:pPr marL="374650" lvl="1" indent="6350">
              <a:lnSpc>
                <a:spcPct val="90000"/>
              </a:lnSpc>
              <a:buFontTx/>
              <a:buNone/>
            </a:pPr>
            <a:r>
              <a:rPr lang="en-GB" altLang="en-US" sz="1800"/>
              <a:t>design inertia – early bad decisions stay bad</a:t>
            </a:r>
          </a:p>
          <a:p>
            <a:pPr marL="374650" lvl="1" indent="6350">
              <a:lnSpc>
                <a:spcPct val="90000"/>
              </a:lnSpc>
              <a:buFontTx/>
              <a:buNone/>
            </a:pPr>
            <a:r>
              <a:rPr lang="en-GB" altLang="en-US" sz="1800"/>
              <a:t>diagnosing real usability problems in prototypes….</a:t>
            </a:r>
          </a:p>
          <a:p>
            <a:pPr marL="374650" lvl="1" indent="6350">
              <a:lnSpc>
                <a:spcPct val="90000"/>
              </a:lnSpc>
              <a:buFontTx/>
              <a:buNone/>
            </a:pPr>
            <a:r>
              <a:rPr lang="en-GB" altLang="en-US" sz="1800"/>
              <a:t>	…. and not just the symptoms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BC6428B-CA71-447A-B72D-707A118C23F7}"/>
              </a:ext>
            </a:extLst>
          </p:cNvPr>
          <p:cNvSpPr>
            <a:spLocks noGrp="1" noChangeArrowheads="1"/>
          </p:cNvSpPr>
          <p:nvPr>
            <p:ph type="title"/>
          </p:nvPr>
        </p:nvSpPr>
        <p:spPr/>
        <p:txBody>
          <a:bodyPr/>
          <a:lstStyle/>
          <a:p>
            <a:r>
              <a:rPr lang="en-GB" altLang="en-US"/>
              <a:t>Design rationale</a:t>
            </a:r>
          </a:p>
        </p:txBody>
      </p:sp>
      <p:sp>
        <p:nvSpPr>
          <p:cNvPr id="29699" name="Rectangle 3">
            <a:extLst>
              <a:ext uri="{FF2B5EF4-FFF2-40B4-BE49-F238E27FC236}">
                <a16:creationId xmlns:a16="http://schemas.microsoft.com/office/drawing/2014/main" id="{28D640D1-8912-4877-42F8-3EF61D4191FF}"/>
              </a:ext>
            </a:extLst>
          </p:cNvPr>
          <p:cNvSpPr>
            <a:spLocks noGrp="1" noChangeArrowheads="1"/>
          </p:cNvSpPr>
          <p:nvPr>
            <p:ph type="body" idx="1"/>
          </p:nvPr>
        </p:nvSpPr>
        <p:spPr/>
        <p:txBody>
          <a:bodyPr/>
          <a:lstStyle/>
          <a:p>
            <a:pPr marL="0" indent="0">
              <a:lnSpc>
                <a:spcPct val="90000"/>
              </a:lnSpc>
              <a:buFontTx/>
              <a:buNone/>
            </a:pPr>
            <a:r>
              <a:rPr lang="en-GB" altLang="en-US" sz="2400"/>
              <a:t>Design rationale is information that explains why a computer system is the way it is.</a:t>
            </a:r>
          </a:p>
          <a:p>
            <a:pPr marL="0" indent="0">
              <a:lnSpc>
                <a:spcPct val="90000"/>
              </a:lnSpc>
              <a:buFontTx/>
              <a:buNone/>
            </a:pPr>
            <a:endParaRPr lang="en-GB" altLang="en-US" sz="2400"/>
          </a:p>
          <a:p>
            <a:pPr marL="0" indent="0">
              <a:lnSpc>
                <a:spcPct val="90000"/>
              </a:lnSpc>
              <a:buFontTx/>
              <a:buNone/>
            </a:pPr>
            <a:r>
              <a:rPr lang="en-GB" altLang="en-US" sz="2400"/>
              <a:t>Benefits of design rationale</a:t>
            </a:r>
          </a:p>
          <a:p>
            <a:pPr marL="755650" lvl="1">
              <a:lnSpc>
                <a:spcPct val="90000"/>
              </a:lnSpc>
            </a:pPr>
            <a:r>
              <a:rPr lang="en-GB" altLang="en-US" sz="2000"/>
              <a:t>communication throughout life cycle</a:t>
            </a:r>
          </a:p>
          <a:p>
            <a:pPr marL="755650" lvl="1">
              <a:lnSpc>
                <a:spcPct val="90000"/>
              </a:lnSpc>
            </a:pPr>
            <a:r>
              <a:rPr lang="en-GB" altLang="en-US" sz="2000"/>
              <a:t>reuse of design knowledge across products</a:t>
            </a:r>
          </a:p>
          <a:p>
            <a:pPr marL="755650" lvl="1">
              <a:lnSpc>
                <a:spcPct val="90000"/>
              </a:lnSpc>
            </a:pPr>
            <a:r>
              <a:rPr lang="en-GB" altLang="en-US" sz="2000"/>
              <a:t>enforces design discipline</a:t>
            </a:r>
          </a:p>
          <a:p>
            <a:pPr marL="755650" lvl="1">
              <a:lnSpc>
                <a:spcPct val="90000"/>
              </a:lnSpc>
            </a:pPr>
            <a:r>
              <a:rPr lang="en-GB" altLang="en-US" sz="2000"/>
              <a:t>presents arguments for design trade-offs</a:t>
            </a:r>
          </a:p>
          <a:p>
            <a:pPr marL="755650" lvl="1">
              <a:lnSpc>
                <a:spcPct val="90000"/>
              </a:lnSpc>
            </a:pPr>
            <a:r>
              <a:rPr lang="en-GB" altLang="en-US" sz="2000"/>
              <a:t>organizes potentially large design space</a:t>
            </a:r>
          </a:p>
          <a:p>
            <a:pPr marL="755650" lvl="1">
              <a:lnSpc>
                <a:spcPct val="90000"/>
              </a:lnSpc>
            </a:pPr>
            <a:r>
              <a:rPr lang="en-GB" altLang="en-US" sz="2000"/>
              <a:t>capturing contextual information </a:t>
            </a:r>
          </a:p>
          <a:p>
            <a:pPr marL="0" indent="0">
              <a:lnSpc>
                <a:spcPct val="90000"/>
              </a:lnSpc>
            </a:pPr>
            <a:endParaRPr lang="en-GB"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69BD254-BB60-A21F-638E-5016FC21A32D}"/>
              </a:ext>
            </a:extLst>
          </p:cNvPr>
          <p:cNvSpPr>
            <a:spLocks noGrp="1" noChangeArrowheads="1"/>
          </p:cNvSpPr>
          <p:nvPr>
            <p:ph type="title"/>
          </p:nvPr>
        </p:nvSpPr>
        <p:spPr/>
        <p:txBody>
          <a:bodyPr/>
          <a:lstStyle/>
          <a:p>
            <a:r>
              <a:rPr lang="en-GB" altLang="en-US"/>
              <a:t>Design rationale (cont’d)</a:t>
            </a:r>
          </a:p>
        </p:txBody>
      </p:sp>
      <p:sp>
        <p:nvSpPr>
          <p:cNvPr id="30723" name="Rectangle 3">
            <a:extLst>
              <a:ext uri="{FF2B5EF4-FFF2-40B4-BE49-F238E27FC236}">
                <a16:creationId xmlns:a16="http://schemas.microsoft.com/office/drawing/2014/main" id="{4CA513E8-9160-04E1-3A70-1C162E69A3C3}"/>
              </a:ext>
            </a:extLst>
          </p:cNvPr>
          <p:cNvSpPr>
            <a:spLocks noGrp="1" noChangeArrowheads="1"/>
          </p:cNvSpPr>
          <p:nvPr>
            <p:ph type="body" idx="1"/>
          </p:nvPr>
        </p:nvSpPr>
        <p:spPr/>
        <p:txBody>
          <a:bodyPr/>
          <a:lstStyle/>
          <a:p>
            <a:pPr>
              <a:lnSpc>
                <a:spcPct val="90000"/>
              </a:lnSpc>
              <a:buFontTx/>
              <a:buNone/>
            </a:pPr>
            <a:r>
              <a:rPr lang="en-GB" altLang="en-US" sz="2400"/>
              <a:t>Types of DR:</a:t>
            </a:r>
          </a:p>
          <a:p>
            <a:pPr>
              <a:lnSpc>
                <a:spcPct val="90000"/>
              </a:lnSpc>
            </a:pPr>
            <a:r>
              <a:rPr lang="en-GB" altLang="en-US" sz="2400"/>
              <a:t>Process-oriented</a:t>
            </a:r>
          </a:p>
          <a:p>
            <a:pPr lvl="1">
              <a:lnSpc>
                <a:spcPct val="90000"/>
              </a:lnSpc>
            </a:pPr>
            <a:r>
              <a:rPr lang="en-GB" altLang="en-US" sz="2000"/>
              <a:t>preserves order of deliberation and decision-making</a:t>
            </a:r>
          </a:p>
          <a:p>
            <a:pPr>
              <a:lnSpc>
                <a:spcPct val="90000"/>
              </a:lnSpc>
            </a:pPr>
            <a:r>
              <a:rPr lang="en-GB" altLang="en-US" sz="2400"/>
              <a:t>Structure-oriented</a:t>
            </a:r>
          </a:p>
          <a:p>
            <a:pPr lvl="1">
              <a:lnSpc>
                <a:spcPct val="90000"/>
              </a:lnSpc>
            </a:pPr>
            <a:r>
              <a:rPr lang="en-GB" altLang="en-US" sz="2000"/>
              <a:t>emphasizes post hoc structuring of considered design alternatives</a:t>
            </a:r>
          </a:p>
          <a:p>
            <a:pPr>
              <a:lnSpc>
                <a:spcPct val="90000"/>
              </a:lnSpc>
            </a:pPr>
            <a:endParaRPr lang="en-GB" altLang="en-US" sz="2400"/>
          </a:p>
          <a:p>
            <a:pPr>
              <a:lnSpc>
                <a:spcPct val="90000"/>
              </a:lnSpc>
            </a:pPr>
            <a:r>
              <a:rPr lang="en-GB" altLang="en-US" sz="2400"/>
              <a:t>Two examples:</a:t>
            </a:r>
          </a:p>
          <a:p>
            <a:pPr lvl="1">
              <a:lnSpc>
                <a:spcPct val="90000"/>
              </a:lnSpc>
            </a:pPr>
            <a:r>
              <a:rPr lang="en-GB" altLang="en-US" sz="2000"/>
              <a:t>Issue-based information system (IBIS)</a:t>
            </a:r>
          </a:p>
          <a:p>
            <a:pPr lvl="1">
              <a:lnSpc>
                <a:spcPct val="90000"/>
              </a:lnSpc>
            </a:pPr>
            <a:r>
              <a:rPr lang="en-GB" altLang="en-US" sz="2000"/>
              <a:t>Design space analysis</a:t>
            </a:r>
          </a:p>
          <a:p>
            <a:pPr>
              <a:lnSpc>
                <a:spcPct val="90000"/>
              </a:lnSpc>
            </a:pPr>
            <a:endParaRPr lang="en-GB"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2C2647C-7627-4EFB-79E7-78DFCF21EBDF}"/>
              </a:ext>
            </a:extLst>
          </p:cNvPr>
          <p:cNvSpPr>
            <a:spLocks noGrp="1" noChangeArrowheads="1"/>
          </p:cNvSpPr>
          <p:nvPr>
            <p:ph type="title"/>
          </p:nvPr>
        </p:nvSpPr>
        <p:spPr/>
        <p:txBody>
          <a:bodyPr/>
          <a:lstStyle/>
          <a:p>
            <a:r>
              <a:rPr lang="en-GB" altLang="en-US"/>
              <a:t>Issue-based information system (IBIS)</a:t>
            </a:r>
          </a:p>
        </p:txBody>
      </p:sp>
      <p:sp>
        <p:nvSpPr>
          <p:cNvPr id="31747" name="Rectangle 3">
            <a:extLst>
              <a:ext uri="{FF2B5EF4-FFF2-40B4-BE49-F238E27FC236}">
                <a16:creationId xmlns:a16="http://schemas.microsoft.com/office/drawing/2014/main" id="{1B9E5B4C-3641-D71B-C56B-54C378168AC6}"/>
              </a:ext>
            </a:extLst>
          </p:cNvPr>
          <p:cNvSpPr>
            <a:spLocks noGrp="1" noChangeArrowheads="1"/>
          </p:cNvSpPr>
          <p:nvPr>
            <p:ph type="body" idx="1"/>
          </p:nvPr>
        </p:nvSpPr>
        <p:spPr/>
        <p:txBody>
          <a:bodyPr/>
          <a:lstStyle/>
          <a:p>
            <a:pPr>
              <a:lnSpc>
                <a:spcPct val="90000"/>
              </a:lnSpc>
            </a:pPr>
            <a:r>
              <a:rPr lang="en-GB" altLang="en-US" sz="2400"/>
              <a:t>basis for much of design rationale research </a:t>
            </a:r>
          </a:p>
          <a:p>
            <a:pPr>
              <a:lnSpc>
                <a:spcPct val="90000"/>
              </a:lnSpc>
              <a:spcBef>
                <a:spcPct val="40000"/>
              </a:spcBef>
            </a:pPr>
            <a:r>
              <a:rPr lang="en-GB" altLang="en-US" sz="2400"/>
              <a:t>process-oriented</a:t>
            </a:r>
          </a:p>
          <a:p>
            <a:pPr>
              <a:lnSpc>
                <a:spcPct val="90000"/>
              </a:lnSpc>
              <a:spcBef>
                <a:spcPct val="40000"/>
              </a:spcBef>
            </a:pPr>
            <a:r>
              <a:rPr lang="en-GB" altLang="en-US" sz="2400"/>
              <a:t>main elements:</a:t>
            </a:r>
          </a:p>
          <a:p>
            <a:pPr lvl="1">
              <a:lnSpc>
                <a:spcPct val="90000"/>
              </a:lnSpc>
              <a:buFontTx/>
              <a:buNone/>
            </a:pPr>
            <a:r>
              <a:rPr lang="en-GB" altLang="en-US"/>
              <a:t>issues</a:t>
            </a:r>
            <a:endParaRPr lang="en-GB" altLang="en-US" sz="2000"/>
          </a:p>
          <a:p>
            <a:pPr lvl="2">
              <a:lnSpc>
                <a:spcPct val="90000"/>
              </a:lnSpc>
              <a:buFontTx/>
              <a:buNone/>
            </a:pPr>
            <a:r>
              <a:rPr lang="en-GB" altLang="en-US" sz="1800"/>
              <a:t>– hierarchical structure with one ‘root’ issue</a:t>
            </a:r>
          </a:p>
          <a:p>
            <a:pPr lvl="1">
              <a:lnSpc>
                <a:spcPct val="90000"/>
              </a:lnSpc>
              <a:buFontTx/>
              <a:buNone/>
            </a:pPr>
            <a:r>
              <a:rPr lang="en-GB" altLang="en-US"/>
              <a:t>positions</a:t>
            </a:r>
            <a:endParaRPr lang="en-GB" altLang="en-US" sz="2000"/>
          </a:p>
          <a:p>
            <a:pPr lvl="2">
              <a:lnSpc>
                <a:spcPct val="90000"/>
              </a:lnSpc>
              <a:buFontTx/>
              <a:buNone/>
            </a:pPr>
            <a:r>
              <a:rPr lang="en-GB" altLang="en-US" sz="1800"/>
              <a:t>– potential resolutions of an issue</a:t>
            </a:r>
          </a:p>
          <a:p>
            <a:pPr lvl="1">
              <a:lnSpc>
                <a:spcPct val="90000"/>
              </a:lnSpc>
              <a:buFontTx/>
              <a:buNone/>
            </a:pPr>
            <a:r>
              <a:rPr lang="en-GB" altLang="en-US"/>
              <a:t>arguments</a:t>
            </a:r>
            <a:endParaRPr lang="en-GB" altLang="en-US" sz="2000"/>
          </a:p>
          <a:p>
            <a:pPr lvl="2">
              <a:lnSpc>
                <a:spcPct val="90000"/>
              </a:lnSpc>
              <a:buFontTx/>
              <a:buNone/>
            </a:pPr>
            <a:r>
              <a:rPr lang="en-GB" altLang="en-US" sz="1800"/>
              <a:t>– modify the relationship between positions and issues</a:t>
            </a:r>
          </a:p>
          <a:p>
            <a:pPr>
              <a:lnSpc>
                <a:spcPct val="90000"/>
              </a:lnSpc>
              <a:spcBef>
                <a:spcPct val="40000"/>
              </a:spcBef>
            </a:pPr>
            <a:r>
              <a:rPr lang="en-GB" altLang="en-US" sz="2400"/>
              <a:t>gIBIS is a graphical version</a:t>
            </a:r>
          </a:p>
          <a:p>
            <a:pPr>
              <a:lnSpc>
                <a:spcPct val="90000"/>
              </a:lnSpc>
            </a:pPr>
            <a:endParaRPr lang="en-GB"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AEE5883-7E5D-C9E1-0F85-C6E60FBF6405}"/>
              </a:ext>
            </a:extLst>
          </p:cNvPr>
          <p:cNvSpPr>
            <a:spLocks noGrp="1" noChangeArrowheads="1"/>
          </p:cNvSpPr>
          <p:nvPr>
            <p:ph type="title"/>
          </p:nvPr>
        </p:nvSpPr>
        <p:spPr/>
        <p:txBody>
          <a:bodyPr/>
          <a:lstStyle/>
          <a:p>
            <a:r>
              <a:rPr lang="en-GB" altLang="en-US"/>
              <a:t>structure of gIBIS</a:t>
            </a:r>
          </a:p>
        </p:txBody>
      </p:sp>
      <p:grpSp>
        <p:nvGrpSpPr>
          <p:cNvPr id="39974" name="Group 38">
            <a:extLst>
              <a:ext uri="{FF2B5EF4-FFF2-40B4-BE49-F238E27FC236}">
                <a16:creationId xmlns:a16="http://schemas.microsoft.com/office/drawing/2014/main" id="{8C01E017-CE64-AF37-AC5A-0B3EDDAB5EA4}"/>
              </a:ext>
            </a:extLst>
          </p:cNvPr>
          <p:cNvGrpSpPr>
            <a:grpSpLocks/>
          </p:cNvGrpSpPr>
          <p:nvPr/>
        </p:nvGrpSpPr>
        <p:grpSpPr bwMode="auto">
          <a:xfrm>
            <a:off x="381000" y="1919288"/>
            <a:ext cx="7924800" cy="4481512"/>
            <a:chOff x="240" y="1209"/>
            <a:chExt cx="4992" cy="2823"/>
          </a:xfrm>
        </p:grpSpPr>
        <p:sp>
          <p:nvSpPr>
            <p:cNvPr id="39939" name="Text Box 3">
              <a:extLst>
                <a:ext uri="{FF2B5EF4-FFF2-40B4-BE49-F238E27FC236}">
                  <a16:creationId xmlns:a16="http://schemas.microsoft.com/office/drawing/2014/main" id="{E57FA22E-3EA4-D4AE-0DF4-D1C26D48D099}"/>
                </a:ext>
              </a:extLst>
            </p:cNvPr>
            <p:cNvSpPr txBox="1">
              <a:spLocks noChangeArrowheads="1"/>
            </p:cNvSpPr>
            <p:nvPr/>
          </p:nvSpPr>
          <p:spPr bwMode="auto">
            <a:xfrm>
              <a:off x="240" y="2649"/>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Sub-issue</a:t>
              </a:r>
            </a:p>
          </p:txBody>
        </p:sp>
        <p:sp>
          <p:nvSpPr>
            <p:cNvPr id="39940" name="Text Box 4">
              <a:extLst>
                <a:ext uri="{FF2B5EF4-FFF2-40B4-BE49-F238E27FC236}">
                  <a16:creationId xmlns:a16="http://schemas.microsoft.com/office/drawing/2014/main" id="{E02E4BFC-4B16-18EA-3BB5-C8EF819A561F}"/>
                </a:ext>
              </a:extLst>
            </p:cNvPr>
            <p:cNvSpPr txBox="1">
              <a:spLocks noChangeArrowheads="1"/>
            </p:cNvSpPr>
            <p:nvPr/>
          </p:nvSpPr>
          <p:spPr bwMode="auto">
            <a:xfrm>
              <a:off x="1488" y="1689"/>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Issue</a:t>
              </a:r>
            </a:p>
          </p:txBody>
        </p:sp>
        <p:sp>
          <p:nvSpPr>
            <p:cNvPr id="39941" name="Text Box 5">
              <a:extLst>
                <a:ext uri="{FF2B5EF4-FFF2-40B4-BE49-F238E27FC236}">
                  <a16:creationId xmlns:a16="http://schemas.microsoft.com/office/drawing/2014/main" id="{6173C032-C926-1142-B945-10F1BBCF73B4}"/>
                </a:ext>
              </a:extLst>
            </p:cNvPr>
            <p:cNvSpPr txBox="1">
              <a:spLocks noChangeArrowheads="1"/>
            </p:cNvSpPr>
            <p:nvPr/>
          </p:nvSpPr>
          <p:spPr bwMode="auto">
            <a:xfrm>
              <a:off x="1788" y="3561"/>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Sub-issue</a:t>
              </a:r>
            </a:p>
          </p:txBody>
        </p:sp>
        <p:sp>
          <p:nvSpPr>
            <p:cNvPr id="39942" name="Text Box 6">
              <a:extLst>
                <a:ext uri="{FF2B5EF4-FFF2-40B4-BE49-F238E27FC236}">
                  <a16:creationId xmlns:a16="http://schemas.microsoft.com/office/drawing/2014/main" id="{04837258-EE0B-39CA-025C-36F8D6F7E293}"/>
                </a:ext>
              </a:extLst>
            </p:cNvPr>
            <p:cNvSpPr txBox="1">
              <a:spLocks noChangeArrowheads="1"/>
            </p:cNvSpPr>
            <p:nvPr/>
          </p:nvSpPr>
          <p:spPr bwMode="auto">
            <a:xfrm>
              <a:off x="3276" y="3177"/>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Sub-issue</a:t>
              </a:r>
            </a:p>
          </p:txBody>
        </p:sp>
        <p:sp>
          <p:nvSpPr>
            <p:cNvPr id="39943" name="Text Box 7">
              <a:extLst>
                <a:ext uri="{FF2B5EF4-FFF2-40B4-BE49-F238E27FC236}">
                  <a16:creationId xmlns:a16="http://schemas.microsoft.com/office/drawing/2014/main" id="{F2AB92A9-4A46-47A5-D48F-CAF194C02FE0}"/>
                </a:ext>
              </a:extLst>
            </p:cNvPr>
            <p:cNvSpPr txBox="1">
              <a:spLocks noChangeArrowheads="1"/>
            </p:cNvSpPr>
            <p:nvPr/>
          </p:nvSpPr>
          <p:spPr bwMode="auto">
            <a:xfrm>
              <a:off x="2988" y="1305"/>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Position</a:t>
              </a:r>
            </a:p>
          </p:txBody>
        </p:sp>
        <p:sp>
          <p:nvSpPr>
            <p:cNvPr id="39944" name="Text Box 8">
              <a:extLst>
                <a:ext uri="{FF2B5EF4-FFF2-40B4-BE49-F238E27FC236}">
                  <a16:creationId xmlns:a16="http://schemas.microsoft.com/office/drawing/2014/main" id="{1F0CD169-CA36-9BAB-751A-AFB1C63DBC95}"/>
                </a:ext>
              </a:extLst>
            </p:cNvPr>
            <p:cNvSpPr txBox="1">
              <a:spLocks noChangeArrowheads="1"/>
            </p:cNvSpPr>
            <p:nvPr/>
          </p:nvSpPr>
          <p:spPr bwMode="auto">
            <a:xfrm>
              <a:off x="2988" y="208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Position</a:t>
              </a:r>
            </a:p>
          </p:txBody>
        </p:sp>
        <p:sp>
          <p:nvSpPr>
            <p:cNvPr id="39945" name="Text Box 9">
              <a:extLst>
                <a:ext uri="{FF2B5EF4-FFF2-40B4-BE49-F238E27FC236}">
                  <a16:creationId xmlns:a16="http://schemas.microsoft.com/office/drawing/2014/main" id="{B471D224-03EE-3FA9-02C9-57C5E3327126}"/>
                </a:ext>
              </a:extLst>
            </p:cNvPr>
            <p:cNvSpPr txBox="1">
              <a:spLocks noChangeArrowheads="1"/>
            </p:cNvSpPr>
            <p:nvPr/>
          </p:nvSpPr>
          <p:spPr bwMode="auto">
            <a:xfrm>
              <a:off x="4492" y="1305"/>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Argument</a:t>
              </a:r>
            </a:p>
          </p:txBody>
        </p:sp>
        <p:sp>
          <p:nvSpPr>
            <p:cNvPr id="39946" name="Text Box 10">
              <a:extLst>
                <a:ext uri="{FF2B5EF4-FFF2-40B4-BE49-F238E27FC236}">
                  <a16:creationId xmlns:a16="http://schemas.microsoft.com/office/drawing/2014/main" id="{2C6CB3B7-FF04-3424-B990-621264702A95}"/>
                </a:ext>
              </a:extLst>
            </p:cNvPr>
            <p:cNvSpPr txBox="1">
              <a:spLocks noChangeArrowheads="1"/>
            </p:cNvSpPr>
            <p:nvPr/>
          </p:nvSpPr>
          <p:spPr bwMode="auto">
            <a:xfrm>
              <a:off x="4492" y="2082"/>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Arial" panose="020B0604020202020204" pitchFamily="34" charset="0"/>
                </a:rPr>
                <a:t>Argument</a:t>
              </a:r>
            </a:p>
          </p:txBody>
        </p:sp>
        <p:sp>
          <p:nvSpPr>
            <p:cNvPr id="39947" name="Text Box 11">
              <a:extLst>
                <a:ext uri="{FF2B5EF4-FFF2-40B4-BE49-F238E27FC236}">
                  <a16:creationId xmlns:a16="http://schemas.microsoft.com/office/drawing/2014/main" id="{F9548899-B984-3A17-7606-DED5D34AC90F}"/>
                </a:ext>
              </a:extLst>
            </p:cNvPr>
            <p:cNvSpPr txBox="1">
              <a:spLocks noChangeArrowheads="1"/>
            </p:cNvSpPr>
            <p:nvPr/>
          </p:nvSpPr>
          <p:spPr bwMode="auto">
            <a:xfrm>
              <a:off x="2469" y="1545"/>
              <a:ext cx="6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responds to</a:t>
              </a:r>
            </a:p>
          </p:txBody>
        </p:sp>
        <p:sp>
          <p:nvSpPr>
            <p:cNvPr id="39948" name="Line 12">
              <a:extLst>
                <a:ext uri="{FF2B5EF4-FFF2-40B4-BE49-F238E27FC236}">
                  <a16:creationId xmlns:a16="http://schemas.microsoft.com/office/drawing/2014/main" id="{B80B2362-2AA2-4AF6-6B8F-E1785B026B7C}"/>
                </a:ext>
              </a:extLst>
            </p:cNvPr>
            <p:cNvSpPr>
              <a:spLocks noChangeShapeType="1"/>
            </p:cNvSpPr>
            <p:nvPr/>
          </p:nvSpPr>
          <p:spPr bwMode="auto">
            <a:xfrm flipH="1">
              <a:off x="1968" y="1440"/>
              <a:ext cx="1008" cy="297"/>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9229B6D0-64B8-226D-8CB8-69718530F466}"/>
                </a:ext>
              </a:extLst>
            </p:cNvPr>
            <p:cNvSpPr>
              <a:spLocks noChangeShapeType="1"/>
            </p:cNvSpPr>
            <p:nvPr/>
          </p:nvSpPr>
          <p:spPr bwMode="auto">
            <a:xfrm flipH="1" flipV="1">
              <a:off x="1968" y="1872"/>
              <a:ext cx="1008" cy="336"/>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Text Box 15">
              <a:extLst>
                <a:ext uri="{FF2B5EF4-FFF2-40B4-BE49-F238E27FC236}">
                  <a16:creationId xmlns:a16="http://schemas.microsoft.com/office/drawing/2014/main" id="{C15818CC-5BC5-7E14-5383-218F62ED5F4B}"/>
                </a:ext>
              </a:extLst>
            </p:cNvPr>
            <p:cNvSpPr txBox="1">
              <a:spLocks noChangeArrowheads="1"/>
            </p:cNvSpPr>
            <p:nvPr/>
          </p:nvSpPr>
          <p:spPr bwMode="auto">
            <a:xfrm>
              <a:off x="2469" y="1881"/>
              <a:ext cx="6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responds to</a:t>
              </a:r>
            </a:p>
          </p:txBody>
        </p:sp>
        <p:sp>
          <p:nvSpPr>
            <p:cNvPr id="39952" name="Text Box 16">
              <a:extLst>
                <a:ext uri="{FF2B5EF4-FFF2-40B4-BE49-F238E27FC236}">
                  <a16:creationId xmlns:a16="http://schemas.microsoft.com/office/drawing/2014/main" id="{A9BF07B0-64EE-430D-F51E-942802A0BAAE}"/>
                </a:ext>
              </a:extLst>
            </p:cNvPr>
            <p:cNvSpPr txBox="1">
              <a:spLocks noChangeArrowheads="1"/>
            </p:cNvSpPr>
            <p:nvPr/>
          </p:nvSpPr>
          <p:spPr bwMode="auto">
            <a:xfrm>
              <a:off x="3870" y="2025"/>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objects to</a:t>
              </a:r>
            </a:p>
          </p:txBody>
        </p:sp>
        <p:sp>
          <p:nvSpPr>
            <p:cNvPr id="39953" name="Line 17">
              <a:extLst>
                <a:ext uri="{FF2B5EF4-FFF2-40B4-BE49-F238E27FC236}">
                  <a16:creationId xmlns:a16="http://schemas.microsoft.com/office/drawing/2014/main" id="{1F9FDA92-A14A-633D-CEDC-A9FCFB5ADD8E}"/>
                </a:ext>
              </a:extLst>
            </p:cNvPr>
            <p:cNvSpPr>
              <a:spLocks noChangeShapeType="1"/>
            </p:cNvSpPr>
            <p:nvPr/>
          </p:nvSpPr>
          <p:spPr bwMode="auto">
            <a:xfrm flipH="1" flipV="1">
              <a:off x="3696" y="1401"/>
              <a:ext cx="768" cy="0"/>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Text Box 18">
              <a:extLst>
                <a:ext uri="{FF2B5EF4-FFF2-40B4-BE49-F238E27FC236}">
                  <a16:creationId xmlns:a16="http://schemas.microsoft.com/office/drawing/2014/main" id="{8761D5CB-4B0F-1501-890D-B7223B89B491}"/>
                </a:ext>
              </a:extLst>
            </p:cNvPr>
            <p:cNvSpPr txBox="1">
              <a:spLocks noChangeArrowheads="1"/>
            </p:cNvSpPr>
            <p:nvPr/>
          </p:nvSpPr>
          <p:spPr bwMode="auto">
            <a:xfrm>
              <a:off x="3870" y="1209"/>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supports</a:t>
              </a:r>
            </a:p>
          </p:txBody>
        </p:sp>
        <p:sp>
          <p:nvSpPr>
            <p:cNvPr id="39955" name="Text Box 19">
              <a:extLst>
                <a:ext uri="{FF2B5EF4-FFF2-40B4-BE49-F238E27FC236}">
                  <a16:creationId xmlns:a16="http://schemas.microsoft.com/office/drawing/2014/main" id="{3DB2608C-4B87-00FE-661A-3747E0B1065F}"/>
                </a:ext>
              </a:extLst>
            </p:cNvPr>
            <p:cNvSpPr txBox="1">
              <a:spLocks noChangeArrowheads="1"/>
            </p:cNvSpPr>
            <p:nvPr/>
          </p:nvSpPr>
          <p:spPr bwMode="auto">
            <a:xfrm>
              <a:off x="1968" y="2880"/>
              <a:ext cx="5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questions</a:t>
              </a:r>
            </a:p>
          </p:txBody>
        </p:sp>
        <p:sp>
          <p:nvSpPr>
            <p:cNvPr id="39956" name="Text Box 20">
              <a:extLst>
                <a:ext uri="{FF2B5EF4-FFF2-40B4-BE49-F238E27FC236}">
                  <a16:creationId xmlns:a16="http://schemas.microsoft.com/office/drawing/2014/main" id="{9A05C732-EC30-7C06-8901-EE97DAF531F3}"/>
                </a:ext>
              </a:extLst>
            </p:cNvPr>
            <p:cNvSpPr txBox="1">
              <a:spLocks noChangeArrowheads="1"/>
            </p:cNvSpPr>
            <p:nvPr/>
          </p:nvSpPr>
          <p:spPr bwMode="auto">
            <a:xfrm>
              <a:off x="2832" y="2649"/>
              <a:ext cx="6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generalizes</a:t>
              </a:r>
            </a:p>
          </p:txBody>
        </p:sp>
        <p:sp>
          <p:nvSpPr>
            <p:cNvPr id="39957" name="Text Box 21">
              <a:extLst>
                <a:ext uri="{FF2B5EF4-FFF2-40B4-BE49-F238E27FC236}">
                  <a16:creationId xmlns:a16="http://schemas.microsoft.com/office/drawing/2014/main" id="{0010DF2B-2E30-573B-A77B-D26EB39B33C1}"/>
                </a:ext>
              </a:extLst>
            </p:cNvPr>
            <p:cNvSpPr txBox="1">
              <a:spLocks noChangeArrowheads="1"/>
            </p:cNvSpPr>
            <p:nvPr/>
          </p:nvSpPr>
          <p:spPr bwMode="auto">
            <a:xfrm>
              <a:off x="480" y="2208"/>
              <a:ext cx="6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i="1">
                  <a:latin typeface="Arial" panose="020B0604020202020204" pitchFamily="34" charset="0"/>
                </a:rPr>
                <a:t>specializes</a:t>
              </a:r>
            </a:p>
          </p:txBody>
        </p:sp>
        <p:sp>
          <p:nvSpPr>
            <p:cNvPr id="39958" name="Line 22">
              <a:extLst>
                <a:ext uri="{FF2B5EF4-FFF2-40B4-BE49-F238E27FC236}">
                  <a16:creationId xmlns:a16="http://schemas.microsoft.com/office/drawing/2014/main" id="{05A847BA-4650-A635-EDD7-F400A5D7C51D}"/>
                </a:ext>
              </a:extLst>
            </p:cNvPr>
            <p:cNvSpPr>
              <a:spLocks noChangeShapeType="1"/>
            </p:cNvSpPr>
            <p:nvPr/>
          </p:nvSpPr>
          <p:spPr bwMode="auto">
            <a:xfrm flipV="1">
              <a:off x="768" y="1929"/>
              <a:ext cx="720" cy="759"/>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a:extLst>
                <a:ext uri="{FF2B5EF4-FFF2-40B4-BE49-F238E27FC236}">
                  <a16:creationId xmlns:a16="http://schemas.microsoft.com/office/drawing/2014/main" id="{0B7D3BC6-0DD0-9CD2-F309-16A8E136C92C}"/>
                </a:ext>
              </a:extLst>
            </p:cNvPr>
            <p:cNvSpPr>
              <a:spLocks noChangeShapeType="1"/>
            </p:cNvSpPr>
            <p:nvPr/>
          </p:nvSpPr>
          <p:spPr bwMode="auto">
            <a:xfrm flipH="1" flipV="1">
              <a:off x="1728" y="1977"/>
              <a:ext cx="384" cy="1575"/>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a:extLst>
                <a:ext uri="{FF2B5EF4-FFF2-40B4-BE49-F238E27FC236}">
                  <a16:creationId xmlns:a16="http://schemas.microsoft.com/office/drawing/2014/main" id="{80EA6D66-F77B-85A8-3757-5530F6DFDDE2}"/>
                </a:ext>
              </a:extLst>
            </p:cNvPr>
            <p:cNvSpPr>
              <a:spLocks noChangeShapeType="1"/>
            </p:cNvSpPr>
            <p:nvPr/>
          </p:nvSpPr>
          <p:spPr bwMode="auto">
            <a:xfrm flipH="1" flipV="1">
              <a:off x="1872" y="1977"/>
              <a:ext cx="1392" cy="1239"/>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a:extLst>
                <a:ext uri="{FF2B5EF4-FFF2-40B4-BE49-F238E27FC236}">
                  <a16:creationId xmlns:a16="http://schemas.microsoft.com/office/drawing/2014/main" id="{24DD82A6-C448-D7F7-3E0A-8D21EDBD5B3F}"/>
                </a:ext>
              </a:extLst>
            </p:cNvPr>
            <p:cNvSpPr>
              <a:spLocks noChangeShapeType="1"/>
            </p:cNvSpPr>
            <p:nvPr/>
          </p:nvSpPr>
          <p:spPr bwMode="auto">
            <a:xfrm flipH="1">
              <a:off x="1056" y="2592"/>
              <a:ext cx="336"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a:extLst>
                <a:ext uri="{FF2B5EF4-FFF2-40B4-BE49-F238E27FC236}">
                  <a16:creationId xmlns:a16="http://schemas.microsoft.com/office/drawing/2014/main" id="{EF0A9173-E805-246A-2C20-A9CE076F202E}"/>
                </a:ext>
              </a:extLst>
            </p:cNvPr>
            <p:cNvSpPr>
              <a:spLocks noChangeShapeType="1"/>
            </p:cNvSpPr>
            <p:nvPr/>
          </p:nvSpPr>
          <p:spPr bwMode="auto">
            <a:xfrm flipH="1">
              <a:off x="1104" y="2784"/>
              <a:ext cx="336" cy="48"/>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Line 27">
              <a:extLst>
                <a:ext uri="{FF2B5EF4-FFF2-40B4-BE49-F238E27FC236}">
                  <a16:creationId xmlns:a16="http://schemas.microsoft.com/office/drawing/2014/main" id="{9555F954-2639-7F8B-11C4-A883A7B8F7A9}"/>
                </a:ext>
              </a:extLst>
            </p:cNvPr>
            <p:cNvSpPr>
              <a:spLocks noChangeShapeType="1"/>
            </p:cNvSpPr>
            <p:nvPr/>
          </p:nvSpPr>
          <p:spPr bwMode="auto">
            <a:xfrm flipH="1" flipV="1">
              <a:off x="960" y="2976"/>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Line 28">
              <a:extLst>
                <a:ext uri="{FF2B5EF4-FFF2-40B4-BE49-F238E27FC236}">
                  <a16:creationId xmlns:a16="http://schemas.microsoft.com/office/drawing/2014/main" id="{FA553EDD-63DA-7DBB-8F27-66C53B5EAFF5}"/>
                </a:ext>
              </a:extLst>
            </p:cNvPr>
            <p:cNvSpPr>
              <a:spLocks noChangeShapeType="1"/>
            </p:cNvSpPr>
            <p:nvPr/>
          </p:nvSpPr>
          <p:spPr bwMode="auto">
            <a:xfrm flipH="1" flipV="1">
              <a:off x="1056" y="2928"/>
              <a:ext cx="480"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Line 29">
              <a:extLst>
                <a:ext uri="{FF2B5EF4-FFF2-40B4-BE49-F238E27FC236}">
                  <a16:creationId xmlns:a16="http://schemas.microsoft.com/office/drawing/2014/main" id="{F49809B8-9CFD-CA2A-1378-AD7C168892DA}"/>
                </a:ext>
              </a:extLst>
            </p:cNvPr>
            <p:cNvSpPr>
              <a:spLocks noChangeShapeType="1"/>
            </p:cNvSpPr>
            <p:nvPr/>
          </p:nvSpPr>
          <p:spPr bwMode="auto">
            <a:xfrm flipH="1">
              <a:off x="2592" y="3408"/>
              <a:ext cx="336"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Line 30">
              <a:extLst>
                <a:ext uri="{FF2B5EF4-FFF2-40B4-BE49-F238E27FC236}">
                  <a16:creationId xmlns:a16="http://schemas.microsoft.com/office/drawing/2014/main" id="{5D288714-41B9-CDB8-D83E-BDB56D48952B}"/>
                </a:ext>
              </a:extLst>
            </p:cNvPr>
            <p:cNvSpPr>
              <a:spLocks noChangeShapeType="1"/>
            </p:cNvSpPr>
            <p:nvPr/>
          </p:nvSpPr>
          <p:spPr bwMode="auto">
            <a:xfrm flipH="1">
              <a:off x="2640" y="3552"/>
              <a:ext cx="384" cy="96"/>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Line 31">
              <a:extLst>
                <a:ext uri="{FF2B5EF4-FFF2-40B4-BE49-F238E27FC236}">
                  <a16:creationId xmlns:a16="http://schemas.microsoft.com/office/drawing/2014/main" id="{EBB48CC3-8B90-E50E-1F95-867A2D4F2BED}"/>
                </a:ext>
              </a:extLst>
            </p:cNvPr>
            <p:cNvSpPr>
              <a:spLocks noChangeShapeType="1"/>
            </p:cNvSpPr>
            <p:nvPr/>
          </p:nvSpPr>
          <p:spPr bwMode="auto">
            <a:xfrm flipH="1" flipV="1">
              <a:off x="2496" y="3792"/>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Line 32">
              <a:extLst>
                <a:ext uri="{FF2B5EF4-FFF2-40B4-BE49-F238E27FC236}">
                  <a16:creationId xmlns:a16="http://schemas.microsoft.com/office/drawing/2014/main" id="{58488F37-DF6C-2CAF-DC08-41767E2AFA56}"/>
                </a:ext>
              </a:extLst>
            </p:cNvPr>
            <p:cNvSpPr>
              <a:spLocks noChangeShapeType="1"/>
            </p:cNvSpPr>
            <p:nvPr/>
          </p:nvSpPr>
          <p:spPr bwMode="auto">
            <a:xfrm flipH="1" flipV="1">
              <a:off x="2640" y="3744"/>
              <a:ext cx="432"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9" name="Line 33">
              <a:extLst>
                <a:ext uri="{FF2B5EF4-FFF2-40B4-BE49-F238E27FC236}">
                  <a16:creationId xmlns:a16="http://schemas.microsoft.com/office/drawing/2014/main" id="{1EFC7CDF-D9B9-07CD-B597-188C8CAD9630}"/>
                </a:ext>
              </a:extLst>
            </p:cNvPr>
            <p:cNvSpPr>
              <a:spLocks noChangeShapeType="1"/>
            </p:cNvSpPr>
            <p:nvPr/>
          </p:nvSpPr>
          <p:spPr bwMode="auto">
            <a:xfrm flipH="1">
              <a:off x="4032" y="2976"/>
              <a:ext cx="288"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0" name="Line 34">
              <a:extLst>
                <a:ext uri="{FF2B5EF4-FFF2-40B4-BE49-F238E27FC236}">
                  <a16:creationId xmlns:a16="http://schemas.microsoft.com/office/drawing/2014/main" id="{0CFC5D2A-E354-C0BD-4D6A-D5D335785B82}"/>
                </a:ext>
              </a:extLst>
            </p:cNvPr>
            <p:cNvSpPr>
              <a:spLocks noChangeShapeType="1"/>
            </p:cNvSpPr>
            <p:nvPr/>
          </p:nvSpPr>
          <p:spPr bwMode="auto">
            <a:xfrm flipH="1">
              <a:off x="4080" y="3216"/>
              <a:ext cx="384" cy="48"/>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Line 35">
              <a:extLst>
                <a:ext uri="{FF2B5EF4-FFF2-40B4-BE49-F238E27FC236}">
                  <a16:creationId xmlns:a16="http://schemas.microsoft.com/office/drawing/2014/main" id="{220FA724-5B05-4811-4C2E-CF43B3EFD576}"/>
                </a:ext>
              </a:extLst>
            </p:cNvPr>
            <p:cNvSpPr>
              <a:spLocks noChangeShapeType="1"/>
            </p:cNvSpPr>
            <p:nvPr/>
          </p:nvSpPr>
          <p:spPr bwMode="auto">
            <a:xfrm flipH="1" flipV="1">
              <a:off x="3936" y="3408"/>
              <a:ext cx="384" cy="240"/>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Line 36">
              <a:extLst>
                <a:ext uri="{FF2B5EF4-FFF2-40B4-BE49-F238E27FC236}">
                  <a16:creationId xmlns:a16="http://schemas.microsoft.com/office/drawing/2014/main" id="{83428025-0254-0362-7E9E-612375F8B36C}"/>
                </a:ext>
              </a:extLst>
            </p:cNvPr>
            <p:cNvSpPr>
              <a:spLocks noChangeShapeType="1"/>
            </p:cNvSpPr>
            <p:nvPr/>
          </p:nvSpPr>
          <p:spPr bwMode="auto">
            <a:xfrm flipH="1" flipV="1">
              <a:off x="4032" y="3360"/>
              <a:ext cx="384" cy="144"/>
            </a:xfrm>
            <a:prstGeom prst="line">
              <a:avLst/>
            </a:prstGeom>
            <a:noFill/>
            <a:ln w="19050">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Line 37">
              <a:extLst>
                <a:ext uri="{FF2B5EF4-FFF2-40B4-BE49-F238E27FC236}">
                  <a16:creationId xmlns:a16="http://schemas.microsoft.com/office/drawing/2014/main" id="{05F3DD44-072D-8D48-4AAD-AA91935F48A1}"/>
                </a:ext>
              </a:extLst>
            </p:cNvPr>
            <p:cNvSpPr>
              <a:spLocks noChangeShapeType="1"/>
            </p:cNvSpPr>
            <p:nvPr/>
          </p:nvSpPr>
          <p:spPr bwMode="auto">
            <a:xfrm flipH="1" flipV="1">
              <a:off x="3696" y="2208"/>
              <a:ext cx="768" cy="0"/>
            </a:xfrm>
            <a:prstGeom prst="line">
              <a:avLst/>
            </a:prstGeom>
            <a:noFill/>
            <a:ln w="28575">
              <a:solidFill>
                <a:srgbClr val="2E005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A146E7C-EF88-4C62-19F8-9CF26BE06427}"/>
              </a:ext>
            </a:extLst>
          </p:cNvPr>
          <p:cNvSpPr>
            <a:spLocks noGrp="1" noChangeArrowheads="1"/>
          </p:cNvSpPr>
          <p:nvPr>
            <p:ph type="title"/>
          </p:nvPr>
        </p:nvSpPr>
        <p:spPr/>
        <p:txBody>
          <a:bodyPr/>
          <a:lstStyle/>
          <a:p>
            <a:r>
              <a:rPr lang="en-GB" altLang="en-US"/>
              <a:t>Design space analysis</a:t>
            </a:r>
          </a:p>
        </p:txBody>
      </p:sp>
      <p:sp>
        <p:nvSpPr>
          <p:cNvPr id="34819" name="Rectangle 3">
            <a:extLst>
              <a:ext uri="{FF2B5EF4-FFF2-40B4-BE49-F238E27FC236}">
                <a16:creationId xmlns:a16="http://schemas.microsoft.com/office/drawing/2014/main" id="{8804CBBF-4266-A566-C382-F4152958192D}"/>
              </a:ext>
            </a:extLst>
          </p:cNvPr>
          <p:cNvSpPr>
            <a:spLocks noGrp="1" noChangeArrowheads="1"/>
          </p:cNvSpPr>
          <p:nvPr>
            <p:ph type="body" idx="1"/>
          </p:nvPr>
        </p:nvSpPr>
        <p:spPr/>
        <p:txBody>
          <a:bodyPr/>
          <a:lstStyle/>
          <a:p>
            <a:pPr>
              <a:lnSpc>
                <a:spcPct val="90000"/>
              </a:lnSpc>
            </a:pPr>
            <a:r>
              <a:rPr lang="en-GB" altLang="en-US" sz="2400"/>
              <a:t>structure-oriented</a:t>
            </a:r>
          </a:p>
          <a:p>
            <a:pPr>
              <a:lnSpc>
                <a:spcPct val="90000"/>
              </a:lnSpc>
            </a:pPr>
            <a:endParaRPr lang="en-GB" altLang="en-US" sz="1200"/>
          </a:p>
          <a:p>
            <a:pPr>
              <a:lnSpc>
                <a:spcPct val="90000"/>
              </a:lnSpc>
            </a:pPr>
            <a:r>
              <a:rPr lang="en-GB" altLang="en-US" sz="2400"/>
              <a:t>QOC – hierarchical structure:</a:t>
            </a:r>
          </a:p>
          <a:p>
            <a:pPr lvl="1">
              <a:lnSpc>
                <a:spcPct val="90000"/>
              </a:lnSpc>
              <a:buFontTx/>
              <a:buNone/>
            </a:pPr>
            <a:r>
              <a:rPr lang="en-GB" altLang="en-US" sz="2000"/>
              <a:t>questions (and sub-questions) </a:t>
            </a:r>
          </a:p>
          <a:p>
            <a:pPr lvl="2">
              <a:lnSpc>
                <a:spcPct val="90000"/>
              </a:lnSpc>
              <a:buFontTx/>
              <a:buNone/>
            </a:pPr>
            <a:r>
              <a:rPr lang="en-GB" altLang="en-US" sz="1600"/>
              <a:t>– represent major issues of  a design</a:t>
            </a:r>
            <a:endParaRPr lang="en-GB" altLang="en-US" sz="1800"/>
          </a:p>
          <a:p>
            <a:pPr lvl="1">
              <a:lnSpc>
                <a:spcPct val="90000"/>
              </a:lnSpc>
              <a:buFontTx/>
              <a:buNone/>
            </a:pPr>
            <a:r>
              <a:rPr lang="en-GB" altLang="en-US" sz="2000"/>
              <a:t>options</a:t>
            </a:r>
          </a:p>
          <a:p>
            <a:pPr>
              <a:lnSpc>
                <a:spcPct val="90000"/>
              </a:lnSpc>
              <a:buFontTx/>
              <a:buNone/>
            </a:pPr>
            <a:r>
              <a:rPr lang="en-GB" altLang="en-US" sz="2400"/>
              <a:t>		</a:t>
            </a:r>
            <a:r>
              <a:rPr lang="en-GB" altLang="en-US" sz="1600"/>
              <a:t>– provide alternative solutions to the question</a:t>
            </a:r>
          </a:p>
          <a:p>
            <a:pPr lvl="1">
              <a:lnSpc>
                <a:spcPct val="90000"/>
              </a:lnSpc>
              <a:buFontTx/>
              <a:buNone/>
            </a:pPr>
            <a:r>
              <a:rPr lang="en-GB" altLang="en-US" sz="2000"/>
              <a:t>criteria </a:t>
            </a:r>
          </a:p>
          <a:p>
            <a:pPr>
              <a:lnSpc>
                <a:spcPct val="90000"/>
              </a:lnSpc>
              <a:buFontTx/>
              <a:buNone/>
            </a:pPr>
            <a:r>
              <a:rPr lang="en-GB" altLang="en-US" sz="2400"/>
              <a:t>		</a:t>
            </a:r>
            <a:r>
              <a:rPr lang="en-GB" altLang="en-US" sz="1600"/>
              <a:t>– the means to assess the options in order to make a choice</a:t>
            </a:r>
          </a:p>
          <a:p>
            <a:pPr>
              <a:lnSpc>
                <a:spcPct val="90000"/>
              </a:lnSpc>
            </a:pPr>
            <a:endParaRPr lang="en-GB" altLang="en-US" sz="1200"/>
          </a:p>
          <a:p>
            <a:pPr>
              <a:lnSpc>
                <a:spcPct val="90000"/>
              </a:lnSpc>
            </a:pPr>
            <a:r>
              <a:rPr lang="en-GB" altLang="en-US" sz="2400"/>
              <a:t>DRL – similar to QOC with a larger language and more formal semantics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0" name="Rectangle 48">
            <a:extLst>
              <a:ext uri="{FF2B5EF4-FFF2-40B4-BE49-F238E27FC236}">
                <a16:creationId xmlns:a16="http://schemas.microsoft.com/office/drawing/2014/main" id="{F2F0E26D-DA5D-2B2B-B1BB-820405C8937F}"/>
              </a:ext>
            </a:extLst>
          </p:cNvPr>
          <p:cNvSpPr>
            <a:spLocks noChangeArrowheads="1"/>
          </p:cNvSpPr>
          <p:nvPr/>
        </p:nvSpPr>
        <p:spPr bwMode="auto">
          <a:xfrm>
            <a:off x="5715000" y="5181600"/>
            <a:ext cx="3810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9" name="Rectangle 47">
            <a:extLst>
              <a:ext uri="{FF2B5EF4-FFF2-40B4-BE49-F238E27FC236}">
                <a16:creationId xmlns:a16="http://schemas.microsoft.com/office/drawing/2014/main" id="{05FF6BAB-C441-789A-C528-8B95C5D79BA2}"/>
              </a:ext>
            </a:extLst>
          </p:cNvPr>
          <p:cNvSpPr>
            <a:spLocks noChangeArrowheads="1"/>
          </p:cNvSpPr>
          <p:nvPr/>
        </p:nvSpPr>
        <p:spPr bwMode="auto">
          <a:xfrm>
            <a:off x="4038600" y="3124200"/>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6" name="Rectangle 44">
            <a:extLst>
              <a:ext uri="{FF2B5EF4-FFF2-40B4-BE49-F238E27FC236}">
                <a16:creationId xmlns:a16="http://schemas.microsoft.com/office/drawing/2014/main" id="{B7A191DA-96AA-7474-4D95-88684EEF8EC0}"/>
              </a:ext>
            </a:extLst>
          </p:cNvPr>
          <p:cNvSpPr>
            <a:spLocks noChangeArrowheads="1"/>
          </p:cNvSpPr>
          <p:nvPr/>
        </p:nvSpPr>
        <p:spPr bwMode="auto">
          <a:xfrm>
            <a:off x="3352800" y="2971800"/>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 name="Rectangle 2">
            <a:extLst>
              <a:ext uri="{FF2B5EF4-FFF2-40B4-BE49-F238E27FC236}">
                <a16:creationId xmlns:a16="http://schemas.microsoft.com/office/drawing/2014/main" id="{622F02B1-0F1F-0B84-DA7B-0B2A93BD09D2}"/>
              </a:ext>
            </a:extLst>
          </p:cNvPr>
          <p:cNvSpPr>
            <a:spLocks noGrp="1" noChangeArrowheads="1"/>
          </p:cNvSpPr>
          <p:nvPr>
            <p:ph type="title"/>
          </p:nvPr>
        </p:nvSpPr>
        <p:spPr/>
        <p:txBody>
          <a:bodyPr/>
          <a:lstStyle/>
          <a:p>
            <a:r>
              <a:rPr lang="en-GB" altLang="en-US"/>
              <a:t>the QOC notation</a:t>
            </a:r>
          </a:p>
        </p:txBody>
      </p:sp>
      <p:sp>
        <p:nvSpPr>
          <p:cNvPr id="38915" name="Text Box 3">
            <a:extLst>
              <a:ext uri="{FF2B5EF4-FFF2-40B4-BE49-F238E27FC236}">
                <a16:creationId xmlns:a16="http://schemas.microsoft.com/office/drawing/2014/main" id="{F33B8A9F-50C8-CACD-B691-BE3414847F39}"/>
              </a:ext>
            </a:extLst>
          </p:cNvPr>
          <p:cNvSpPr txBox="1">
            <a:spLocks noChangeArrowheads="1"/>
          </p:cNvSpPr>
          <p:nvPr/>
        </p:nvSpPr>
        <p:spPr bwMode="auto">
          <a:xfrm>
            <a:off x="822325" y="2971800"/>
            <a:ext cx="140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Question</a:t>
            </a:r>
          </a:p>
        </p:txBody>
      </p:sp>
      <p:sp>
        <p:nvSpPr>
          <p:cNvPr id="38917" name="Text Box 5">
            <a:extLst>
              <a:ext uri="{FF2B5EF4-FFF2-40B4-BE49-F238E27FC236}">
                <a16:creationId xmlns:a16="http://schemas.microsoft.com/office/drawing/2014/main" id="{D7B2A29A-3487-D9EA-5433-0A8B38AF3BAD}"/>
              </a:ext>
            </a:extLst>
          </p:cNvPr>
          <p:cNvSpPr txBox="1">
            <a:spLocks noChangeArrowheads="1"/>
          </p:cNvSpPr>
          <p:nvPr/>
        </p:nvSpPr>
        <p:spPr bwMode="auto">
          <a:xfrm>
            <a:off x="3352800" y="20574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Option</a:t>
            </a:r>
          </a:p>
        </p:txBody>
      </p:sp>
      <p:sp>
        <p:nvSpPr>
          <p:cNvPr id="38918" name="Text Box 6">
            <a:extLst>
              <a:ext uri="{FF2B5EF4-FFF2-40B4-BE49-F238E27FC236}">
                <a16:creationId xmlns:a16="http://schemas.microsoft.com/office/drawing/2014/main" id="{3FFA3D50-8255-DD53-6512-27545DADA9AB}"/>
              </a:ext>
            </a:extLst>
          </p:cNvPr>
          <p:cNvSpPr txBox="1">
            <a:spLocks noChangeArrowheads="1"/>
          </p:cNvSpPr>
          <p:nvPr/>
        </p:nvSpPr>
        <p:spPr bwMode="auto">
          <a:xfrm>
            <a:off x="3352800" y="29718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Option</a:t>
            </a:r>
          </a:p>
        </p:txBody>
      </p:sp>
      <p:sp>
        <p:nvSpPr>
          <p:cNvPr id="38919" name="Text Box 7">
            <a:extLst>
              <a:ext uri="{FF2B5EF4-FFF2-40B4-BE49-F238E27FC236}">
                <a16:creationId xmlns:a16="http://schemas.microsoft.com/office/drawing/2014/main" id="{ED08D5B9-1750-A288-232B-6EAA3888B553}"/>
              </a:ext>
            </a:extLst>
          </p:cNvPr>
          <p:cNvSpPr txBox="1">
            <a:spLocks noChangeArrowheads="1"/>
          </p:cNvSpPr>
          <p:nvPr/>
        </p:nvSpPr>
        <p:spPr bwMode="auto">
          <a:xfrm>
            <a:off x="3352800" y="3886200"/>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Option</a:t>
            </a:r>
          </a:p>
        </p:txBody>
      </p:sp>
      <p:sp>
        <p:nvSpPr>
          <p:cNvPr id="38920" name="Text Box 8">
            <a:extLst>
              <a:ext uri="{FF2B5EF4-FFF2-40B4-BE49-F238E27FC236}">
                <a16:creationId xmlns:a16="http://schemas.microsoft.com/office/drawing/2014/main" id="{9A06C1C5-89F3-073D-175F-35DD416FBC07}"/>
              </a:ext>
            </a:extLst>
          </p:cNvPr>
          <p:cNvSpPr txBox="1">
            <a:spLocks noChangeArrowheads="1"/>
          </p:cNvSpPr>
          <p:nvPr/>
        </p:nvSpPr>
        <p:spPr bwMode="auto">
          <a:xfrm>
            <a:off x="5808663" y="1905000"/>
            <a:ext cx="133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Criterion</a:t>
            </a:r>
          </a:p>
        </p:txBody>
      </p:sp>
      <p:sp>
        <p:nvSpPr>
          <p:cNvPr id="38921" name="Text Box 9">
            <a:extLst>
              <a:ext uri="{FF2B5EF4-FFF2-40B4-BE49-F238E27FC236}">
                <a16:creationId xmlns:a16="http://schemas.microsoft.com/office/drawing/2014/main" id="{4DDA34A2-DD77-6865-7842-4F6FF8C568D2}"/>
              </a:ext>
            </a:extLst>
          </p:cNvPr>
          <p:cNvSpPr txBox="1">
            <a:spLocks noChangeArrowheads="1"/>
          </p:cNvSpPr>
          <p:nvPr/>
        </p:nvSpPr>
        <p:spPr bwMode="auto">
          <a:xfrm>
            <a:off x="5824538" y="2971800"/>
            <a:ext cx="133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Criterion</a:t>
            </a:r>
          </a:p>
        </p:txBody>
      </p:sp>
      <p:sp>
        <p:nvSpPr>
          <p:cNvPr id="38922" name="Text Box 10">
            <a:extLst>
              <a:ext uri="{FF2B5EF4-FFF2-40B4-BE49-F238E27FC236}">
                <a16:creationId xmlns:a16="http://schemas.microsoft.com/office/drawing/2014/main" id="{50E88393-D9DE-CEA1-18BD-F989D2BB9334}"/>
              </a:ext>
            </a:extLst>
          </p:cNvPr>
          <p:cNvSpPr txBox="1">
            <a:spLocks noChangeArrowheads="1"/>
          </p:cNvSpPr>
          <p:nvPr/>
        </p:nvSpPr>
        <p:spPr bwMode="auto">
          <a:xfrm>
            <a:off x="5824538" y="4038600"/>
            <a:ext cx="133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Criterion</a:t>
            </a:r>
          </a:p>
        </p:txBody>
      </p:sp>
      <p:cxnSp>
        <p:nvCxnSpPr>
          <p:cNvPr id="38923" name="AutoShape 11">
            <a:extLst>
              <a:ext uri="{FF2B5EF4-FFF2-40B4-BE49-F238E27FC236}">
                <a16:creationId xmlns:a16="http://schemas.microsoft.com/office/drawing/2014/main" id="{2EA3CE0F-3C37-B8C3-3B2A-3BC237A0459F}"/>
              </a:ext>
            </a:extLst>
          </p:cNvPr>
          <p:cNvCxnSpPr>
            <a:cxnSpLocks noChangeShapeType="1"/>
            <a:stCxn id="38915" idx="3"/>
            <a:endCxn id="38917" idx="1"/>
          </p:cNvCxnSpPr>
          <p:nvPr/>
        </p:nvCxnSpPr>
        <p:spPr bwMode="auto">
          <a:xfrm flipV="1">
            <a:off x="2227263" y="2286000"/>
            <a:ext cx="1125537"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4" name="AutoShape 12">
            <a:extLst>
              <a:ext uri="{FF2B5EF4-FFF2-40B4-BE49-F238E27FC236}">
                <a16:creationId xmlns:a16="http://schemas.microsoft.com/office/drawing/2014/main" id="{6302E26C-6AC9-7510-C8D4-6699B3976FEE}"/>
              </a:ext>
            </a:extLst>
          </p:cNvPr>
          <p:cNvCxnSpPr>
            <a:cxnSpLocks noChangeShapeType="1"/>
            <a:stCxn id="38915" idx="3"/>
            <a:endCxn id="38918" idx="1"/>
          </p:cNvCxnSpPr>
          <p:nvPr/>
        </p:nvCxnSpPr>
        <p:spPr bwMode="auto">
          <a:xfrm>
            <a:off x="2227263" y="3200400"/>
            <a:ext cx="112553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5" name="AutoShape 13">
            <a:extLst>
              <a:ext uri="{FF2B5EF4-FFF2-40B4-BE49-F238E27FC236}">
                <a16:creationId xmlns:a16="http://schemas.microsoft.com/office/drawing/2014/main" id="{1D322DCD-6FF2-CF92-714E-9D2B3256863E}"/>
              </a:ext>
            </a:extLst>
          </p:cNvPr>
          <p:cNvCxnSpPr>
            <a:cxnSpLocks noChangeShapeType="1"/>
            <a:stCxn id="38915" idx="3"/>
            <a:endCxn id="38919" idx="1"/>
          </p:cNvCxnSpPr>
          <p:nvPr/>
        </p:nvCxnSpPr>
        <p:spPr bwMode="auto">
          <a:xfrm>
            <a:off x="2227263" y="3200400"/>
            <a:ext cx="1125537"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6" name="AutoShape 14">
            <a:extLst>
              <a:ext uri="{FF2B5EF4-FFF2-40B4-BE49-F238E27FC236}">
                <a16:creationId xmlns:a16="http://schemas.microsoft.com/office/drawing/2014/main" id="{E6BBADCD-8AE4-A24B-47B6-ECC9D693612B}"/>
              </a:ext>
            </a:extLst>
          </p:cNvPr>
          <p:cNvCxnSpPr>
            <a:cxnSpLocks noChangeShapeType="1"/>
            <a:stCxn id="38918" idx="3"/>
            <a:endCxn id="38921" idx="1"/>
          </p:cNvCxnSpPr>
          <p:nvPr/>
        </p:nvCxnSpPr>
        <p:spPr bwMode="auto">
          <a:xfrm>
            <a:off x="4435475" y="3200400"/>
            <a:ext cx="13890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7" name="AutoShape 15">
            <a:extLst>
              <a:ext uri="{FF2B5EF4-FFF2-40B4-BE49-F238E27FC236}">
                <a16:creationId xmlns:a16="http://schemas.microsoft.com/office/drawing/2014/main" id="{4849147C-CD3B-B8BE-1D55-4266544E83C7}"/>
              </a:ext>
            </a:extLst>
          </p:cNvPr>
          <p:cNvCxnSpPr>
            <a:cxnSpLocks noChangeShapeType="1"/>
            <a:stCxn id="38917" idx="3"/>
            <a:endCxn id="38921" idx="1"/>
          </p:cNvCxnSpPr>
          <p:nvPr/>
        </p:nvCxnSpPr>
        <p:spPr bwMode="auto">
          <a:xfrm>
            <a:off x="4435475" y="2286000"/>
            <a:ext cx="1389063"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8" name="AutoShape 16">
            <a:extLst>
              <a:ext uri="{FF2B5EF4-FFF2-40B4-BE49-F238E27FC236}">
                <a16:creationId xmlns:a16="http://schemas.microsoft.com/office/drawing/2014/main" id="{517B6499-6C4A-FAC3-7364-618B2B80D165}"/>
              </a:ext>
            </a:extLst>
          </p:cNvPr>
          <p:cNvCxnSpPr>
            <a:cxnSpLocks noChangeShapeType="1"/>
            <a:stCxn id="38918" idx="3"/>
            <a:endCxn id="38920" idx="1"/>
          </p:cNvCxnSpPr>
          <p:nvPr/>
        </p:nvCxnSpPr>
        <p:spPr bwMode="auto">
          <a:xfrm flipV="1">
            <a:off x="4435475" y="2133600"/>
            <a:ext cx="1373188"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9" name="AutoShape 17">
            <a:extLst>
              <a:ext uri="{FF2B5EF4-FFF2-40B4-BE49-F238E27FC236}">
                <a16:creationId xmlns:a16="http://schemas.microsoft.com/office/drawing/2014/main" id="{EA7F656A-5BC0-7809-A476-21C0B1267A87}"/>
              </a:ext>
            </a:extLst>
          </p:cNvPr>
          <p:cNvCxnSpPr>
            <a:cxnSpLocks noChangeShapeType="1"/>
            <a:stCxn id="38918" idx="3"/>
            <a:endCxn id="38922" idx="1"/>
          </p:cNvCxnSpPr>
          <p:nvPr/>
        </p:nvCxnSpPr>
        <p:spPr bwMode="auto">
          <a:xfrm>
            <a:off x="4435475" y="3200400"/>
            <a:ext cx="1389063"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0" name="AutoShape 18">
            <a:extLst>
              <a:ext uri="{FF2B5EF4-FFF2-40B4-BE49-F238E27FC236}">
                <a16:creationId xmlns:a16="http://schemas.microsoft.com/office/drawing/2014/main" id="{28A8A68A-7AEF-D98C-3EBB-5E0E4F4A6D23}"/>
              </a:ext>
            </a:extLst>
          </p:cNvPr>
          <p:cNvCxnSpPr>
            <a:cxnSpLocks noChangeShapeType="1"/>
            <a:stCxn id="38919" idx="3"/>
            <a:endCxn id="38922" idx="1"/>
          </p:cNvCxnSpPr>
          <p:nvPr/>
        </p:nvCxnSpPr>
        <p:spPr bwMode="auto">
          <a:xfrm>
            <a:off x="4435475" y="4114800"/>
            <a:ext cx="1389063"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1" name="AutoShape 19">
            <a:extLst>
              <a:ext uri="{FF2B5EF4-FFF2-40B4-BE49-F238E27FC236}">
                <a16:creationId xmlns:a16="http://schemas.microsoft.com/office/drawing/2014/main" id="{0DDE7369-7CD7-A59A-2A44-984D3A881AB4}"/>
              </a:ext>
            </a:extLst>
          </p:cNvPr>
          <p:cNvCxnSpPr>
            <a:cxnSpLocks noChangeShapeType="1"/>
            <a:stCxn id="38919" idx="3"/>
            <a:endCxn id="38921" idx="1"/>
          </p:cNvCxnSpPr>
          <p:nvPr/>
        </p:nvCxnSpPr>
        <p:spPr bwMode="auto">
          <a:xfrm flipV="1">
            <a:off x="4435475" y="3200400"/>
            <a:ext cx="1389063" cy="9144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2" name="AutoShape 20">
            <a:extLst>
              <a:ext uri="{FF2B5EF4-FFF2-40B4-BE49-F238E27FC236}">
                <a16:creationId xmlns:a16="http://schemas.microsoft.com/office/drawing/2014/main" id="{BE345EC5-95E5-676C-1222-BDEB343C41C4}"/>
              </a:ext>
            </a:extLst>
          </p:cNvPr>
          <p:cNvCxnSpPr>
            <a:cxnSpLocks noChangeShapeType="1"/>
            <a:stCxn id="38917" idx="3"/>
            <a:endCxn id="38920" idx="1"/>
          </p:cNvCxnSpPr>
          <p:nvPr/>
        </p:nvCxnSpPr>
        <p:spPr bwMode="auto">
          <a:xfrm flipV="1">
            <a:off x="4435475" y="2133600"/>
            <a:ext cx="1373188" cy="1524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3" name="AutoShape 21">
            <a:extLst>
              <a:ext uri="{FF2B5EF4-FFF2-40B4-BE49-F238E27FC236}">
                <a16:creationId xmlns:a16="http://schemas.microsoft.com/office/drawing/2014/main" id="{2D093F34-19B1-E90B-3515-B01A3BC9C3C9}"/>
              </a:ext>
            </a:extLst>
          </p:cNvPr>
          <p:cNvCxnSpPr>
            <a:cxnSpLocks noChangeShapeType="1"/>
            <a:stCxn id="38919" idx="3"/>
            <a:endCxn id="38920" idx="1"/>
          </p:cNvCxnSpPr>
          <p:nvPr/>
        </p:nvCxnSpPr>
        <p:spPr bwMode="auto">
          <a:xfrm flipV="1">
            <a:off x="4435475" y="2133600"/>
            <a:ext cx="1373188" cy="19812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4" name="AutoShape 22">
            <a:extLst>
              <a:ext uri="{FF2B5EF4-FFF2-40B4-BE49-F238E27FC236}">
                <a16:creationId xmlns:a16="http://schemas.microsoft.com/office/drawing/2014/main" id="{0F4C9C61-440E-CD0E-F9F6-36B53D771078}"/>
              </a:ext>
            </a:extLst>
          </p:cNvPr>
          <p:cNvCxnSpPr>
            <a:cxnSpLocks noChangeShapeType="1"/>
            <a:stCxn id="38917" idx="3"/>
            <a:endCxn id="38922" idx="1"/>
          </p:cNvCxnSpPr>
          <p:nvPr/>
        </p:nvCxnSpPr>
        <p:spPr bwMode="auto">
          <a:xfrm>
            <a:off x="4435475" y="2286000"/>
            <a:ext cx="1389063" cy="19812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16" name="Text Box 4">
            <a:extLst>
              <a:ext uri="{FF2B5EF4-FFF2-40B4-BE49-F238E27FC236}">
                <a16:creationId xmlns:a16="http://schemas.microsoft.com/office/drawing/2014/main" id="{DA1FDF75-F0D8-5D89-4510-DC67E008BF89}"/>
              </a:ext>
            </a:extLst>
          </p:cNvPr>
          <p:cNvSpPr txBox="1">
            <a:spLocks noChangeArrowheads="1"/>
          </p:cNvSpPr>
          <p:nvPr/>
        </p:nvSpPr>
        <p:spPr bwMode="auto">
          <a:xfrm>
            <a:off x="838200" y="52879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latin typeface="Arial" panose="020B0604020202020204" pitchFamily="34" charset="0"/>
              </a:rPr>
              <a:t>Question</a:t>
            </a:r>
          </a:p>
        </p:txBody>
      </p:sp>
      <p:cxnSp>
        <p:nvCxnSpPr>
          <p:cNvPr id="38936" name="AutoShape 24">
            <a:extLst>
              <a:ext uri="{FF2B5EF4-FFF2-40B4-BE49-F238E27FC236}">
                <a16:creationId xmlns:a16="http://schemas.microsoft.com/office/drawing/2014/main" id="{75EC7106-120D-39F1-AD58-8DE7B1602B98}"/>
              </a:ext>
            </a:extLst>
          </p:cNvPr>
          <p:cNvCxnSpPr>
            <a:cxnSpLocks noChangeShapeType="1"/>
            <a:stCxn id="38916" idx="3"/>
            <a:endCxn id="38938" idx="1"/>
          </p:cNvCxnSpPr>
          <p:nvPr/>
        </p:nvCxnSpPr>
        <p:spPr bwMode="auto">
          <a:xfrm>
            <a:off x="2038350" y="5486400"/>
            <a:ext cx="10096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955" name="Group 43">
            <a:extLst>
              <a:ext uri="{FF2B5EF4-FFF2-40B4-BE49-F238E27FC236}">
                <a16:creationId xmlns:a16="http://schemas.microsoft.com/office/drawing/2014/main" id="{592F6D48-7868-D835-F219-2C0259F15335}"/>
              </a:ext>
            </a:extLst>
          </p:cNvPr>
          <p:cNvGrpSpPr>
            <a:grpSpLocks/>
          </p:cNvGrpSpPr>
          <p:nvPr/>
        </p:nvGrpSpPr>
        <p:grpSpPr bwMode="auto">
          <a:xfrm>
            <a:off x="3048000" y="4876800"/>
            <a:ext cx="228600" cy="1219200"/>
            <a:chOff x="1920" y="3072"/>
            <a:chExt cx="144" cy="768"/>
          </a:xfrm>
        </p:grpSpPr>
        <p:sp>
          <p:nvSpPr>
            <p:cNvPr id="38938" name="Rectangle 26">
              <a:extLst>
                <a:ext uri="{FF2B5EF4-FFF2-40B4-BE49-F238E27FC236}">
                  <a16:creationId xmlns:a16="http://schemas.microsoft.com/office/drawing/2014/main" id="{2B8747D2-4ECA-1211-C9A1-BF57A09F720E}"/>
                </a:ext>
              </a:extLst>
            </p:cNvPr>
            <p:cNvSpPr>
              <a:spLocks noChangeArrowheads="1"/>
            </p:cNvSpPr>
            <p:nvPr/>
          </p:nvSpPr>
          <p:spPr bwMode="auto">
            <a:xfrm>
              <a:off x="1920" y="3360"/>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9" name="Rectangle 27">
              <a:extLst>
                <a:ext uri="{FF2B5EF4-FFF2-40B4-BE49-F238E27FC236}">
                  <a16:creationId xmlns:a16="http://schemas.microsoft.com/office/drawing/2014/main" id="{D1224C83-9F23-CE0C-EF82-5A79EE2C83C1}"/>
                </a:ext>
              </a:extLst>
            </p:cNvPr>
            <p:cNvSpPr>
              <a:spLocks noChangeArrowheads="1"/>
            </p:cNvSpPr>
            <p:nvPr/>
          </p:nvSpPr>
          <p:spPr bwMode="auto">
            <a:xfrm>
              <a:off x="1920" y="3072"/>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0" name="Rectangle 28">
              <a:extLst>
                <a:ext uri="{FF2B5EF4-FFF2-40B4-BE49-F238E27FC236}">
                  <a16:creationId xmlns:a16="http://schemas.microsoft.com/office/drawing/2014/main" id="{DFCF16B1-809F-4C0A-4CBC-DEA93AFA94BF}"/>
                </a:ext>
              </a:extLst>
            </p:cNvPr>
            <p:cNvSpPr>
              <a:spLocks noChangeArrowheads="1"/>
            </p:cNvSpPr>
            <p:nvPr/>
          </p:nvSpPr>
          <p:spPr bwMode="auto">
            <a:xfrm>
              <a:off x="1920" y="3648"/>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8941" name="AutoShape 29">
            <a:extLst>
              <a:ext uri="{FF2B5EF4-FFF2-40B4-BE49-F238E27FC236}">
                <a16:creationId xmlns:a16="http://schemas.microsoft.com/office/drawing/2014/main" id="{18A3E93F-A88F-7DF0-3DBC-21C19DB0F84A}"/>
              </a:ext>
            </a:extLst>
          </p:cNvPr>
          <p:cNvCxnSpPr>
            <a:cxnSpLocks noChangeShapeType="1"/>
            <a:stCxn id="38916" idx="3"/>
            <a:endCxn id="38939" idx="1"/>
          </p:cNvCxnSpPr>
          <p:nvPr/>
        </p:nvCxnSpPr>
        <p:spPr bwMode="auto">
          <a:xfrm flipV="1">
            <a:off x="2038350" y="5029200"/>
            <a:ext cx="1009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2" name="AutoShape 30">
            <a:extLst>
              <a:ext uri="{FF2B5EF4-FFF2-40B4-BE49-F238E27FC236}">
                <a16:creationId xmlns:a16="http://schemas.microsoft.com/office/drawing/2014/main" id="{B3E000EC-DBE2-B6D3-D300-E549F5870666}"/>
              </a:ext>
            </a:extLst>
          </p:cNvPr>
          <p:cNvCxnSpPr>
            <a:cxnSpLocks noChangeShapeType="1"/>
            <a:stCxn id="38916" idx="3"/>
            <a:endCxn id="38940" idx="1"/>
          </p:cNvCxnSpPr>
          <p:nvPr/>
        </p:nvCxnSpPr>
        <p:spPr bwMode="auto">
          <a:xfrm>
            <a:off x="2038350" y="5486400"/>
            <a:ext cx="1009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7" name="Text Box 25">
            <a:extLst>
              <a:ext uri="{FF2B5EF4-FFF2-40B4-BE49-F238E27FC236}">
                <a16:creationId xmlns:a16="http://schemas.microsoft.com/office/drawing/2014/main" id="{6BA8719E-506B-803C-118B-0F984E6E0698}"/>
              </a:ext>
            </a:extLst>
          </p:cNvPr>
          <p:cNvSpPr txBox="1">
            <a:spLocks noChangeArrowheads="1"/>
          </p:cNvSpPr>
          <p:nvPr/>
        </p:nvSpPr>
        <p:spPr bwMode="auto">
          <a:xfrm>
            <a:off x="3124200" y="5181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a:t>
            </a:r>
          </a:p>
        </p:txBody>
      </p:sp>
      <p:sp>
        <p:nvSpPr>
          <p:cNvPr id="38946" name="Text Box 34">
            <a:extLst>
              <a:ext uri="{FF2B5EF4-FFF2-40B4-BE49-F238E27FC236}">
                <a16:creationId xmlns:a16="http://schemas.microsoft.com/office/drawing/2014/main" id="{126B0C78-7DD9-B46F-7AE7-5C8743D74A74}"/>
              </a:ext>
            </a:extLst>
          </p:cNvPr>
          <p:cNvSpPr txBox="1">
            <a:spLocks noChangeArrowheads="1"/>
          </p:cNvSpPr>
          <p:nvPr/>
        </p:nvSpPr>
        <p:spPr bwMode="auto">
          <a:xfrm>
            <a:off x="5532438" y="5135563"/>
            <a:ext cx="15541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a:latin typeface="Arial" panose="020B0604020202020204" pitchFamily="34" charset="0"/>
              </a:rPr>
              <a:t>Consequent</a:t>
            </a:r>
            <a:br>
              <a:rPr lang="en-GB" altLang="en-US" sz="2000">
                <a:latin typeface="Arial" panose="020B0604020202020204" pitchFamily="34" charset="0"/>
              </a:rPr>
            </a:br>
            <a:r>
              <a:rPr lang="en-GB" altLang="en-US" sz="2000">
                <a:latin typeface="Arial" panose="020B0604020202020204" pitchFamily="34" charset="0"/>
              </a:rPr>
              <a:t>Question</a:t>
            </a:r>
          </a:p>
        </p:txBody>
      </p:sp>
      <p:cxnSp>
        <p:nvCxnSpPr>
          <p:cNvPr id="38947" name="AutoShape 35">
            <a:extLst>
              <a:ext uri="{FF2B5EF4-FFF2-40B4-BE49-F238E27FC236}">
                <a16:creationId xmlns:a16="http://schemas.microsoft.com/office/drawing/2014/main" id="{BB713EE0-2A84-8157-9539-6117EABFCA9C}"/>
              </a:ext>
            </a:extLst>
          </p:cNvPr>
          <p:cNvCxnSpPr>
            <a:cxnSpLocks noChangeShapeType="1"/>
            <a:stCxn id="38946" idx="3"/>
            <a:endCxn id="38948" idx="3"/>
          </p:cNvCxnSpPr>
          <p:nvPr/>
        </p:nvCxnSpPr>
        <p:spPr bwMode="auto">
          <a:xfrm>
            <a:off x="7086600" y="5486400"/>
            <a:ext cx="11112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958" name="Group 46">
            <a:extLst>
              <a:ext uri="{FF2B5EF4-FFF2-40B4-BE49-F238E27FC236}">
                <a16:creationId xmlns:a16="http://schemas.microsoft.com/office/drawing/2014/main" id="{8F5618E3-3C8C-F12F-B8F1-4F1B17AC3CD9}"/>
              </a:ext>
            </a:extLst>
          </p:cNvPr>
          <p:cNvGrpSpPr>
            <a:grpSpLocks/>
          </p:cNvGrpSpPr>
          <p:nvPr/>
        </p:nvGrpSpPr>
        <p:grpSpPr bwMode="auto">
          <a:xfrm>
            <a:off x="7969250" y="4876800"/>
            <a:ext cx="228600" cy="1219200"/>
            <a:chOff x="5020" y="3072"/>
            <a:chExt cx="144" cy="768"/>
          </a:xfrm>
        </p:grpSpPr>
        <p:sp>
          <p:nvSpPr>
            <p:cNvPr id="38948" name="Rectangle 36">
              <a:extLst>
                <a:ext uri="{FF2B5EF4-FFF2-40B4-BE49-F238E27FC236}">
                  <a16:creationId xmlns:a16="http://schemas.microsoft.com/office/drawing/2014/main" id="{5FF33DFE-F08E-AFE0-F9D6-7F3B5EFB23C1}"/>
                </a:ext>
              </a:extLst>
            </p:cNvPr>
            <p:cNvSpPr>
              <a:spLocks noChangeArrowheads="1"/>
            </p:cNvSpPr>
            <p:nvPr/>
          </p:nvSpPr>
          <p:spPr bwMode="auto">
            <a:xfrm>
              <a:off x="5020" y="3360"/>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9" name="Rectangle 37">
              <a:extLst>
                <a:ext uri="{FF2B5EF4-FFF2-40B4-BE49-F238E27FC236}">
                  <a16:creationId xmlns:a16="http://schemas.microsoft.com/office/drawing/2014/main" id="{969F51AC-D314-13C5-A46E-D6579A190F3D}"/>
                </a:ext>
              </a:extLst>
            </p:cNvPr>
            <p:cNvSpPr>
              <a:spLocks noChangeArrowheads="1"/>
            </p:cNvSpPr>
            <p:nvPr/>
          </p:nvSpPr>
          <p:spPr bwMode="auto">
            <a:xfrm>
              <a:off x="5020" y="3072"/>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Rectangle 38">
              <a:extLst>
                <a:ext uri="{FF2B5EF4-FFF2-40B4-BE49-F238E27FC236}">
                  <a16:creationId xmlns:a16="http://schemas.microsoft.com/office/drawing/2014/main" id="{0DBA9514-F3B3-EC6C-E74D-9E90C334E00C}"/>
                </a:ext>
              </a:extLst>
            </p:cNvPr>
            <p:cNvSpPr>
              <a:spLocks noChangeArrowheads="1"/>
            </p:cNvSpPr>
            <p:nvPr/>
          </p:nvSpPr>
          <p:spPr bwMode="auto">
            <a:xfrm>
              <a:off x="5020" y="3648"/>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8951" name="AutoShape 39">
            <a:extLst>
              <a:ext uri="{FF2B5EF4-FFF2-40B4-BE49-F238E27FC236}">
                <a16:creationId xmlns:a16="http://schemas.microsoft.com/office/drawing/2014/main" id="{22A59A98-8AA8-2965-9ABF-F47B40DE467E}"/>
              </a:ext>
            </a:extLst>
          </p:cNvPr>
          <p:cNvCxnSpPr>
            <a:cxnSpLocks noChangeShapeType="1"/>
            <a:stCxn id="38946" idx="3"/>
            <a:endCxn id="38949" idx="1"/>
          </p:cNvCxnSpPr>
          <p:nvPr/>
        </p:nvCxnSpPr>
        <p:spPr bwMode="auto">
          <a:xfrm flipV="1">
            <a:off x="7086600" y="5029200"/>
            <a:ext cx="882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2" name="AutoShape 40">
            <a:extLst>
              <a:ext uri="{FF2B5EF4-FFF2-40B4-BE49-F238E27FC236}">
                <a16:creationId xmlns:a16="http://schemas.microsoft.com/office/drawing/2014/main" id="{36F42C58-963E-B0D4-74B9-D4ED009D2932}"/>
              </a:ext>
            </a:extLst>
          </p:cNvPr>
          <p:cNvCxnSpPr>
            <a:cxnSpLocks noChangeShapeType="1"/>
            <a:stCxn id="38946" idx="3"/>
            <a:endCxn id="38950" idx="1"/>
          </p:cNvCxnSpPr>
          <p:nvPr/>
        </p:nvCxnSpPr>
        <p:spPr bwMode="auto">
          <a:xfrm>
            <a:off x="7086600" y="5486400"/>
            <a:ext cx="8826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3" name="Text Box 41">
            <a:extLst>
              <a:ext uri="{FF2B5EF4-FFF2-40B4-BE49-F238E27FC236}">
                <a16:creationId xmlns:a16="http://schemas.microsoft.com/office/drawing/2014/main" id="{4E0B698D-8E17-A757-4B26-CE035BCE56EC}"/>
              </a:ext>
            </a:extLst>
          </p:cNvPr>
          <p:cNvSpPr txBox="1">
            <a:spLocks noChangeArrowheads="1"/>
          </p:cNvSpPr>
          <p:nvPr/>
        </p:nvSpPr>
        <p:spPr bwMode="auto">
          <a:xfrm>
            <a:off x="7969250" y="5181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Arial" panose="020B0604020202020204" pitchFamily="34" charset="0"/>
              </a:rPr>
              <a:t>…</a:t>
            </a:r>
          </a:p>
        </p:txBody>
      </p:sp>
      <p:cxnSp>
        <p:nvCxnSpPr>
          <p:cNvPr id="38957" name="AutoShape 45">
            <a:extLst>
              <a:ext uri="{FF2B5EF4-FFF2-40B4-BE49-F238E27FC236}">
                <a16:creationId xmlns:a16="http://schemas.microsoft.com/office/drawing/2014/main" id="{9C6C10BF-CB08-6BD7-4FCF-58E9A264B7E8}"/>
              </a:ext>
            </a:extLst>
          </p:cNvPr>
          <p:cNvCxnSpPr>
            <a:cxnSpLocks noChangeShapeType="1"/>
            <a:stCxn id="38959" idx="2"/>
            <a:endCxn id="38960" idx="0"/>
          </p:cNvCxnSpPr>
          <p:nvPr/>
        </p:nvCxnSpPr>
        <p:spPr bwMode="auto">
          <a:xfrm>
            <a:off x="4229100" y="3429000"/>
            <a:ext cx="1676400" cy="17526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8CF345D-9DB7-C7C2-C557-B58915F40367}"/>
              </a:ext>
            </a:extLst>
          </p:cNvPr>
          <p:cNvSpPr>
            <a:spLocks noGrp="1" noChangeArrowheads="1"/>
          </p:cNvSpPr>
          <p:nvPr>
            <p:ph type="title"/>
          </p:nvPr>
        </p:nvSpPr>
        <p:spPr/>
        <p:txBody>
          <a:bodyPr/>
          <a:lstStyle/>
          <a:p>
            <a:r>
              <a:rPr lang="en-US" altLang="en-US" b="1">
                <a:cs typeface="Times New Roman" panose="02020603050405020304" pitchFamily="18" charset="0"/>
              </a:rPr>
              <a:t>HCI in the software process</a:t>
            </a:r>
          </a:p>
        </p:txBody>
      </p:sp>
      <p:sp>
        <p:nvSpPr>
          <p:cNvPr id="3075" name="Rectangle 3">
            <a:extLst>
              <a:ext uri="{FF2B5EF4-FFF2-40B4-BE49-F238E27FC236}">
                <a16:creationId xmlns:a16="http://schemas.microsoft.com/office/drawing/2014/main" id="{FBD5CFEA-A399-1710-AFBD-56289A2C833D}"/>
              </a:ext>
            </a:extLst>
          </p:cNvPr>
          <p:cNvSpPr>
            <a:spLocks noGrp="1" noChangeArrowheads="1"/>
          </p:cNvSpPr>
          <p:nvPr>
            <p:ph type="body" idx="1"/>
          </p:nvPr>
        </p:nvSpPr>
        <p:spPr/>
        <p:txBody>
          <a:bodyPr/>
          <a:lstStyle/>
          <a:p>
            <a:pPr>
              <a:spcBef>
                <a:spcPct val="80000"/>
              </a:spcBef>
            </a:pPr>
            <a:r>
              <a:rPr lang="en-US" altLang="en-US" sz="2400">
                <a:cs typeface="Times New Roman" panose="02020603050405020304" pitchFamily="18" charset="0"/>
              </a:rPr>
              <a:t>Software engineering and the design process for interactive systems</a:t>
            </a:r>
            <a:endParaRPr lang="en-GB" altLang="en-US" sz="2400">
              <a:cs typeface="Times New Roman" panose="02020603050405020304" pitchFamily="18" charset="0"/>
            </a:endParaRPr>
          </a:p>
          <a:p>
            <a:pPr>
              <a:spcBef>
                <a:spcPct val="80000"/>
              </a:spcBef>
            </a:pPr>
            <a:r>
              <a:rPr lang="en-US" altLang="en-US" sz="2400">
                <a:cs typeface="Times New Roman" panose="02020603050405020304" pitchFamily="18" charset="0"/>
              </a:rPr>
              <a:t>Usability engineering</a:t>
            </a:r>
            <a:endParaRPr lang="en-GB" altLang="en-US" sz="2400">
              <a:cs typeface="Times New Roman" panose="02020603050405020304" pitchFamily="18" charset="0"/>
            </a:endParaRPr>
          </a:p>
          <a:p>
            <a:pPr>
              <a:spcBef>
                <a:spcPct val="80000"/>
              </a:spcBef>
            </a:pPr>
            <a:r>
              <a:rPr lang="en-US" altLang="en-US" sz="2400">
                <a:cs typeface="Times New Roman" panose="02020603050405020304" pitchFamily="18" charset="0"/>
              </a:rPr>
              <a:t>Iterative design and prototyping</a:t>
            </a:r>
            <a:endParaRPr lang="en-GB" altLang="en-US" sz="2400">
              <a:cs typeface="Times New Roman" panose="02020603050405020304" pitchFamily="18" charset="0"/>
            </a:endParaRPr>
          </a:p>
          <a:p>
            <a:pPr>
              <a:spcBef>
                <a:spcPct val="80000"/>
              </a:spcBef>
            </a:pPr>
            <a:r>
              <a:rPr lang="en-US" altLang="en-US" sz="2400">
                <a:cs typeface="Times New Roman" panose="02020603050405020304" pitchFamily="18" charset="0"/>
              </a:rPr>
              <a:t>Design rationale</a:t>
            </a:r>
            <a:endParaRPr lang="en-US" altLang="en-US">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9A3771-42CA-F841-78E7-A039AD72E6E1}"/>
              </a:ext>
            </a:extLst>
          </p:cNvPr>
          <p:cNvSpPr>
            <a:spLocks noGrp="1" noChangeArrowheads="1"/>
          </p:cNvSpPr>
          <p:nvPr>
            <p:ph type="title"/>
          </p:nvPr>
        </p:nvSpPr>
        <p:spPr/>
        <p:txBody>
          <a:bodyPr/>
          <a:lstStyle/>
          <a:p>
            <a:r>
              <a:rPr lang="en-GB" altLang="en-US"/>
              <a:t>Psychological design rationale</a:t>
            </a:r>
          </a:p>
        </p:txBody>
      </p:sp>
      <p:sp>
        <p:nvSpPr>
          <p:cNvPr id="35843" name="Rectangle 3">
            <a:extLst>
              <a:ext uri="{FF2B5EF4-FFF2-40B4-BE49-F238E27FC236}">
                <a16:creationId xmlns:a16="http://schemas.microsoft.com/office/drawing/2014/main" id="{EBC59D04-9649-69FC-9265-F35F603F9635}"/>
              </a:ext>
            </a:extLst>
          </p:cNvPr>
          <p:cNvSpPr>
            <a:spLocks noGrp="1" noChangeArrowheads="1"/>
          </p:cNvSpPr>
          <p:nvPr>
            <p:ph type="body" idx="1"/>
          </p:nvPr>
        </p:nvSpPr>
        <p:spPr/>
        <p:txBody>
          <a:bodyPr/>
          <a:lstStyle/>
          <a:p>
            <a:pPr>
              <a:spcBef>
                <a:spcPct val="50000"/>
              </a:spcBef>
            </a:pPr>
            <a:r>
              <a:rPr lang="en-GB" altLang="en-US" sz="2000"/>
              <a:t>to support task-artefact cycle in which user tasks are affected by the systems they use</a:t>
            </a:r>
          </a:p>
          <a:p>
            <a:pPr>
              <a:spcBef>
                <a:spcPct val="50000"/>
              </a:spcBef>
            </a:pPr>
            <a:r>
              <a:rPr lang="en-GB" altLang="en-US" sz="2000"/>
              <a:t>aims to make explicit consequences of design for users</a:t>
            </a:r>
          </a:p>
          <a:p>
            <a:pPr>
              <a:spcBef>
                <a:spcPct val="50000"/>
              </a:spcBef>
            </a:pPr>
            <a:r>
              <a:rPr lang="en-GB" altLang="en-US" sz="2000"/>
              <a:t>designers identify tasks system will support</a:t>
            </a:r>
          </a:p>
          <a:p>
            <a:pPr>
              <a:spcBef>
                <a:spcPct val="50000"/>
              </a:spcBef>
            </a:pPr>
            <a:r>
              <a:rPr lang="en-GB" altLang="en-US" sz="2000"/>
              <a:t>scenarios are suggested to test task</a:t>
            </a:r>
          </a:p>
          <a:p>
            <a:pPr>
              <a:spcBef>
                <a:spcPct val="50000"/>
              </a:spcBef>
            </a:pPr>
            <a:r>
              <a:rPr lang="en-GB" altLang="en-US" sz="2000"/>
              <a:t>users are observed on system</a:t>
            </a:r>
          </a:p>
          <a:p>
            <a:pPr>
              <a:spcBef>
                <a:spcPct val="50000"/>
              </a:spcBef>
            </a:pPr>
            <a:r>
              <a:rPr lang="en-GB" altLang="en-US" sz="2000"/>
              <a:t>psychological claims of system made explicit</a:t>
            </a:r>
          </a:p>
          <a:p>
            <a:pPr>
              <a:spcBef>
                <a:spcPct val="50000"/>
              </a:spcBef>
            </a:pPr>
            <a:r>
              <a:rPr lang="en-GB" altLang="en-US" sz="2000"/>
              <a:t>negative aspects of design can be used to improve next iteration of design</a:t>
            </a:r>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23A4D67-E624-5182-D043-6518881A542E}"/>
              </a:ext>
            </a:extLst>
          </p:cNvPr>
          <p:cNvSpPr>
            <a:spLocks noGrp="1" noChangeArrowheads="1"/>
          </p:cNvSpPr>
          <p:nvPr>
            <p:ph type="title"/>
          </p:nvPr>
        </p:nvSpPr>
        <p:spPr/>
        <p:txBody>
          <a:bodyPr/>
          <a:lstStyle/>
          <a:p>
            <a:r>
              <a:rPr lang="en-GB" altLang="en-US"/>
              <a:t>Summary</a:t>
            </a:r>
          </a:p>
        </p:txBody>
      </p:sp>
      <p:sp>
        <p:nvSpPr>
          <p:cNvPr id="36867" name="Rectangle 3">
            <a:extLst>
              <a:ext uri="{FF2B5EF4-FFF2-40B4-BE49-F238E27FC236}">
                <a16:creationId xmlns:a16="http://schemas.microsoft.com/office/drawing/2014/main" id="{72668E23-C3A7-4770-BB85-65117A5CE153}"/>
              </a:ext>
            </a:extLst>
          </p:cNvPr>
          <p:cNvSpPr>
            <a:spLocks noGrp="1" noChangeArrowheads="1"/>
          </p:cNvSpPr>
          <p:nvPr>
            <p:ph type="body" idx="1"/>
          </p:nvPr>
        </p:nvSpPr>
        <p:spPr/>
        <p:txBody>
          <a:bodyPr/>
          <a:lstStyle/>
          <a:p>
            <a:pPr>
              <a:lnSpc>
                <a:spcPct val="90000"/>
              </a:lnSpc>
              <a:buFontTx/>
              <a:buNone/>
            </a:pPr>
            <a:r>
              <a:rPr lang="en-GB" altLang="en-US" sz="2400"/>
              <a:t>The software engineering life cycle</a:t>
            </a:r>
          </a:p>
          <a:p>
            <a:pPr lvl="1">
              <a:lnSpc>
                <a:spcPct val="90000"/>
              </a:lnSpc>
            </a:pPr>
            <a:r>
              <a:rPr lang="en-GB" altLang="en-US" sz="2000"/>
              <a:t>distinct activities and the consequences for interactive system design</a:t>
            </a:r>
          </a:p>
          <a:p>
            <a:pPr>
              <a:lnSpc>
                <a:spcPct val="90000"/>
              </a:lnSpc>
              <a:buFontTx/>
              <a:buNone/>
            </a:pPr>
            <a:r>
              <a:rPr lang="en-GB" altLang="en-US" sz="2400"/>
              <a:t>Usability engineering</a:t>
            </a:r>
          </a:p>
          <a:p>
            <a:pPr lvl="1">
              <a:lnSpc>
                <a:spcPct val="90000"/>
              </a:lnSpc>
            </a:pPr>
            <a:r>
              <a:rPr lang="en-GB" altLang="en-US" sz="2000"/>
              <a:t>making usability measurements explicit as requirements</a:t>
            </a:r>
          </a:p>
          <a:p>
            <a:pPr>
              <a:lnSpc>
                <a:spcPct val="90000"/>
              </a:lnSpc>
              <a:buFontTx/>
              <a:buNone/>
            </a:pPr>
            <a:r>
              <a:rPr lang="en-GB" altLang="en-US" sz="2400"/>
              <a:t>Iterative design and prototyping</a:t>
            </a:r>
          </a:p>
          <a:p>
            <a:pPr lvl="1">
              <a:lnSpc>
                <a:spcPct val="90000"/>
              </a:lnSpc>
            </a:pPr>
            <a:r>
              <a:rPr lang="en-GB" altLang="en-US" sz="2000"/>
              <a:t>limited functionality simulations and animations</a:t>
            </a:r>
          </a:p>
          <a:p>
            <a:pPr>
              <a:lnSpc>
                <a:spcPct val="90000"/>
              </a:lnSpc>
              <a:buFontTx/>
              <a:buNone/>
            </a:pPr>
            <a:r>
              <a:rPr lang="en-GB" altLang="en-US" sz="2400"/>
              <a:t>Design rationale</a:t>
            </a:r>
          </a:p>
          <a:p>
            <a:pPr lvl="1">
              <a:lnSpc>
                <a:spcPct val="90000"/>
              </a:lnSpc>
            </a:pPr>
            <a:r>
              <a:rPr lang="en-GB" altLang="en-US" sz="2000"/>
              <a:t>recording design knowledge</a:t>
            </a:r>
          </a:p>
          <a:p>
            <a:pPr lvl="1">
              <a:lnSpc>
                <a:spcPct val="90000"/>
              </a:lnSpc>
            </a:pPr>
            <a:r>
              <a:rPr lang="en-GB" altLang="en-US" sz="2000"/>
              <a:t>process vs. structure</a:t>
            </a:r>
          </a:p>
          <a:p>
            <a:pPr>
              <a:lnSpc>
                <a:spcPct val="90000"/>
              </a:lnSpc>
            </a:pPr>
            <a:endParaRPr lang="en-GB"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FFC3851-CA02-7CFD-ACA0-080B2B963882}"/>
              </a:ext>
            </a:extLst>
          </p:cNvPr>
          <p:cNvSpPr>
            <a:spLocks noGrp="1" noChangeArrowheads="1"/>
          </p:cNvSpPr>
          <p:nvPr>
            <p:ph type="title"/>
          </p:nvPr>
        </p:nvSpPr>
        <p:spPr/>
        <p:txBody>
          <a:bodyPr/>
          <a:lstStyle/>
          <a:p>
            <a:r>
              <a:rPr lang="en-GB" altLang="en-US"/>
              <a:t>the software lifecycle</a:t>
            </a:r>
          </a:p>
        </p:txBody>
      </p:sp>
      <p:sp>
        <p:nvSpPr>
          <p:cNvPr id="21507" name="Rectangle 3">
            <a:extLst>
              <a:ext uri="{FF2B5EF4-FFF2-40B4-BE49-F238E27FC236}">
                <a16:creationId xmlns:a16="http://schemas.microsoft.com/office/drawing/2014/main" id="{9B49E0DE-D383-48A2-8CF3-7CB032323538}"/>
              </a:ext>
            </a:extLst>
          </p:cNvPr>
          <p:cNvSpPr>
            <a:spLocks noGrp="1" noChangeArrowheads="1"/>
          </p:cNvSpPr>
          <p:nvPr>
            <p:ph type="body" idx="1"/>
          </p:nvPr>
        </p:nvSpPr>
        <p:spPr/>
        <p:txBody>
          <a:bodyPr/>
          <a:lstStyle/>
          <a:p>
            <a:endParaRPr lang="en-GB" altLang="en-US" sz="2400"/>
          </a:p>
          <a:p>
            <a:r>
              <a:rPr lang="en-GB" altLang="en-US" sz="2400"/>
              <a:t>Software engineering is the discipline for understanding the software design process, or life cycle</a:t>
            </a:r>
          </a:p>
          <a:p>
            <a:endParaRPr lang="en-GB" altLang="en-US" sz="2400"/>
          </a:p>
          <a:p>
            <a:r>
              <a:rPr lang="en-GB" altLang="en-US" sz="2400"/>
              <a:t>Designing for usability occurs at all stages of the life cycle, not as a single isolated activity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FEA0BDD-B904-FF4A-290D-F036409E4914}"/>
              </a:ext>
            </a:extLst>
          </p:cNvPr>
          <p:cNvSpPr>
            <a:spLocks noGrp="1" noChangeArrowheads="1"/>
          </p:cNvSpPr>
          <p:nvPr>
            <p:ph type="title"/>
          </p:nvPr>
        </p:nvSpPr>
        <p:spPr/>
        <p:txBody>
          <a:bodyPr/>
          <a:lstStyle/>
          <a:p>
            <a:r>
              <a:rPr lang="en-GB" altLang="en-US"/>
              <a:t>The waterfall model</a:t>
            </a:r>
          </a:p>
        </p:txBody>
      </p:sp>
      <p:grpSp>
        <p:nvGrpSpPr>
          <p:cNvPr id="40963" name="Group 3">
            <a:extLst>
              <a:ext uri="{FF2B5EF4-FFF2-40B4-BE49-F238E27FC236}">
                <a16:creationId xmlns:a16="http://schemas.microsoft.com/office/drawing/2014/main" id="{70A47D1B-B9B7-709E-0680-DBEAA04CADD1}"/>
              </a:ext>
            </a:extLst>
          </p:cNvPr>
          <p:cNvGrpSpPr>
            <a:grpSpLocks/>
          </p:cNvGrpSpPr>
          <p:nvPr/>
        </p:nvGrpSpPr>
        <p:grpSpPr bwMode="auto">
          <a:xfrm>
            <a:off x="2209800" y="1981200"/>
            <a:ext cx="5867400" cy="4343400"/>
            <a:chOff x="576" y="1152"/>
            <a:chExt cx="3696" cy="2736"/>
          </a:xfrm>
        </p:grpSpPr>
        <p:sp>
          <p:nvSpPr>
            <p:cNvPr id="40964" name="Rectangle 4">
              <a:extLst>
                <a:ext uri="{FF2B5EF4-FFF2-40B4-BE49-F238E27FC236}">
                  <a16:creationId xmlns:a16="http://schemas.microsoft.com/office/drawing/2014/main" id="{C77C6359-2C84-3CA3-90D6-DAF77EAB1227}"/>
                </a:ext>
              </a:extLst>
            </p:cNvPr>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Requirements</a:t>
              </a:r>
              <a:br>
                <a:rPr lang="en-GB" altLang="en-US" sz="1200">
                  <a:latin typeface="Arial" panose="020B0604020202020204" pitchFamily="34" charset="0"/>
                </a:rPr>
              </a:br>
              <a:r>
                <a:rPr lang="en-GB" altLang="en-US" sz="1200">
                  <a:latin typeface="Arial" panose="020B0604020202020204" pitchFamily="34" charset="0"/>
                </a:rPr>
                <a:t>specification</a:t>
              </a:r>
              <a:endParaRPr lang="en-GB" altLang="en-US"/>
            </a:p>
          </p:txBody>
        </p:sp>
        <p:sp>
          <p:nvSpPr>
            <p:cNvPr id="40965" name="Rectangle 5">
              <a:extLst>
                <a:ext uri="{FF2B5EF4-FFF2-40B4-BE49-F238E27FC236}">
                  <a16:creationId xmlns:a16="http://schemas.microsoft.com/office/drawing/2014/main" id="{434ED482-ABA5-066D-0BA0-32D65E648B61}"/>
                </a:ext>
              </a:extLst>
            </p:cNvPr>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Architectural</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a:p>
          </p:txBody>
        </p:sp>
        <p:sp>
          <p:nvSpPr>
            <p:cNvPr id="40966" name="Rectangle 6">
              <a:extLst>
                <a:ext uri="{FF2B5EF4-FFF2-40B4-BE49-F238E27FC236}">
                  <a16:creationId xmlns:a16="http://schemas.microsoft.com/office/drawing/2014/main" id="{A5AB3457-AE3B-E53A-EADB-479C5955F3E1}"/>
                </a:ext>
              </a:extLst>
            </p:cNvPr>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Detailed</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a:p>
          </p:txBody>
        </p:sp>
        <p:sp>
          <p:nvSpPr>
            <p:cNvPr id="40967" name="Rectangle 7">
              <a:extLst>
                <a:ext uri="{FF2B5EF4-FFF2-40B4-BE49-F238E27FC236}">
                  <a16:creationId xmlns:a16="http://schemas.microsoft.com/office/drawing/2014/main" id="{9F93EB2F-2438-80B6-64F3-388493CE662B}"/>
                </a:ext>
              </a:extLst>
            </p:cNvPr>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Coding and</a:t>
              </a:r>
              <a:br>
                <a:rPr lang="en-GB" altLang="en-US" sz="1200">
                  <a:latin typeface="Arial" panose="020B0604020202020204" pitchFamily="34" charset="0"/>
                </a:rPr>
              </a:br>
              <a:r>
                <a:rPr lang="en-GB" altLang="en-US" sz="1200">
                  <a:latin typeface="Arial" panose="020B0604020202020204" pitchFamily="34" charset="0"/>
                </a:rPr>
                <a:t>unit testing</a:t>
              </a:r>
              <a:endParaRPr lang="en-GB" altLang="en-US"/>
            </a:p>
          </p:txBody>
        </p:sp>
        <p:sp>
          <p:nvSpPr>
            <p:cNvPr id="40968" name="Rectangle 8">
              <a:extLst>
                <a:ext uri="{FF2B5EF4-FFF2-40B4-BE49-F238E27FC236}">
                  <a16:creationId xmlns:a16="http://schemas.microsoft.com/office/drawing/2014/main" id="{6FB32D08-C888-78E8-47CB-9333662924C2}"/>
                </a:ext>
              </a:extLst>
            </p:cNvPr>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Integration</a:t>
              </a:r>
              <a:br>
                <a:rPr lang="en-GB" altLang="en-US" sz="1200">
                  <a:latin typeface="Arial" panose="020B0604020202020204" pitchFamily="34" charset="0"/>
                </a:rPr>
              </a:br>
              <a:r>
                <a:rPr lang="en-GB" altLang="en-US" sz="1200">
                  <a:latin typeface="Arial" panose="020B0604020202020204" pitchFamily="34" charset="0"/>
                </a:rPr>
                <a:t>and testing</a:t>
              </a:r>
              <a:endParaRPr lang="en-GB" altLang="en-US"/>
            </a:p>
          </p:txBody>
        </p:sp>
        <p:sp>
          <p:nvSpPr>
            <p:cNvPr id="40969" name="Rectangle 9">
              <a:extLst>
                <a:ext uri="{FF2B5EF4-FFF2-40B4-BE49-F238E27FC236}">
                  <a16:creationId xmlns:a16="http://schemas.microsoft.com/office/drawing/2014/main" id="{1BAA693F-F0FB-EC7E-F34D-45BC8152D683}"/>
                </a:ext>
              </a:extLst>
            </p:cNvPr>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Operation and</a:t>
              </a:r>
              <a:br>
                <a:rPr lang="en-GB" altLang="en-US" sz="1200">
                  <a:latin typeface="Arial" panose="020B0604020202020204" pitchFamily="34" charset="0"/>
                </a:rPr>
              </a:br>
              <a:r>
                <a:rPr lang="en-GB" altLang="en-US" sz="1200">
                  <a:latin typeface="Arial" panose="020B0604020202020204" pitchFamily="34" charset="0"/>
                </a:rPr>
                <a:t>maintenance</a:t>
              </a:r>
              <a:endParaRPr lang="en-GB" altLang="en-US"/>
            </a:p>
          </p:txBody>
        </p:sp>
        <p:cxnSp>
          <p:nvCxnSpPr>
            <p:cNvPr id="40970" name="AutoShape 10">
              <a:extLst>
                <a:ext uri="{FF2B5EF4-FFF2-40B4-BE49-F238E27FC236}">
                  <a16:creationId xmlns:a16="http://schemas.microsoft.com/office/drawing/2014/main" id="{8A7E2A4D-C627-94AC-CB9D-D4EFC1AB58B0}"/>
                </a:ext>
              </a:extLst>
            </p:cNvPr>
            <p:cNvCxnSpPr>
              <a:cxnSpLocks noChangeShapeType="1"/>
              <a:stCxn id="40964" idx="3"/>
              <a:endCxn id="40965"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1" name="AutoShape 11">
              <a:extLst>
                <a:ext uri="{FF2B5EF4-FFF2-40B4-BE49-F238E27FC236}">
                  <a16:creationId xmlns:a16="http://schemas.microsoft.com/office/drawing/2014/main" id="{8E42C550-32F5-BDB6-BAF4-F7B2B5B461C7}"/>
                </a:ext>
              </a:extLst>
            </p:cNvPr>
            <p:cNvCxnSpPr>
              <a:cxnSpLocks noChangeShapeType="1"/>
              <a:stCxn id="40965" idx="3"/>
              <a:endCxn id="40966"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2" name="AutoShape 12">
              <a:extLst>
                <a:ext uri="{FF2B5EF4-FFF2-40B4-BE49-F238E27FC236}">
                  <a16:creationId xmlns:a16="http://schemas.microsoft.com/office/drawing/2014/main" id="{E7A8354C-3EBA-248A-A4AC-1C843D377F29}"/>
                </a:ext>
              </a:extLst>
            </p:cNvPr>
            <p:cNvCxnSpPr>
              <a:cxnSpLocks noChangeShapeType="1"/>
              <a:stCxn id="40966" idx="3"/>
              <a:endCxn id="40967"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3" name="AutoShape 13">
              <a:extLst>
                <a:ext uri="{FF2B5EF4-FFF2-40B4-BE49-F238E27FC236}">
                  <a16:creationId xmlns:a16="http://schemas.microsoft.com/office/drawing/2014/main" id="{40C78C45-D52D-A77E-2770-5237E5AA3416}"/>
                </a:ext>
              </a:extLst>
            </p:cNvPr>
            <p:cNvCxnSpPr>
              <a:cxnSpLocks noChangeShapeType="1"/>
              <a:stCxn id="40967" idx="3"/>
              <a:endCxn id="40968"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4" name="AutoShape 14">
              <a:extLst>
                <a:ext uri="{FF2B5EF4-FFF2-40B4-BE49-F238E27FC236}">
                  <a16:creationId xmlns:a16="http://schemas.microsoft.com/office/drawing/2014/main" id="{189AF3B6-9FF8-C594-6496-72577FEE34F5}"/>
                </a:ext>
              </a:extLst>
            </p:cNvPr>
            <p:cNvCxnSpPr>
              <a:cxnSpLocks noChangeShapeType="1"/>
              <a:stCxn id="40968" idx="3"/>
              <a:endCxn id="40969"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536923B-1B5F-2D26-9355-B9D6CF5A10C8}"/>
              </a:ext>
            </a:extLst>
          </p:cNvPr>
          <p:cNvSpPr>
            <a:spLocks noGrp="1" noChangeArrowheads="1"/>
          </p:cNvSpPr>
          <p:nvPr>
            <p:ph type="title"/>
          </p:nvPr>
        </p:nvSpPr>
        <p:spPr/>
        <p:txBody>
          <a:bodyPr/>
          <a:lstStyle/>
          <a:p>
            <a:r>
              <a:rPr lang="en-GB" altLang="en-US"/>
              <a:t>Activities in the life cycle</a:t>
            </a:r>
          </a:p>
        </p:txBody>
      </p:sp>
      <p:sp>
        <p:nvSpPr>
          <p:cNvPr id="23555" name="Rectangle 3">
            <a:extLst>
              <a:ext uri="{FF2B5EF4-FFF2-40B4-BE49-F238E27FC236}">
                <a16:creationId xmlns:a16="http://schemas.microsoft.com/office/drawing/2014/main" id="{0D919AE6-A390-BF9E-E657-E51FE4456CAB}"/>
              </a:ext>
            </a:extLst>
          </p:cNvPr>
          <p:cNvSpPr>
            <a:spLocks noGrp="1" noChangeArrowheads="1"/>
          </p:cNvSpPr>
          <p:nvPr>
            <p:ph type="body" idx="1"/>
          </p:nvPr>
        </p:nvSpPr>
        <p:spPr/>
        <p:txBody>
          <a:bodyPr/>
          <a:lstStyle/>
          <a:p>
            <a:pPr marL="0" indent="0">
              <a:lnSpc>
                <a:spcPct val="90000"/>
              </a:lnSpc>
              <a:buFontTx/>
              <a:buNone/>
            </a:pPr>
            <a:r>
              <a:rPr lang="en-GB" altLang="en-US" sz="2000"/>
              <a:t>Requirements specification</a:t>
            </a:r>
          </a:p>
          <a:p>
            <a:pPr marL="381000" lvl="1" indent="0">
              <a:lnSpc>
                <a:spcPct val="90000"/>
              </a:lnSpc>
              <a:buFontTx/>
              <a:buNone/>
            </a:pPr>
            <a:r>
              <a:rPr lang="en-GB" altLang="en-US" sz="1800"/>
              <a:t>designer and customer try capture what the system is expected to provide can be expressed in natural language or more precise languages, such as a task analysis would provide</a:t>
            </a:r>
          </a:p>
          <a:p>
            <a:pPr marL="0" indent="0">
              <a:lnSpc>
                <a:spcPct val="90000"/>
              </a:lnSpc>
              <a:buFontTx/>
              <a:buNone/>
            </a:pPr>
            <a:endParaRPr lang="en-GB" altLang="en-US" sz="900"/>
          </a:p>
          <a:p>
            <a:pPr marL="0" indent="0">
              <a:lnSpc>
                <a:spcPct val="90000"/>
              </a:lnSpc>
              <a:buFontTx/>
              <a:buNone/>
            </a:pPr>
            <a:r>
              <a:rPr lang="en-GB" altLang="en-US" sz="2000"/>
              <a:t>Architectural design</a:t>
            </a:r>
          </a:p>
          <a:p>
            <a:pPr marL="381000" lvl="1" indent="0">
              <a:lnSpc>
                <a:spcPct val="90000"/>
              </a:lnSpc>
              <a:buFontTx/>
              <a:buNone/>
            </a:pPr>
            <a:r>
              <a:rPr lang="en-GB" altLang="en-US" sz="1800"/>
              <a:t>high-level description of how the system will provide the services required factor system into major components of the system and how they are interrelated needs to satisfy both functional and nonfunctional requirements</a:t>
            </a:r>
          </a:p>
          <a:p>
            <a:pPr marL="0" indent="0">
              <a:lnSpc>
                <a:spcPct val="90000"/>
              </a:lnSpc>
              <a:buFontTx/>
              <a:buNone/>
            </a:pPr>
            <a:endParaRPr lang="en-GB" altLang="en-US" sz="900"/>
          </a:p>
          <a:p>
            <a:pPr marL="0" indent="0">
              <a:lnSpc>
                <a:spcPct val="90000"/>
              </a:lnSpc>
              <a:buFontTx/>
              <a:buNone/>
            </a:pPr>
            <a:r>
              <a:rPr lang="en-GB" altLang="en-US" sz="2000"/>
              <a:t>Detailed design</a:t>
            </a:r>
          </a:p>
          <a:p>
            <a:pPr marL="381000" lvl="1" indent="0">
              <a:lnSpc>
                <a:spcPct val="90000"/>
              </a:lnSpc>
              <a:buFontTx/>
              <a:buNone/>
            </a:pPr>
            <a:r>
              <a:rPr lang="en-GB" altLang="en-US" sz="1800"/>
              <a:t>refinement of architectural components and interrelations to identify modules to be implemented separately the refinement is governed by the nonfunctional requirements</a:t>
            </a:r>
          </a:p>
          <a:p>
            <a:pPr marL="0" indent="0">
              <a:lnSpc>
                <a:spcPct val="90000"/>
              </a:lnSpc>
              <a:buFontTx/>
              <a:buNone/>
            </a:pPr>
            <a:endParaRPr lang="en-GB"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8B1734-C935-628E-BF69-3FA1AA9815E5}"/>
              </a:ext>
            </a:extLst>
          </p:cNvPr>
          <p:cNvSpPr>
            <a:spLocks noGrp="1" noChangeArrowheads="1"/>
          </p:cNvSpPr>
          <p:nvPr>
            <p:ph type="title"/>
          </p:nvPr>
        </p:nvSpPr>
        <p:spPr/>
        <p:txBody>
          <a:bodyPr/>
          <a:lstStyle/>
          <a:p>
            <a:r>
              <a:rPr lang="en-GB" altLang="en-US"/>
              <a:t>Verification and validation</a:t>
            </a:r>
          </a:p>
        </p:txBody>
      </p:sp>
      <p:sp>
        <p:nvSpPr>
          <p:cNvPr id="24579" name="Rectangle 3">
            <a:extLst>
              <a:ext uri="{FF2B5EF4-FFF2-40B4-BE49-F238E27FC236}">
                <a16:creationId xmlns:a16="http://schemas.microsoft.com/office/drawing/2014/main" id="{D8338C2A-7DC4-C6E4-6EDF-0E8147306DF3}"/>
              </a:ext>
            </a:extLst>
          </p:cNvPr>
          <p:cNvSpPr>
            <a:spLocks noGrp="1" noChangeArrowheads="1"/>
          </p:cNvSpPr>
          <p:nvPr>
            <p:ph type="body" idx="1"/>
          </p:nvPr>
        </p:nvSpPr>
        <p:spPr>
          <a:xfrm>
            <a:off x="381000" y="1981200"/>
            <a:ext cx="7772400" cy="4114800"/>
          </a:xfrm>
        </p:spPr>
        <p:txBody>
          <a:bodyPr/>
          <a:lstStyle/>
          <a:p>
            <a:pPr marL="0" indent="0">
              <a:lnSpc>
                <a:spcPct val="90000"/>
              </a:lnSpc>
              <a:buFontTx/>
              <a:buNone/>
            </a:pPr>
            <a:endParaRPr lang="en-GB" altLang="en-US" sz="2000"/>
          </a:p>
          <a:p>
            <a:pPr marL="0" indent="0">
              <a:lnSpc>
                <a:spcPct val="90000"/>
              </a:lnSpc>
              <a:buFontTx/>
              <a:buNone/>
            </a:pPr>
            <a:endParaRPr lang="en-GB" altLang="en-US" sz="2000"/>
          </a:p>
          <a:p>
            <a:pPr marL="0" indent="0">
              <a:lnSpc>
                <a:spcPct val="90000"/>
              </a:lnSpc>
              <a:buFontTx/>
              <a:buNone/>
            </a:pPr>
            <a:endParaRPr lang="en-GB" altLang="en-US" sz="2000"/>
          </a:p>
          <a:p>
            <a:pPr marL="0" indent="0">
              <a:lnSpc>
                <a:spcPct val="90000"/>
              </a:lnSpc>
              <a:buFontTx/>
              <a:buNone/>
            </a:pPr>
            <a:r>
              <a:rPr lang="en-GB" altLang="en-US" sz="2000"/>
              <a:t>Verification</a:t>
            </a:r>
          </a:p>
          <a:p>
            <a:pPr marL="190500" lvl="1" indent="6350">
              <a:lnSpc>
                <a:spcPct val="90000"/>
              </a:lnSpc>
              <a:buFontTx/>
              <a:buNone/>
            </a:pPr>
            <a:r>
              <a:rPr lang="en-GB" altLang="en-US" sz="1800"/>
              <a:t>designing the product right</a:t>
            </a:r>
          </a:p>
          <a:p>
            <a:pPr marL="0" indent="0">
              <a:lnSpc>
                <a:spcPct val="90000"/>
              </a:lnSpc>
              <a:buFontTx/>
              <a:buNone/>
            </a:pPr>
            <a:r>
              <a:rPr lang="en-GB" altLang="en-US" sz="2000"/>
              <a:t> Validation</a:t>
            </a:r>
          </a:p>
          <a:p>
            <a:pPr marL="190500" lvl="1" indent="6350">
              <a:lnSpc>
                <a:spcPct val="90000"/>
              </a:lnSpc>
              <a:buFontTx/>
              <a:buNone/>
            </a:pPr>
            <a:r>
              <a:rPr lang="en-GB" altLang="en-US" sz="1800"/>
              <a:t>designing the right product</a:t>
            </a:r>
          </a:p>
          <a:p>
            <a:pPr marL="0" indent="0">
              <a:lnSpc>
                <a:spcPct val="90000"/>
              </a:lnSpc>
              <a:buFontTx/>
              <a:buNone/>
            </a:pPr>
            <a:r>
              <a:rPr lang="en-GB" altLang="en-US" sz="2000"/>
              <a:t> </a:t>
            </a:r>
          </a:p>
          <a:p>
            <a:pPr marL="0" indent="0">
              <a:lnSpc>
                <a:spcPct val="90000"/>
              </a:lnSpc>
              <a:buFontTx/>
              <a:buNone/>
            </a:pPr>
            <a:r>
              <a:rPr lang="en-GB" altLang="en-US" sz="2000"/>
              <a:t>The formality gap</a:t>
            </a:r>
          </a:p>
          <a:p>
            <a:pPr marL="190500" lvl="1" indent="6350">
              <a:lnSpc>
                <a:spcPct val="90000"/>
              </a:lnSpc>
              <a:buFontTx/>
              <a:buNone/>
            </a:pPr>
            <a:r>
              <a:rPr lang="en-GB" altLang="en-US" sz="1800"/>
              <a:t>validation will always rely to some extent on subjective means of proof</a:t>
            </a:r>
          </a:p>
          <a:p>
            <a:pPr marL="0" indent="0">
              <a:lnSpc>
                <a:spcPct val="90000"/>
              </a:lnSpc>
              <a:buFontTx/>
              <a:buNone/>
            </a:pPr>
            <a:r>
              <a:rPr lang="en-GB" altLang="en-US" sz="2000"/>
              <a:t>Management and contractual issues</a:t>
            </a:r>
          </a:p>
          <a:p>
            <a:pPr marL="190500" lvl="1" indent="6350">
              <a:lnSpc>
                <a:spcPct val="90000"/>
              </a:lnSpc>
              <a:buFontTx/>
              <a:buNone/>
            </a:pPr>
            <a:r>
              <a:rPr lang="en-GB" altLang="en-US" sz="1800"/>
              <a:t>design in commercial and legal contexts</a:t>
            </a:r>
          </a:p>
          <a:p>
            <a:pPr marL="0" indent="0">
              <a:lnSpc>
                <a:spcPct val="90000"/>
              </a:lnSpc>
              <a:buFontTx/>
              <a:buNone/>
            </a:pPr>
            <a:endParaRPr lang="en-GB" altLang="en-US" sz="2000"/>
          </a:p>
        </p:txBody>
      </p:sp>
      <p:grpSp>
        <p:nvGrpSpPr>
          <p:cNvPr id="24593" name="Group 17">
            <a:extLst>
              <a:ext uri="{FF2B5EF4-FFF2-40B4-BE49-F238E27FC236}">
                <a16:creationId xmlns:a16="http://schemas.microsoft.com/office/drawing/2014/main" id="{4E8535A2-2F7D-2E96-C36D-FB839A2FF0C9}"/>
              </a:ext>
            </a:extLst>
          </p:cNvPr>
          <p:cNvGrpSpPr>
            <a:grpSpLocks/>
          </p:cNvGrpSpPr>
          <p:nvPr/>
        </p:nvGrpSpPr>
        <p:grpSpPr bwMode="auto">
          <a:xfrm>
            <a:off x="3514725" y="1600200"/>
            <a:ext cx="5324475" cy="1812925"/>
            <a:chOff x="915" y="1008"/>
            <a:chExt cx="3354" cy="1142"/>
          </a:xfrm>
        </p:grpSpPr>
        <p:grpSp>
          <p:nvGrpSpPr>
            <p:cNvPr id="24594" name="Group 18">
              <a:extLst>
                <a:ext uri="{FF2B5EF4-FFF2-40B4-BE49-F238E27FC236}">
                  <a16:creationId xmlns:a16="http://schemas.microsoft.com/office/drawing/2014/main" id="{0DAE0114-5241-B480-C7E1-8EAA13E51B82}"/>
                </a:ext>
              </a:extLst>
            </p:cNvPr>
            <p:cNvGrpSpPr>
              <a:grpSpLocks/>
            </p:cNvGrpSpPr>
            <p:nvPr/>
          </p:nvGrpSpPr>
          <p:grpSpPr bwMode="auto">
            <a:xfrm>
              <a:off x="2877" y="1036"/>
              <a:ext cx="1392" cy="1114"/>
              <a:chOff x="576" y="1152"/>
              <a:chExt cx="3696" cy="2736"/>
            </a:xfrm>
          </p:grpSpPr>
          <p:sp>
            <p:nvSpPr>
              <p:cNvPr id="24595" name="Rectangle 19">
                <a:extLst>
                  <a:ext uri="{FF2B5EF4-FFF2-40B4-BE49-F238E27FC236}">
                    <a16:creationId xmlns:a16="http://schemas.microsoft.com/office/drawing/2014/main" id="{F8B65697-12F4-2CEA-9A0C-12C0D7B88854}"/>
                  </a:ext>
                </a:extLst>
              </p:cNvPr>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sp>
            <p:nvSpPr>
              <p:cNvPr id="24596" name="Rectangle 20">
                <a:extLst>
                  <a:ext uri="{FF2B5EF4-FFF2-40B4-BE49-F238E27FC236}">
                    <a16:creationId xmlns:a16="http://schemas.microsoft.com/office/drawing/2014/main" id="{D0347C6B-D412-AF8E-D689-D7440857E398}"/>
                  </a:ext>
                </a:extLst>
              </p:cNvPr>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sp>
            <p:nvSpPr>
              <p:cNvPr id="24597" name="Rectangle 21">
                <a:extLst>
                  <a:ext uri="{FF2B5EF4-FFF2-40B4-BE49-F238E27FC236}">
                    <a16:creationId xmlns:a16="http://schemas.microsoft.com/office/drawing/2014/main" id="{DE730C6C-1F48-ECE3-42AA-83C551DF37F5}"/>
                  </a:ext>
                </a:extLst>
              </p:cNvPr>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sp>
            <p:nvSpPr>
              <p:cNvPr id="24598" name="Rectangle 22">
                <a:extLst>
                  <a:ext uri="{FF2B5EF4-FFF2-40B4-BE49-F238E27FC236}">
                    <a16:creationId xmlns:a16="http://schemas.microsoft.com/office/drawing/2014/main" id="{9741872C-9CBB-5F16-B492-2C79950A5012}"/>
                  </a:ext>
                </a:extLst>
              </p:cNvPr>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sp>
            <p:nvSpPr>
              <p:cNvPr id="24599" name="Rectangle 23">
                <a:extLst>
                  <a:ext uri="{FF2B5EF4-FFF2-40B4-BE49-F238E27FC236}">
                    <a16:creationId xmlns:a16="http://schemas.microsoft.com/office/drawing/2014/main" id="{3CA741AF-07F7-22BE-45A3-190BC35EA4BF}"/>
                  </a:ext>
                </a:extLst>
              </p:cNvPr>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sp>
            <p:nvSpPr>
              <p:cNvPr id="24600" name="Rectangle 24">
                <a:extLst>
                  <a:ext uri="{FF2B5EF4-FFF2-40B4-BE49-F238E27FC236}">
                    <a16:creationId xmlns:a16="http://schemas.microsoft.com/office/drawing/2014/main" id="{603CC1D1-DB94-1219-7684-52FBF7907BCF}"/>
                  </a:ext>
                </a:extLst>
              </p:cNvPr>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lang="en-US" altLang="en-US"/>
              </a:p>
            </p:txBody>
          </p:sp>
          <p:cxnSp>
            <p:nvCxnSpPr>
              <p:cNvPr id="24601" name="AutoShape 25">
                <a:extLst>
                  <a:ext uri="{FF2B5EF4-FFF2-40B4-BE49-F238E27FC236}">
                    <a16:creationId xmlns:a16="http://schemas.microsoft.com/office/drawing/2014/main" id="{26462F85-CDC9-8AE7-4B97-B672C4171FB1}"/>
                  </a:ext>
                </a:extLst>
              </p:cNvPr>
              <p:cNvCxnSpPr>
                <a:cxnSpLocks noChangeShapeType="1"/>
                <a:stCxn id="24595" idx="3"/>
                <a:endCxn id="24596"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2" name="AutoShape 26">
                <a:extLst>
                  <a:ext uri="{FF2B5EF4-FFF2-40B4-BE49-F238E27FC236}">
                    <a16:creationId xmlns:a16="http://schemas.microsoft.com/office/drawing/2014/main" id="{87F52575-52E6-EA36-3E8D-046D5AFF4877}"/>
                  </a:ext>
                </a:extLst>
              </p:cNvPr>
              <p:cNvCxnSpPr>
                <a:cxnSpLocks noChangeShapeType="1"/>
                <a:stCxn id="24596" idx="3"/>
                <a:endCxn id="24597"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3" name="AutoShape 27">
                <a:extLst>
                  <a:ext uri="{FF2B5EF4-FFF2-40B4-BE49-F238E27FC236}">
                    <a16:creationId xmlns:a16="http://schemas.microsoft.com/office/drawing/2014/main" id="{6D793B95-A57B-E3B9-227E-5AA534CD3D20}"/>
                  </a:ext>
                </a:extLst>
              </p:cNvPr>
              <p:cNvCxnSpPr>
                <a:cxnSpLocks noChangeShapeType="1"/>
                <a:stCxn id="24597" idx="3"/>
                <a:endCxn id="24598"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4" name="AutoShape 28">
                <a:extLst>
                  <a:ext uri="{FF2B5EF4-FFF2-40B4-BE49-F238E27FC236}">
                    <a16:creationId xmlns:a16="http://schemas.microsoft.com/office/drawing/2014/main" id="{53BFF41F-B59A-D7B2-B59E-297FB72D9ED3}"/>
                  </a:ext>
                </a:extLst>
              </p:cNvPr>
              <p:cNvCxnSpPr>
                <a:cxnSpLocks noChangeShapeType="1"/>
                <a:stCxn id="24598" idx="3"/>
                <a:endCxn id="24599"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05" name="AutoShape 29">
                <a:extLst>
                  <a:ext uri="{FF2B5EF4-FFF2-40B4-BE49-F238E27FC236}">
                    <a16:creationId xmlns:a16="http://schemas.microsoft.com/office/drawing/2014/main" id="{91C114CE-DE68-F1DB-EFDE-555C4F32BE53}"/>
                  </a:ext>
                </a:extLst>
              </p:cNvPr>
              <p:cNvCxnSpPr>
                <a:cxnSpLocks noChangeShapeType="1"/>
                <a:stCxn id="24599" idx="3"/>
                <a:endCxn id="24600"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606" name="Group 30">
              <a:extLst>
                <a:ext uri="{FF2B5EF4-FFF2-40B4-BE49-F238E27FC236}">
                  <a16:creationId xmlns:a16="http://schemas.microsoft.com/office/drawing/2014/main" id="{B8958B4E-ADAB-1512-41B2-BA530C0EC0C4}"/>
                </a:ext>
              </a:extLst>
            </p:cNvPr>
            <p:cNvGrpSpPr>
              <a:grpSpLocks/>
            </p:cNvGrpSpPr>
            <p:nvPr/>
          </p:nvGrpSpPr>
          <p:grpSpPr bwMode="auto">
            <a:xfrm>
              <a:off x="915" y="1008"/>
              <a:ext cx="1101" cy="1132"/>
              <a:chOff x="576" y="1680"/>
              <a:chExt cx="1101" cy="1132"/>
            </a:xfrm>
          </p:grpSpPr>
          <p:sp>
            <p:nvSpPr>
              <p:cNvPr id="24607" name="Freeform 31">
                <a:extLst>
                  <a:ext uri="{FF2B5EF4-FFF2-40B4-BE49-F238E27FC236}">
                    <a16:creationId xmlns:a16="http://schemas.microsoft.com/office/drawing/2014/main" id="{7AE96F2F-4A9B-BC4A-5859-93C56907657F}"/>
                  </a:ext>
                </a:extLst>
              </p:cNvPr>
              <p:cNvSpPr>
                <a:spLocks/>
              </p:cNvSpPr>
              <p:nvPr/>
            </p:nvSpPr>
            <p:spPr bwMode="auto">
              <a:xfrm>
                <a:off x="576" y="1680"/>
                <a:ext cx="1101" cy="1132"/>
              </a:xfrm>
              <a:custGeom>
                <a:avLst/>
                <a:gdLst>
                  <a:gd name="T0" fmla="*/ 189 w 1101"/>
                  <a:gd name="T1" fmla="*/ 460 h 1132"/>
                  <a:gd name="T2" fmla="*/ 125 w 1101"/>
                  <a:gd name="T3" fmla="*/ 700 h 1132"/>
                  <a:gd name="T4" fmla="*/ 229 w 1101"/>
                  <a:gd name="T5" fmla="*/ 812 h 1132"/>
                  <a:gd name="T6" fmla="*/ 269 w 1101"/>
                  <a:gd name="T7" fmla="*/ 900 h 1132"/>
                  <a:gd name="T8" fmla="*/ 341 w 1101"/>
                  <a:gd name="T9" fmla="*/ 1092 h 1132"/>
                  <a:gd name="T10" fmla="*/ 445 w 1101"/>
                  <a:gd name="T11" fmla="*/ 1132 h 1132"/>
                  <a:gd name="T12" fmla="*/ 621 w 1101"/>
                  <a:gd name="T13" fmla="*/ 1092 h 1132"/>
                  <a:gd name="T14" fmla="*/ 773 w 1101"/>
                  <a:gd name="T15" fmla="*/ 996 h 1132"/>
                  <a:gd name="T16" fmla="*/ 765 w 1101"/>
                  <a:gd name="T17" fmla="*/ 964 h 1132"/>
                  <a:gd name="T18" fmla="*/ 933 w 1101"/>
                  <a:gd name="T19" fmla="*/ 932 h 1132"/>
                  <a:gd name="T20" fmla="*/ 1053 w 1101"/>
                  <a:gd name="T21" fmla="*/ 876 h 1132"/>
                  <a:gd name="T22" fmla="*/ 1101 w 1101"/>
                  <a:gd name="T23" fmla="*/ 740 h 1132"/>
                  <a:gd name="T24" fmla="*/ 981 w 1101"/>
                  <a:gd name="T25" fmla="*/ 492 h 1132"/>
                  <a:gd name="T26" fmla="*/ 885 w 1101"/>
                  <a:gd name="T27" fmla="*/ 372 h 1132"/>
                  <a:gd name="T28" fmla="*/ 861 w 1101"/>
                  <a:gd name="T29" fmla="*/ 348 h 1132"/>
                  <a:gd name="T30" fmla="*/ 837 w 1101"/>
                  <a:gd name="T31" fmla="*/ 372 h 1132"/>
                  <a:gd name="T32" fmla="*/ 829 w 1101"/>
                  <a:gd name="T33" fmla="*/ 316 h 1132"/>
                  <a:gd name="T34" fmla="*/ 813 w 1101"/>
                  <a:gd name="T35" fmla="*/ 284 h 1132"/>
                  <a:gd name="T36" fmla="*/ 781 w 1101"/>
                  <a:gd name="T37" fmla="*/ 172 h 1132"/>
                  <a:gd name="T38" fmla="*/ 749 w 1101"/>
                  <a:gd name="T39" fmla="*/ 156 h 1132"/>
                  <a:gd name="T40" fmla="*/ 501 w 1101"/>
                  <a:gd name="T41" fmla="*/ 108 h 1132"/>
                  <a:gd name="T42" fmla="*/ 477 w 1101"/>
                  <a:gd name="T43" fmla="*/ 116 h 1132"/>
                  <a:gd name="T44" fmla="*/ 469 w 1101"/>
                  <a:gd name="T45" fmla="*/ 76 h 1132"/>
                  <a:gd name="T46" fmla="*/ 429 w 1101"/>
                  <a:gd name="T47" fmla="*/ 12 h 1132"/>
                  <a:gd name="T48" fmla="*/ 373 w 1101"/>
                  <a:gd name="T49" fmla="*/ 4 h 1132"/>
                  <a:gd name="T50" fmla="*/ 245 w 1101"/>
                  <a:gd name="T51" fmla="*/ 20 h 1132"/>
                  <a:gd name="T52" fmla="*/ 229 w 1101"/>
                  <a:gd name="T53" fmla="*/ 60 h 1132"/>
                  <a:gd name="T54" fmla="*/ 157 w 1101"/>
                  <a:gd name="T55" fmla="*/ 180 h 1132"/>
                  <a:gd name="T56" fmla="*/ 149 w 1101"/>
                  <a:gd name="T57" fmla="*/ 252 h 1132"/>
                  <a:gd name="T58" fmla="*/ 101 w 1101"/>
                  <a:gd name="T59" fmla="*/ 340 h 1132"/>
                  <a:gd name="T60" fmla="*/ 181 w 1101"/>
                  <a:gd name="T61" fmla="*/ 444 h 1132"/>
                  <a:gd name="T62" fmla="*/ 189 w 1101"/>
                  <a:gd name="T63" fmla="*/ 468 h 1132"/>
                  <a:gd name="T64" fmla="*/ 181 w 1101"/>
                  <a:gd name="T65" fmla="*/ 492 h 1132"/>
                  <a:gd name="T66" fmla="*/ 189 w 1101"/>
                  <a:gd name="T67" fmla="*/ 46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01" h="1132">
                    <a:moveTo>
                      <a:pt x="189" y="460"/>
                    </a:moveTo>
                    <a:cubicBezTo>
                      <a:pt x="134" y="523"/>
                      <a:pt x="0" y="625"/>
                      <a:pt x="125" y="700"/>
                    </a:cubicBezTo>
                    <a:cubicBezTo>
                      <a:pt x="141" y="749"/>
                      <a:pt x="189" y="779"/>
                      <a:pt x="229" y="812"/>
                    </a:cubicBezTo>
                    <a:cubicBezTo>
                      <a:pt x="243" y="841"/>
                      <a:pt x="254" y="870"/>
                      <a:pt x="269" y="900"/>
                    </a:cubicBezTo>
                    <a:cubicBezTo>
                      <a:pt x="277" y="937"/>
                      <a:pt x="289" y="1062"/>
                      <a:pt x="341" y="1092"/>
                    </a:cubicBezTo>
                    <a:cubicBezTo>
                      <a:pt x="373" y="1110"/>
                      <a:pt x="411" y="1115"/>
                      <a:pt x="445" y="1132"/>
                    </a:cubicBezTo>
                    <a:cubicBezTo>
                      <a:pt x="469" y="1125"/>
                      <a:pt x="579" y="1078"/>
                      <a:pt x="621" y="1092"/>
                    </a:cubicBezTo>
                    <a:cubicBezTo>
                      <a:pt x="737" y="1062"/>
                      <a:pt x="754" y="1088"/>
                      <a:pt x="773" y="996"/>
                    </a:cubicBezTo>
                    <a:cubicBezTo>
                      <a:pt x="770" y="985"/>
                      <a:pt x="754" y="968"/>
                      <a:pt x="765" y="964"/>
                    </a:cubicBezTo>
                    <a:cubicBezTo>
                      <a:pt x="817" y="942"/>
                      <a:pt x="933" y="932"/>
                      <a:pt x="933" y="932"/>
                    </a:cubicBezTo>
                    <a:cubicBezTo>
                      <a:pt x="972" y="908"/>
                      <a:pt x="1008" y="887"/>
                      <a:pt x="1053" y="876"/>
                    </a:cubicBezTo>
                    <a:cubicBezTo>
                      <a:pt x="1066" y="823"/>
                      <a:pt x="1075" y="790"/>
                      <a:pt x="1101" y="740"/>
                    </a:cubicBezTo>
                    <a:cubicBezTo>
                      <a:pt x="1071" y="650"/>
                      <a:pt x="1089" y="528"/>
                      <a:pt x="981" y="492"/>
                    </a:cubicBezTo>
                    <a:cubicBezTo>
                      <a:pt x="949" y="452"/>
                      <a:pt x="917" y="411"/>
                      <a:pt x="885" y="372"/>
                    </a:cubicBezTo>
                    <a:cubicBezTo>
                      <a:pt x="877" y="363"/>
                      <a:pt x="872" y="348"/>
                      <a:pt x="861" y="348"/>
                    </a:cubicBezTo>
                    <a:cubicBezTo>
                      <a:pt x="849" y="348"/>
                      <a:pt x="845" y="364"/>
                      <a:pt x="837" y="372"/>
                    </a:cubicBezTo>
                    <a:cubicBezTo>
                      <a:pt x="798" y="313"/>
                      <a:pt x="837" y="385"/>
                      <a:pt x="829" y="316"/>
                    </a:cubicBezTo>
                    <a:cubicBezTo>
                      <a:pt x="827" y="304"/>
                      <a:pt x="817" y="294"/>
                      <a:pt x="813" y="284"/>
                    </a:cubicBezTo>
                    <a:cubicBezTo>
                      <a:pt x="798" y="250"/>
                      <a:pt x="800" y="201"/>
                      <a:pt x="781" y="172"/>
                    </a:cubicBezTo>
                    <a:cubicBezTo>
                      <a:pt x="774" y="162"/>
                      <a:pt x="759" y="161"/>
                      <a:pt x="749" y="156"/>
                    </a:cubicBezTo>
                    <a:cubicBezTo>
                      <a:pt x="685" y="71"/>
                      <a:pt x="600" y="103"/>
                      <a:pt x="501" y="108"/>
                    </a:cubicBezTo>
                    <a:cubicBezTo>
                      <a:pt x="493" y="110"/>
                      <a:pt x="482" y="121"/>
                      <a:pt x="477" y="116"/>
                    </a:cubicBezTo>
                    <a:cubicBezTo>
                      <a:pt x="467" y="106"/>
                      <a:pt x="474" y="88"/>
                      <a:pt x="469" y="76"/>
                    </a:cubicBezTo>
                    <a:cubicBezTo>
                      <a:pt x="458" y="53"/>
                      <a:pt x="449" y="27"/>
                      <a:pt x="429" y="12"/>
                    </a:cubicBezTo>
                    <a:cubicBezTo>
                      <a:pt x="413" y="0"/>
                      <a:pt x="391" y="6"/>
                      <a:pt x="373" y="4"/>
                    </a:cubicBezTo>
                    <a:cubicBezTo>
                      <a:pt x="332" y="17"/>
                      <a:pt x="284" y="4"/>
                      <a:pt x="245" y="20"/>
                    </a:cubicBezTo>
                    <a:cubicBezTo>
                      <a:pt x="231" y="25"/>
                      <a:pt x="235" y="47"/>
                      <a:pt x="229" y="60"/>
                    </a:cubicBezTo>
                    <a:cubicBezTo>
                      <a:pt x="206" y="100"/>
                      <a:pt x="181" y="140"/>
                      <a:pt x="157" y="180"/>
                    </a:cubicBezTo>
                    <a:cubicBezTo>
                      <a:pt x="154" y="204"/>
                      <a:pt x="156" y="229"/>
                      <a:pt x="149" y="252"/>
                    </a:cubicBezTo>
                    <a:cubicBezTo>
                      <a:pt x="137" y="283"/>
                      <a:pt x="104" y="306"/>
                      <a:pt x="101" y="340"/>
                    </a:cubicBezTo>
                    <a:cubicBezTo>
                      <a:pt x="96" y="382"/>
                      <a:pt x="150" y="423"/>
                      <a:pt x="181" y="444"/>
                    </a:cubicBezTo>
                    <a:cubicBezTo>
                      <a:pt x="183" y="452"/>
                      <a:pt x="189" y="459"/>
                      <a:pt x="189" y="468"/>
                    </a:cubicBezTo>
                    <a:cubicBezTo>
                      <a:pt x="189" y="476"/>
                      <a:pt x="181" y="500"/>
                      <a:pt x="181" y="492"/>
                    </a:cubicBezTo>
                    <a:cubicBezTo>
                      <a:pt x="181" y="481"/>
                      <a:pt x="186" y="470"/>
                      <a:pt x="189" y="46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8" name="Text Box 32">
                <a:extLst>
                  <a:ext uri="{FF2B5EF4-FFF2-40B4-BE49-F238E27FC236}">
                    <a16:creationId xmlns:a16="http://schemas.microsoft.com/office/drawing/2014/main" id="{3592FF49-4849-CBFF-44F2-44B3AFBA452C}"/>
                  </a:ext>
                </a:extLst>
              </p:cNvPr>
              <p:cNvSpPr txBox="1">
                <a:spLocks noChangeArrowheads="1"/>
              </p:cNvSpPr>
              <p:nvPr/>
            </p:nvSpPr>
            <p:spPr bwMode="auto">
              <a:xfrm>
                <a:off x="819" y="1997"/>
                <a:ext cx="76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latin typeface="Arial" panose="020B0604020202020204" pitchFamily="34" charset="0"/>
                  </a:rPr>
                  <a:t>Real-world</a:t>
                </a:r>
                <a:br>
                  <a:rPr lang="en-GB" altLang="en-US" sz="1200">
                    <a:latin typeface="Arial" panose="020B0604020202020204" pitchFamily="34" charset="0"/>
                  </a:rPr>
                </a:br>
                <a:r>
                  <a:rPr lang="en-GB" altLang="en-US" sz="1200">
                    <a:latin typeface="Arial" panose="020B0604020202020204" pitchFamily="34" charset="0"/>
                  </a:rPr>
                  <a:t>requirements</a:t>
                </a:r>
                <a:br>
                  <a:rPr lang="en-GB" altLang="en-US" sz="1200">
                    <a:latin typeface="Arial" panose="020B0604020202020204" pitchFamily="34" charset="0"/>
                  </a:rPr>
                </a:br>
                <a:r>
                  <a:rPr lang="en-GB" altLang="en-US" sz="1200">
                    <a:latin typeface="Arial" panose="020B0604020202020204" pitchFamily="34" charset="0"/>
                  </a:rPr>
                  <a:t>and constraints</a:t>
                </a:r>
                <a:endParaRPr lang="en-GB" altLang="en-US"/>
              </a:p>
            </p:txBody>
          </p:sp>
        </p:grpSp>
        <p:sp>
          <p:nvSpPr>
            <p:cNvPr id="24609" name="AutoShape 33">
              <a:extLst>
                <a:ext uri="{FF2B5EF4-FFF2-40B4-BE49-F238E27FC236}">
                  <a16:creationId xmlns:a16="http://schemas.microsoft.com/office/drawing/2014/main" id="{D880D868-62B1-FD5B-A8CC-1F7AB1AAD1EA}"/>
                </a:ext>
              </a:extLst>
            </p:cNvPr>
            <p:cNvSpPr>
              <a:spLocks noChangeArrowheads="1"/>
            </p:cNvSpPr>
            <p:nvPr/>
          </p:nvSpPr>
          <p:spPr bwMode="auto">
            <a:xfrm>
              <a:off x="2112" y="1392"/>
              <a:ext cx="864" cy="192"/>
            </a:xfrm>
            <a:prstGeom prst="leftRightArrow">
              <a:avLst>
                <a:gd name="adj1" fmla="val 50000"/>
                <a:gd name="adj2" fmla="val 90000"/>
              </a:avLst>
            </a:prstGeom>
            <a:solidFill>
              <a:srgbClr val="2E00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Text Box 34">
              <a:extLst>
                <a:ext uri="{FF2B5EF4-FFF2-40B4-BE49-F238E27FC236}">
                  <a16:creationId xmlns:a16="http://schemas.microsoft.com/office/drawing/2014/main" id="{C617EF4C-56AB-35EB-3BAB-DBAAC41323B1}"/>
                </a:ext>
              </a:extLst>
            </p:cNvPr>
            <p:cNvSpPr txBox="1">
              <a:spLocks noChangeArrowheads="1"/>
            </p:cNvSpPr>
            <p:nvPr/>
          </p:nvSpPr>
          <p:spPr bwMode="auto">
            <a:xfrm>
              <a:off x="2160" y="1584"/>
              <a:ext cx="8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latin typeface="Arial" panose="020B0604020202020204" pitchFamily="34" charset="0"/>
                </a:rPr>
                <a:t>The formality gap</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DEADDA7-055C-4DB1-3CC2-53119F2246CE}"/>
              </a:ext>
            </a:extLst>
          </p:cNvPr>
          <p:cNvSpPr>
            <a:spLocks noGrp="1" noChangeArrowheads="1"/>
          </p:cNvSpPr>
          <p:nvPr>
            <p:ph type="title"/>
          </p:nvPr>
        </p:nvSpPr>
        <p:spPr/>
        <p:txBody>
          <a:bodyPr/>
          <a:lstStyle/>
          <a:p>
            <a:r>
              <a:rPr lang="en-GB" altLang="en-US"/>
              <a:t>The life cycle for interactive systems</a:t>
            </a:r>
          </a:p>
        </p:txBody>
      </p:sp>
      <p:sp>
        <p:nvSpPr>
          <p:cNvPr id="25603" name="Rectangle 3">
            <a:extLst>
              <a:ext uri="{FF2B5EF4-FFF2-40B4-BE49-F238E27FC236}">
                <a16:creationId xmlns:a16="http://schemas.microsoft.com/office/drawing/2014/main" id="{1163B7B6-7B0A-5EE2-97B2-07F5DEDE66AA}"/>
              </a:ext>
            </a:extLst>
          </p:cNvPr>
          <p:cNvSpPr>
            <a:spLocks noGrp="1" noChangeArrowheads="1"/>
          </p:cNvSpPr>
          <p:nvPr>
            <p:ph type="body" idx="1"/>
          </p:nvPr>
        </p:nvSpPr>
        <p:spPr/>
        <p:txBody>
          <a:bodyPr/>
          <a:lstStyle/>
          <a:p>
            <a:pPr algn="r">
              <a:buFontTx/>
              <a:buNone/>
            </a:pPr>
            <a:r>
              <a:rPr lang="en-GB" altLang="en-US" sz="2400"/>
              <a:t>cannot assume a linear</a:t>
            </a:r>
            <a:br>
              <a:rPr lang="en-GB" altLang="en-US" sz="2400"/>
            </a:br>
            <a:r>
              <a:rPr lang="en-GB" altLang="en-US" sz="2400"/>
              <a:t>sequence of activities</a:t>
            </a:r>
            <a:br>
              <a:rPr lang="en-GB" altLang="en-US" sz="2400"/>
            </a:br>
            <a:r>
              <a:rPr lang="en-GB" altLang="en-US" sz="2400"/>
              <a:t>as in the waterfall model</a:t>
            </a:r>
          </a:p>
          <a:p>
            <a:pPr algn="r">
              <a:buFontTx/>
              <a:buNone/>
            </a:pPr>
            <a:endParaRPr lang="en-GB" altLang="en-US" sz="2400"/>
          </a:p>
          <a:p>
            <a:pPr algn="r">
              <a:buFontTx/>
              <a:buNone/>
            </a:pPr>
            <a:endParaRPr lang="en-GB" altLang="en-US" sz="2400"/>
          </a:p>
          <a:p>
            <a:pPr algn="r">
              <a:buFontTx/>
              <a:buNone/>
            </a:pPr>
            <a:endParaRPr lang="en-GB" altLang="en-US" sz="2400"/>
          </a:p>
          <a:p>
            <a:pPr algn="r">
              <a:buFontTx/>
              <a:buNone/>
            </a:pPr>
            <a:endParaRPr lang="en-GB" altLang="en-US" sz="2400"/>
          </a:p>
          <a:p>
            <a:pPr algn="r">
              <a:buFontTx/>
              <a:buNone/>
            </a:pPr>
            <a:endParaRPr lang="en-GB" altLang="en-US" sz="2400"/>
          </a:p>
          <a:p>
            <a:pPr>
              <a:buFontTx/>
              <a:buNone/>
            </a:pPr>
            <a:r>
              <a:rPr lang="en-GB" altLang="en-US" sz="2400"/>
              <a:t>lots of feedback!</a:t>
            </a:r>
          </a:p>
        </p:txBody>
      </p:sp>
      <p:grpSp>
        <p:nvGrpSpPr>
          <p:cNvPr id="25617" name="Group 17">
            <a:extLst>
              <a:ext uri="{FF2B5EF4-FFF2-40B4-BE49-F238E27FC236}">
                <a16:creationId xmlns:a16="http://schemas.microsoft.com/office/drawing/2014/main" id="{D6A79CAF-1E6D-C1A3-4FB6-C42B1CC8BE70}"/>
              </a:ext>
            </a:extLst>
          </p:cNvPr>
          <p:cNvGrpSpPr>
            <a:grpSpLocks/>
          </p:cNvGrpSpPr>
          <p:nvPr/>
        </p:nvGrpSpPr>
        <p:grpSpPr bwMode="auto">
          <a:xfrm>
            <a:off x="1371600" y="2133600"/>
            <a:ext cx="5867400" cy="4343400"/>
            <a:chOff x="576" y="1104"/>
            <a:chExt cx="3696" cy="2736"/>
          </a:xfrm>
        </p:grpSpPr>
        <p:grpSp>
          <p:nvGrpSpPr>
            <p:cNvPr id="25618" name="Group 18">
              <a:extLst>
                <a:ext uri="{FF2B5EF4-FFF2-40B4-BE49-F238E27FC236}">
                  <a16:creationId xmlns:a16="http://schemas.microsoft.com/office/drawing/2014/main" id="{FB43E964-F44A-ACDB-1D66-774E93E01B9F}"/>
                </a:ext>
              </a:extLst>
            </p:cNvPr>
            <p:cNvGrpSpPr>
              <a:grpSpLocks/>
            </p:cNvGrpSpPr>
            <p:nvPr/>
          </p:nvGrpSpPr>
          <p:grpSpPr bwMode="auto">
            <a:xfrm>
              <a:off x="576" y="1296"/>
              <a:ext cx="2544" cy="2064"/>
              <a:chOff x="1392" y="1296"/>
              <a:chExt cx="2544" cy="2064"/>
            </a:xfrm>
          </p:grpSpPr>
          <p:sp>
            <p:nvSpPr>
              <p:cNvPr id="25619" name="Rectangle 19">
                <a:extLst>
                  <a:ext uri="{FF2B5EF4-FFF2-40B4-BE49-F238E27FC236}">
                    <a16:creationId xmlns:a16="http://schemas.microsoft.com/office/drawing/2014/main" id="{23A8360B-D0ED-6A9B-0E99-AE6069020AAB}"/>
                  </a:ext>
                </a:extLst>
              </p:cNvPr>
              <p:cNvSpPr>
                <a:spLocks noChangeArrowheads="1"/>
              </p:cNvSpPr>
              <p:nvPr/>
            </p:nvSpPr>
            <p:spPr bwMode="auto">
              <a:xfrm>
                <a:off x="3120" y="273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Rectangle 20">
                <a:extLst>
                  <a:ext uri="{FF2B5EF4-FFF2-40B4-BE49-F238E27FC236}">
                    <a16:creationId xmlns:a16="http://schemas.microsoft.com/office/drawing/2014/main" id="{724C9B9B-4799-F31E-A5F1-0E71F504897B}"/>
                  </a:ext>
                </a:extLst>
              </p:cNvPr>
              <p:cNvSpPr>
                <a:spLocks noChangeArrowheads="1"/>
              </p:cNvSpPr>
              <p:nvPr/>
            </p:nvSpPr>
            <p:spPr bwMode="auto">
              <a:xfrm>
                <a:off x="3696" y="321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21" name="AutoShape 21">
                <a:extLst>
                  <a:ext uri="{FF2B5EF4-FFF2-40B4-BE49-F238E27FC236}">
                    <a16:creationId xmlns:a16="http://schemas.microsoft.com/office/drawing/2014/main" id="{850BCE75-19DA-BE6F-2FBA-ABF3DA7A0392}"/>
                  </a:ext>
                </a:extLst>
              </p:cNvPr>
              <p:cNvCxnSpPr>
                <a:cxnSpLocks noChangeShapeType="1"/>
                <a:stCxn id="25620" idx="1"/>
                <a:endCxn id="25619" idx="2"/>
              </p:cNvCxnSpPr>
              <p:nvPr/>
            </p:nvCxnSpPr>
            <p:spPr bwMode="auto">
              <a:xfrm rot="10800000">
                <a:off x="3240" y="288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2" name="AutoShape 22">
                <a:extLst>
                  <a:ext uri="{FF2B5EF4-FFF2-40B4-BE49-F238E27FC236}">
                    <a16:creationId xmlns:a16="http://schemas.microsoft.com/office/drawing/2014/main" id="{84DBD448-FC59-D021-EDC1-3F1DA870CC46}"/>
                  </a:ext>
                </a:extLst>
              </p:cNvPr>
              <p:cNvCxnSpPr>
                <a:cxnSpLocks noChangeShapeType="1"/>
                <a:stCxn id="25620" idx="1"/>
                <a:endCxn id="25623" idx="2"/>
              </p:cNvCxnSpPr>
              <p:nvPr/>
            </p:nvCxnSpPr>
            <p:spPr bwMode="auto">
              <a:xfrm rot="10800000">
                <a:off x="2664" y="240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3" name="Rectangle 23">
                <a:extLst>
                  <a:ext uri="{FF2B5EF4-FFF2-40B4-BE49-F238E27FC236}">
                    <a16:creationId xmlns:a16="http://schemas.microsoft.com/office/drawing/2014/main" id="{DFE06C66-0E69-2B98-9A59-D3E13FDC1537}"/>
                  </a:ext>
                </a:extLst>
              </p:cNvPr>
              <p:cNvSpPr>
                <a:spLocks noChangeArrowheads="1"/>
              </p:cNvSpPr>
              <p:nvPr/>
            </p:nvSpPr>
            <p:spPr bwMode="auto">
              <a:xfrm>
                <a:off x="2544" y="225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Rectangle 24">
                <a:extLst>
                  <a:ext uri="{FF2B5EF4-FFF2-40B4-BE49-F238E27FC236}">
                    <a16:creationId xmlns:a16="http://schemas.microsoft.com/office/drawing/2014/main" id="{48A8BCA7-C83F-849C-4CAA-E837A6E7315C}"/>
                  </a:ext>
                </a:extLst>
              </p:cNvPr>
              <p:cNvSpPr>
                <a:spLocks noChangeArrowheads="1"/>
              </p:cNvSpPr>
              <p:nvPr/>
            </p:nvSpPr>
            <p:spPr bwMode="auto">
              <a:xfrm>
                <a:off x="1968" y="177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Rectangle 25">
                <a:extLst>
                  <a:ext uri="{FF2B5EF4-FFF2-40B4-BE49-F238E27FC236}">
                    <a16:creationId xmlns:a16="http://schemas.microsoft.com/office/drawing/2014/main" id="{415EACC6-8745-349C-0B0A-908A3D989F78}"/>
                  </a:ext>
                </a:extLst>
              </p:cNvPr>
              <p:cNvSpPr>
                <a:spLocks noChangeArrowheads="1"/>
              </p:cNvSpPr>
              <p:nvPr/>
            </p:nvSpPr>
            <p:spPr bwMode="auto">
              <a:xfrm>
                <a:off x="1392" y="129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26" name="AutoShape 26">
                <a:extLst>
                  <a:ext uri="{FF2B5EF4-FFF2-40B4-BE49-F238E27FC236}">
                    <a16:creationId xmlns:a16="http://schemas.microsoft.com/office/drawing/2014/main" id="{0243DBBD-A3DE-7A4C-8CC1-D39DA1FEC726}"/>
                  </a:ext>
                </a:extLst>
              </p:cNvPr>
              <p:cNvCxnSpPr>
                <a:cxnSpLocks noChangeShapeType="1"/>
                <a:stCxn id="25620" idx="1"/>
                <a:endCxn id="25624" idx="2"/>
              </p:cNvCxnSpPr>
              <p:nvPr/>
            </p:nvCxnSpPr>
            <p:spPr bwMode="auto">
              <a:xfrm rot="10800000">
                <a:off x="2088" y="192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7" name="AutoShape 27">
                <a:extLst>
                  <a:ext uri="{FF2B5EF4-FFF2-40B4-BE49-F238E27FC236}">
                    <a16:creationId xmlns:a16="http://schemas.microsoft.com/office/drawing/2014/main" id="{87C9FF6A-FFFD-4A93-78B8-592C757DDF8D}"/>
                  </a:ext>
                </a:extLst>
              </p:cNvPr>
              <p:cNvCxnSpPr>
                <a:cxnSpLocks noChangeShapeType="1"/>
                <a:stCxn id="25619" idx="1"/>
                <a:endCxn id="25623" idx="2"/>
              </p:cNvCxnSpPr>
              <p:nvPr/>
            </p:nvCxnSpPr>
            <p:spPr bwMode="auto">
              <a:xfrm rot="10800000">
                <a:off x="2664" y="240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8" name="AutoShape 28">
                <a:extLst>
                  <a:ext uri="{FF2B5EF4-FFF2-40B4-BE49-F238E27FC236}">
                    <a16:creationId xmlns:a16="http://schemas.microsoft.com/office/drawing/2014/main" id="{75C5E0AB-3428-A638-357F-79DD2DE28A13}"/>
                  </a:ext>
                </a:extLst>
              </p:cNvPr>
              <p:cNvCxnSpPr>
                <a:cxnSpLocks noChangeShapeType="1"/>
                <a:stCxn id="25619" idx="1"/>
                <a:endCxn id="25624" idx="2"/>
              </p:cNvCxnSpPr>
              <p:nvPr/>
            </p:nvCxnSpPr>
            <p:spPr bwMode="auto">
              <a:xfrm rot="10800000">
                <a:off x="2088" y="192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9" name="AutoShape 29">
                <a:extLst>
                  <a:ext uri="{FF2B5EF4-FFF2-40B4-BE49-F238E27FC236}">
                    <a16:creationId xmlns:a16="http://schemas.microsoft.com/office/drawing/2014/main" id="{304663BC-A106-DE94-9E3C-5DADBE947A5A}"/>
                  </a:ext>
                </a:extLst>
              </p:cNvPr>
              <p:cNvCxnSpPr>
                <a:cxnSpLocks noChangeShapeType="1"/>
                <a:stCxn id="25619" idx="1"/>
                <a:endCxn id="25625" idx="2"/>
              </p:cNvCxnSpPr>
              <p:nvPr/>
            </p:nvCxnSpPr>
            <p:spPr bwMode="auto">
              <a:xfrm rot="10800000">
                <a:off x="1512" y="144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0" name="AutoShape 30">
                <a:extLst>
                  <a:ext uri="{FF2B5EF4-FFF2-40B4-BE49-F238E27FC236}">
                    <a16:creationId xmlns:a16="http://schemas.microsoft.com/office/drawing/2014/main" id="{2A70F0EC-9968-A572-2B94-111315B10E06}"/>
                  </a:ext>
                </a:extLst>
              </p:cNvPr>
              <p:cNvCxnSpPr>
                <a:cxnSpLocks noChangeShapeType="1"/>
                <a:stCxn id="25620" idx="1"/>
                <a:endCxn id="25625" idx="2"/>
              </p:cNvCxnSpPr>
              <p:nvPr/>
            </p:nvCxnSpPr>
            <p:spPr bwMode="auto">
              <a:xfrm rot="10800000">
                <a:off x="1512" y="1440"/>
                <a:ext cx="2184" cy="184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1" name="AutoShape 31">
                <a:extLst>
                  <a:ext uri="{FF2B5EF4-FFF2-40B4-BE49-F238E27FC236}">
                    <a16:creationId xmlns:a16="http://schemas.microsoft.com/office/drawing/2014/main" id="{6A10912A-7A9D-2B8F-A443-08D7AE7DB776}"/>
                  </a:ext>
                </a:extLst>
              </p:cNvPr>
              <p:cNvCxnSpPr>
                <a:cxnSpLocks noChangeShapeType="1"/>
                <a:stCxn id="25623" idx="1"/>
                <a:endCxn id="25624" idx="2"/>
              </p:cNvCxnSpPr>
              <p:nvPr/>
            </p:nvCxnSpPr>
            <p:spPr bwMode="auto">
              <a:xfrm rot="10800000">
                <a:off x="2088" y="192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2" name="AutoShape 32">
                <a:extLst>
                  <a:ext uri="{FF2B5EF4-FFF2-40B4-BE49-F238E27FC236}">
                    <a16:creationId xmlns:a16="http://schemas.microsoft.com/office/drawing/2014/main" id="{7D7DDA46-20DE-3E8F-826A-E48464D49550}"/>
                  </a:ext>
                </a:extLst>
              </p:cNvPr>
              <p:cNvCxnSpPr>
                <a:cxnSpLocks noChangeShapeType="1"/>
                <a:stCxn id="25623" idx="1"/>
                <a:endCxn id="25625" idx="2"/>
              </p:cNvCxnSpPr>
              <p:nvPr/>
            </p:nvCxnSpPr>
            <p:spPr bwMode="auto">
              <a:xfrm rot="10800000">
                <a:off x="1512" y="144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3" name="AutoShape 33">
                <a:extLst>
                  <a:ext uri="{FF2B5EF4-FFF2-40B4-BE49-F238E27FC236}">
                    <a16:creationId xmlns:a16="http://schemas.microsoft.com/office/drawing/2014/main" id="{312CDF9B-01F0-B1DE-3C2F-8030EE27B999}"/>
                  </a:ext>
                </a:extLst>
              </p:cNvPr>
              <p:cNvCxnSpPr>
                <a:cxnSpLocks noChangeShapeType="1"/>
                <a:stCxn id="25624" idx="1"/>
                <a:endCxn id="25625" idx="2"/>
              </p:cNvCxnSpPr>
              <p:nvPr/>
            </p:nvCxnSpPr>
            <p:spPr bwMode="auto">
              <a:xfrm rot="10800000">
                <a:off x="1512" y="144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634" name="Group 34">
              <a:extLst>
                <a:ext uri="{FF2B5EF4-FFF2-40B4-BE49-F238E27FC236}">
                  <a16:creationId xmlns:a16="http://schemas.microsoft.com/office/drawing/2014/main" id="{6A716A09-29CF-AA98-8E7E-3864EAB42416}"/>
                </a:ext>
              </a:extLst>
            </p:cNvPr>
            <p:cNvGrpSpPr>
              <a:grpSpLocks/>
            </p:cNvGrpSpPr>
            <p:nvPr/>
          </p:nvGrpSpPr>
          <p:grpSpPr bwMode="auto">
            <a:xfrm>
              <a:off x="576" y="1104"/>
              <a:ext cx="3696" cy="2736"/>
              <a:chOff x="576" y="1152"/>
              <a:chExt cx="3696" cy="2736"/>
            </a:xfrm>
          </p:grpSpPr>
          <p:sp>
            <p:nvSpPr>
              <p:cNvPr id="25635" name="Rectangle 35">
                <a:extLst>
                  <a:ext uri="{FF2B5EF4-FFF2-40B4-BE49-F238E27FC236}">
                    <a16:creationId xmlns:a16="http://schemas.microsoft.com/office/drawing/2014/main" id="{20C7799E-9AF2-EBF1-E25E-AD95943BB060}"/>
                  </a:ext>
                </a:extLst>
              </p:cNvPr>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Requirements</a:t>
                </a:r>
                <a:br>
                  <a:rPr lang="en-GB" altLang="en-US" sz="1200">
                    <a:latin typeface="Arial" panose="020B0604020202020204" pitchFamily="34" charset="0"/>
                  </a:rPr>
                </a:br>
                <a:r>
                  <a:rPr lang="en-GB" altLang="en-US" sz="1200">
                    <a:latin typeface="Arial" panose="020B0604020202020204" pitchFamily="34" charset="0"/>
                  </a:rPr>
                  <a:t>specification</a:t>
                </a:r>
                <a:endParaRPr lang="en-GB" altLang="en-US"/>
              </a:p>
            </p:txBody>
          </p:sp>
          <p:sp>
            <p:nvSpPr>
              <p:cNvPr id="25636" name="Rectangle 36">
                <a:extLst>
                  <a:ext uri="{FF2B5EF4-FFF2-40B4-BE49-F238E27FC236}">
                    <a16:creationId xmlns:a16="http://schemas.microsoft.com/office/drawing/2014/main" id="{EE20004E-81A1-639B-F054-991A36D044A1}"/>
                  </a:ext>
                </a:extLst>
              </p:cNvPr>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Architectural</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a:p>
            </p:txBody>
          </p:sp>
          <p:sp>
            <p:nvSpPr>
              <p:cNvPr id="25637" name="Rectangle 37">
                <a:extLst>
                  <a:ext uri="{FF2B5EF4-FFF2-40B4-BE49-F238E27FC236}">
                    <a16:creationId xmlns:a16="http://schemas.microsoft.com/office/drawing/2014/main" id="{84DE6610-A3C1-A9EE-3686-BA6848AB4809}"/>
                  </a:ext>
                </a:extLst>
              </p:cNvPr>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Detailed</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a:p>
            </p:txBody>
          </p:sp>
          <p:sp>
            <p:nvSpPr>
              <p:cNvPr id="25638" name="Rectangle 38">
                <a:extLst>
                  <a:ext uri="{FF2B5EF4-FFF2-40B4-BE49-F238E27FC236}">
                    <a16:creationId xmlns:a16="http://schemas.microsoft.com/office/drawing/2014/main" id="{E733585E-D074-697E-F9BD-F81CADC3732C}"/>
                  </a:ext>
                </a:extLst>
              </p:cNvPr>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Coding and</a:t>
                </a:r>
                <a:br>
                  <a:rPr lang="en-GB" altLang="en-US" sz="1200">
                    <a:latin typeface="Arial" panose="020B0604020202020204" pitchFamily="34" charset="0"/>
                  </a:rPr>
                </a:br>
                <a:r>
                  <a:rPr lang="en-GB" altLang="en-US" sz="1200">
                    <a:latin typeface="Arial" panose="020B0604020202020204" pitchFamily="34" charset="0"/>
                  </a:rPr>
                  <a:t>unit testing</a:t>
                </a:r>
                <a:endParaRPr lang="en-GB" altLang="en-US"/>
              </a:p>
            </p:txBody>
          </p:sp>
          <p:sp>
            <p:nvSpPr>
              <p:cNvPr id="25639" name="Rectangle 39">
                <a:extLst>
                  <a:ext uri="{FF2B5EF4-FFF2-40B4-BE49-F238E27FC236}">
                    <a16:creationId xmlns:a16="http://schemas.microsoft.com/office/drawing/2014/main" id="{29F1BEFD-23AB-2534-C718-C517D3D9969F}"/>
                  </a:ext>
                </a:extLst>
              </p:cNvPr>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Integration</a:t>
                </a:r>
                <a:br>
                  <a:rPr lang="en-GB" altLang="en-US" sz="1200">
                    <a:latin typeface="Arial" panose="020B0604020202020204" pitchFamily="34" charset="0"/>
                  </a:rPr>
                </a:br>
                <a:r>
                  <a:rPr lang="en-GB" altLang="en-US" sz="1200">
                    <a:latin typeface="Arial" panose="020B0604020202020204" pitchFamily="34" charset="0"/>
                  </a:rPr>
                  <a:t>and testing</a:t>
                </a:r>
                <a:endParaRPr lang="en-GB" altLang="en-US"/>
              </a:p>
            </p:txBody>
          </p:sp>
          <p:sp>
            <p:nvSpPr>
              <p:cNvPr id="25640" name="Rectangle 40">
                <a:extLst>
                  <a:ext uri="{FF2B5EF4-FFF2-40B4-BE49-F238E27FC236}">
                    <a16:creationId xmlns:a16="http://schemas.microsoft.com/office/drawing/2014/main" id="{FA93184D-B4AF-1340-5E42-6CB4D081F94D}"/>
                  </a:ext>
                </a:extLst>
              </p:cNvPr>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GB" altLang="en-US" sz="1200">
                    <a:latin typeface="Arial" panose="020B0604020202020204" pitchFamily="34" charset="0"/>
                  </a:rPr>
                  <a:t>Operation and</a:t>
                </a:r>
                <a:br>
                  <a:rPr lang="en-GB" altLang="en-US" sz="1200">
                    <a:latin typeface="Arial" panose="020B0604020202020204" pitchFamily="34" charset="0"/>
                  </a:rPr>
                </a:br>
                <a:r>
                  <a:rPr lang="en-GB" altLang="en-US" sz="1200">
                    <a:latin typeface="Arial" panose="020B0604020202020204" pitchFamily="34" charset="0"/>
                  </a:rPr>
                  <a:t>maintenance</a:t>
                </a:r>
                <a:endParaRPr lang="en-GB" altLang="en-US"/>
              </a:p>
            </p:txBody>
          </p:sp>
          <p:cxnSp>
            <p:nvCxnSpPr>
              <p:cNvPr id="25641" name="AutoShape 41">
                <a:extLst>
                  <a:ext uri="{FF2B5EF4-FFF2-40B4-BE49-F238E27FC236}">
                    <a16:creationId xmlns:a16="http://schemas.microsoft.com/office/drawing/2014/main" id="{AF4E4771-AA8C-172A-8DF2-54D45271987B}"/>
                  </a:ext>
                </a:extLst>
              </p:cNvPr>
              <p:cNvCxnSpPr>
                <a:cxnSpLocks noChangeShapeType="1"/>
                <a:stCxn id="25635" idx="3"/>
                <a:endCxn id="25636"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2" name="AutoShape 42">
                <a:extLst>
                  <a:ext uri="{FF2B5EF4-FFF2-40B4-BE49-F238E27FC236}">
                    <a16:creationId xmlns:a16="http://schemas.microsoft.com/office/drawing/2014/main" id="{86073C63-E825-43C7-33CA-1670D6A82BEB}"/>
                  </a:ext>
                </a:extLst>
              </p:cNvPr>
              <p:cNvCxnSpPr>
                <a:cxnSpLocks noChangeShapeType="1"/>
                <a:stCxn id="25636" idx="3"/>
                <a:endCxn id="25637"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3" name="AutoShape 43">
                <a:extLst>
                  <a:ext uri="{FF2B5EF4-FFF2-40B4-BE49-F238E27FC236}">
                    <a16:creationId xmlns:a16="http://schemas.microsoft.com/office/drawing/2014/main" id="{03160BF9-EF43-92EB-710A-95EDDDDBEA76}"/>
                  </a:ext>
                </a:extLst>
              </p:cNvPr>
              <p:cNvCxnSpPr>
                <a:cxnSpLocks noChangeShapeType="1"/>
                <a:stCxn id="25637" idx="3"/>
                <a:endCxn id="25638"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4" name="AutoShape 44">
                <a:extLst>
                  <a:ext uri="{FF2B5EF4-FFF2-40B4-BE49-F238E27FC236}">
                    <a16:creationId xmlns:a16="http://schemas.microsoft.com/office/drawing/2014/main" id="{BE3E4F4D-21C2-93AA-B455-57115EE136DF}"/>
                  </a:ext>
                </a:extLst>
              </p:cNvPr>
              <p:cNvCxnSpPr>
                <a:cxnSpLocks noChangeShapeType="1"/>
                <a:stCxn id="25638" idx="3"/>
                <a:endCxn id="25639"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5" name="AutoShape 45">
                <a:extLst>
                  <a:ext uri="{FF2B5EF4-FFF2-40B4-BE49-F238E27FC236}">
                    <a16:creationId xmlns:a16="http://schemas.microsoft.com/office/drawing/2014/main" id="{C0E95130-D663-34AB-B82A-EA254FB39CA0}"/>
                  </a:ext>
                </a:extLst>
              </p:cNvPr>
              <p:cNvCxnSpPr>
                <a:cxnSpLocks noChangeShapeType="1"/>
                <a:stCxn id="25639" idx="3"/>
                <a:endCxn id="25640"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2FDBCED-F410-D5D8-E97D-BCA0336E9DC6}"/>
              </a:ext>
            </a:extLst>
          </p:cNvPr>
          <p:cNvSpPr>
            <a:spLocks noGrp="1" noChangeArrowheads="1"/>
          </p:cNvSpPr>
          <p:nvPr>
            <p:ph type="title"/>
          </p:nvPr>
        </p:nvSpPr>
        <p:spPr/>
        <p:txBody>
          <a:bodyPr/>
          <a:lstStyle/>
          <a:p>
            <a:r>
              <a:rPr lang="en-GB" altLang="en-US"/>
              <a:t>Usability engineering</a:t>
            </a:r>
          </a:p>
        </p:txBody>
      </p:sp>
      <p:sp>
        <p:nvSpPr>
          <p:cNvPr id="26627" name="Rectangle 3">
            <a:extLst>
              <a:ext uri="{FF2B5EF4-FFF2-40B4-BE49-F238E27FC236}">
                <a16:creationId xmlns:a16="http://schemas.microsoft.com/office/drawing/2014/main" id="{E69FA5A9-A322-D48C-EC26-B7FFEAFED8EA}"/>
              </a:ext>
            </a:extLst>
          </p:cNvPr>
          <p:cNvSpPr>
            <a:spLocks noGrp="1" noChangeArrowheads="1"/>
          </p:cNvSpPr>
          <p:nvPr>
            <p:ph type="body" idx="1"/>
          </p:nvPr>
        </p:nvSpPr>
        <p:spPr/>
        <p:txBody>
          <a:bodyPr/>
          <a:lstStyle/>
          <a:p>
            <a:pPr>
              <a:lnSpc>
                <a:spcPct val="90000"/>
              </a:lnSpc>
              <a:buFontTx/>
              <a:buNone/>
            </a:pPr>
            <a:r>
              <a:rPr lang="en-GB" altLang="en-US" sz="1800"/>
              <a:t>The ultimate test of usability based on measurement of user experience</a:t>
            </a:r>
          </a:p>
          <a:p>
            <a:pPr>
              <a:lnSpc>
                <a:spcPct val="90000"/>
              </a:lnSpc>
            </a:pPr>
            <a:endParaRPr lang="en-GB" altLang="en-US" sz="900"/>
          </a:p>
          <a:p>
            <a:pPr>
              <a:lnSpc>
                <a:spcPct val="90000"/>
              </a:lnSpc>
              <a:buFontTx/>
              <a:buNone/>
            </a:pPr>
            <a:r>
              <a:rPr lang="en-GB" altLang="en-US" sz="1800"/>
              <a:t>Usability engineering demands that specific usability measures be made explicit as requirements</a:t>
            </a:r>
          </a:p>
          <a:p>
            <a:pPr>
              <a:lnSpc>
                <a:spcPct val="90000"/>
              </a:lnSpc>
              <a:buFontTx/>
              <a:buNone/>
            </a:pPr>
            <a:endParaRPr lang="en-GB" altLang="en-US" sz="1200"/>
          </a:p>
          <a:p>
            <a:pPr>
              <a:lnSpc>
                <a:spcPct val="90000"/>
              </a:lnSpc>
              <a:buFontTx/>
              <a:buNone/>
            </a:pPr>
            <a:r>
              <a:rPr lang="en-GB" altLang="en-US" sz="1800"/>
              <a:t>Usability specification</a:t>
            </a:r>
          </a:p>
          <a:p>
            <a:pPr lvl="1">
              <a:lnSpc>
                <a:spcPct val="90000"/>
              </a:lnSpc>
            </a:pPr>
            <a:r>
              <a:rPr lang="en-GB" altLang="en-US" sz="1600"/>
              <a:t>usability attribute/principle</a:t>
            </a:r>
          </a:p>
          <a:p>
            <a:pPr lvl="1">
              <a:lnSpc>
                <a:spcPct val="90000"/>
              </a:lnSpc>
            </a:pPr>
            <a:r>
              <a:rPr lang="en-GB" altLang="en-US" sz="1600"/>
              <a:t>measuring concept</a:t>
            </a:r>
          </a:p>
          <a:p>
            <a:pPr lvl="1">
              <a:lnSpc>
                <a:spcPct val="90000"/>
              </a:lnSpc>
            </a:pPr>
            <a:r>
              <a:rPr lang="en-GB" altLang="en-US" sz="1600"/>
              <a:t>measuring method</a:t>
            </a:r>
          </a:p>
          <a:p>
            <a:pPr lvl="1">
              <a:lnSpc>
                <a:spcPct val="90000"/>
              </a:lnSpc>
            </a:pPr>
            <a:r>
              <a:rPr lang="en-GB" altLang="en-US" sz="1600"/>
              <a:t>now level/ worst case/ planned level/ best case</a:t>
            </a:r>
          </a:p>
          <a:p>
            <a:pPr>
              <a:lnSpc>
                <a:spcPct val="90000"/>
              </a:lnSpc>
            </a:pPr>
            <a:endParaRPr lang="en-GB" altLang="en-US" sz="900"/>
          </a:p>
          <a:p>
            <a:pPr>
              <a:lnSpc>
                <a:spcPct val="90000"/>
              </a:lnSpc>
              <a:buFontTx/>
              <a:buNone/>
            </a:pPr>
            <a:r>
              <a:rPr lang="en-GB" altLang="en-US" sz="1800"/>
              <a:t>Problems</a:t>
            </a:r>
          </a:p>
          <a:p>
            <a:pPr lvl="1">
              <a:lnSpc>
                <a:spcPct val="90000"/>
              </a:lnSpc>
            </a:pPr>
            <a:r>
              <a:rPr lang="en-GB" altLang="en-US" sz="1600"/>
              <a:t>usability specification requires level of detail that may not be</a:t>
            </a:r>
          </a:p>
          <a:p>
            <a:pPr lvl="1">
              <a:lnSpc>
                <a:spcPct val="90000"/>
              </a:lnSpc>
            </a:pPr>
            <a:r>
              <a:rPr lang="en-GB" altLang="en-US" sz="1600"/>
              <a:t>possible early in design satisfying a usability specification</a:t>
            </a:r>
          </a:p>
          <a:p>
            <a:pPr lvl="1">
              <a:lnSpc>
                <a:spcPct val="90000"/>
              </a:lnSpc>
            </a:pPr>
            <a:r>
              <a:rPr lang="en-GB" altLang="en-US" sz="1600"/>
              <a:t>does not necessarily satisfy usability</a:t>
            </a:r>
          </a:p>
          <a:p>
            <a:pPr>
              <a:lnSpc>
                <a:spcPct val="90000"/>
              </a:lnSpc>
            </a:pPr>
            <a:endParaRPr lang="en-GB"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452D1A5A-BBD1-2D9E-2761-3D9E022186A6}"/>
              </a:ext>
            </a:extLst>
          </p:cNvPr>
          <p:cNvSpPr>
            <a:spLocks noChangeArrowheads="1"/>
          </p:cNvSpPr>
          <p:nvPr/>
        </p:nvSpPr>
        <p:spPr bwMode="auto">
          <a:xfrm>
            <a:off x="838200" y="2286000"/>
            <a:ext cx="7620000" cy="609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 name="Rectangle 2">
            <a:extLst>
              <a:ext uri="{FF2B5EF4-FFF2-40B4-BE49-F238E27FC236}">
                <a16:creationId xmlns:a16="http://schemas.microsoft.com/office/drawing/2014/main" id="{515A3858-525B-FE54-426A-D9BA1AC3FD56}"/>
              </a:ext>
            </a:extLst>
          </p:cNvPr>
          <p:cNvSpPr>
            <a:spLocks noGrp="1" noChangeArrowheads="1"/>
          </p:cNvSpPr>
          <p:nvPr>
            <p:ph type="title"/>
          </p:nvPr>
        </p:nvSpPr>
        <p:spPr/>
        <p:txBody>
          <a:bodyPr/>
          <a:lstStyle/>
          <a:p>
            <a:r>
              <a:rPr lang="en-GB" altLang="en-US"/>
              <a:t>part of a usability specification for a VCR</a:t>
            </a:r>
          </a:p>
        </p:txBody>
      </p:sp>
      <p:sp>
        <p:nvSpPr>
          <p:cNvPr id="41987" name="Rectangle 3">
            <a:extLst>
              <a:ext uri="{FF2B5EF4-FFF2-40B4-BE49-F238E27FC236}">
                <a16:creationId xmlns:a16="http://schemas.microsoft.com/office/drawing/2014/main" id="{D6A982B9-92DE-F248-C92D-69BA621DD023}"/>
              </a:ext>
            </a:extLst>
          </p:cNvPr>
          <p:cNvSpPr>
            <a:spLocks noGrp="1" noChangeArrowheads="1"/>
          </p:cNvSpPr>
          <p:nvPr>
            <p:ph type="body" idx="1"/>
          </p:nvPr>
        </p:nvSpPr>
        <p:spPr/>
        <p:txBody>
          <a:bodyPr/>
          <a:lstStyle/>
          <a:p>
            <a:pPr>
              <a:buFontTx/>
              <a:buChar char=" "/>
              <a:tabLst>
                <a:tab pos="2857500" algn="l"/>
              </a:tabLst>
            </a:pPr>
            <a:endParaRPr lang="en-GB" altLang="en-US" sz="1800"/>
          </a:p>
          <a:p>
            <a:pPr>
              <a:buFontTx/>
              <a:buChar char=" "/>
              <a:tabLst>
                <a:tab pos="2857500" algn="l"/>
              </a:tabLst>
            </a:pPr>
            <a:r>
              <a:rPr lang="en-GB" altLang="en-US" sz="2400"/>
              <a:t>Attribute:  Backward recoverability</a:t>
            </a:r>
          </a:p>
          <a:p>
            <a:pPr>
              <a:buFontTx/>
              <a:buChar char=" "/>
              <a:tabLst>
                <a:tab pos="2857500" algn="l"/>
              </a:tabLst>
            </a:pPr>
            <a:endParaRPr lang="en-GB" altLang="en-US" sz="800"/>
          </a:p>
          <a:p>
            <a:pPr>
              <a:buFontTx/>
              <a:buChar char=" "/>
              <a:tabLst>
                <a:tab pos="2857500" algn="l"/>
              </a:tabLst>
            </a:pPr>
            <a:r>
              <a:rPr lang="en-GB" altLang="en-US" sz="1800"/>
              <a:t>Measuring concept:	Undo an erroneous programming </a:t>
            </a:r>
            <a:br>
              <a:rPr lang="en-GB" altLang="en-US" sz="1800"/>
            </a:br>
            <a:r>
              <a:rPr lang="en-GB" altLang="en-US" sz="1800"/>
              <a:t>	sequence</a:t>
            </a:r>
          </a:p>
          <a:p>
            <a:pPr>
              <a:buFontTx/>
              <a:buChar char=" "/>
              <a:tabLst>
                <a:tab pos="2857500" algn="l"/>
              </a:tabLst>
            </a:pPr>
            <a:r>
              <a:rPr lang="en-GB" altLang="en-US" sz="1800"/>
              <a:t>Measuring method:	Number of explicit user actions</a:t>
            </a:r>
            <a:br>
              <a:rPr lang="en-GB" altLang="en-US" sz="1800"/>
            </a:br>
            <a:r>
              <a:rPr lang="en-GB" altLang="en-US" sz="1800"/>
              <a:t>	to undo current program</a:t>
            </a:r>
          </a:p>
          <a:p>
            <a:pPr>
              <a:buFontTx/>
              <a:buChar char=" "/>
              <a:tabLst>
                <a:tab pos="2857500" algn="l"/>
              </a:tabLst>
            </a:pPr>
            <a:r>
              <a:rPr lang="en-GB" altLang="en-US" sz="1800"/>
              <a:t>Now level:	No current product allows such an undo</a:t>
            </a:r>
          </a:p>
          <a:p>
            <a:pPr>
              <a:buFontTx/>
              <a:buChar char=" "/>
              <a:tabLst>
                <a:tab pos="2857500" algn="l"/>
              </a:tabLst>
            </a:pPr>
            <a:r>
              <a:rPr lang="en-GB" altLang="en-US" sz="1800"/>
              <a:t>Worst case:	As many actions as it takes to </a:t>
            </a:r>
            <a:br>
              <a:rPr lang="en-GB" altLang="en-US" sz="1800"/>
            </a:br>
            <a:r>
              <a:rPr lang="en-GB" altLang="en-US" sz="1800"/>
              <a:t>	program-in mistake</a:t>
            </a:r>
          </a:p>
          <a:p>
            <a:pPr>
              <a:buFontTx/>
              <a:buChar char=" "/>
              <a:tabLst>
                <a:tab pos="2857500" algn="l"/>
              </a:tabLst>
            </a:pPr>
            <a:r>
              <a:rPr lang="en-GB" altLang="en-US" sz="1800"/>
              <a:t>Planned level:	A maximum of two explicit user actions</a:t>
            </a:r>
          </a:p>
          <a:p>
            <a:pPr>
              <a:buFontTx/>
              <a:buChar char=" "/>
              <a:tabLst>
                <a:tab pos="2857500" algn="l"/>
              </a:tabLst>
            </a:pPr>
            <a:r>
              <a:rPr lang="en-GB" altLang="en-US" sz="1800"/>
              <a:t>Best case:	One explicit cancel action</a:t>
            </a:r>
          </a:p>
        </p:txBody>
      </p:sp>
      <p:sp>
        <p:nvSpPr>
          <p:cNvPr id="41989" name="Line 5">
            <a:extLst>
              <a:ext uri="{FF2B5EF4-FFF2-40B4-BE49-F238E27FC236}">
                <a16:creationId xmlns:a16="http://schemas.microsoft.com/office/drawing/2014/main" id="{5198D3A1-DC62-AF8D-64B0-18641099D27F}"/>
              </a:ext>
            </a:extLst>
          </p:cNvPr>
          <p:cNvSpPr>
            <a:spLocks noChangeShapeType="1"/>
          </p:cNvSpPr>
          <p:nvPr/>
        </p:nvSpPr>
        <p:spPr bwMode="auto">
          <a:xfrm>
            <a:off x="838200" y="5943600"/>
            <a:ext cx="7620000" cy="0"/>
          </a:xfrm>
          <a:prstGeom prst="line">
            <a:avLst/>
          </a:prstGeom>
          <a:noFill/>
          <a:ln w="28575">
            <a:solidFill>
              <a:srgbClr val="2E005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1023</Words>
  <Application>Microsoft Office PowerPoint</Application>
  <PresentationFormat>On-screen Show (4:3)</PresentationFormat>
  <Paragraphs>219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vt:lpstr>
      <vt:lpstr>Comic Sans MS</vt:lpstr>
      <vt:lpstr>Verdana</vt:lpstr>
      <vt:lpstr>Times New Roman</vt:lpstr>
      <vt:lpstr>Arial</vt:lpstr>
      <vt:lpstr>Blank</vt:lpstr>
      <vt:lpstr>chapter 6</vt:lpstr>
      <vt:lpstr>HCI in the software process</vt:lpstr>
      <vt:lpstr>the software lifecycle</vt:lpstr>
      <vt:lpstr>The waterfall model</vt:lpstr>
      <vt:lpstr>Activities in the life cycle</vt:lpstr>
      <vt:lpstr>Verification and validation</vt:lpstr>
      <vt:lpstr>The life cycle for interactive systems</vt:lpstr>
      <vt:lpstr>Usability engineering</vt:lpstr>
      <vt:lpstr>part of a usability specification for a VCR</vt:lpstr>
      <vt:lpstr>ISO usability standard 9241</vt:lpstr>
      <vt:lpstr>some metrics from ISO 9241</vt:lpstr>
      <vt:lpstr>Iterative design and prototyping</vt:lpstr>
      <vt:lpstr>Techniques for prototyping</vt:lpstr>
      <vt:lpstr>Design rationale</vt:lpstr>
      <vt:lpstr>Design rationale (cont’d)</vt:lpstr>
      <vt:lpstr>Issue-based information system (IBIS)</vt:lpstr>
      <vt:lpstr>structure of gIBIS</vt:lpstr>
      <vt:lpstr>Design space analysis</vt:lpstr>
      <vt:lpstr>the QOC notation</vt:lpstr>
      <vt:lpstr>Psychological design rationale</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Dix</dc:creator>
  <cp:lastModifiedBy>HungLeo</cp:lastModifiedBy>
  <cp:revision>8</cp:revision>
  <dcterms:created xsi:type="dcterms:W3CDTF">2003-08-07T14:10:51Z</dcterms:created>
  <dcterms:modified xsi:type="dcterms:W3CDTF">2024-01-20T05:58:14Z</dcterms:modified>
</cp:coreProperties>
</file>