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Заголовок и 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Текст заголовка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–Иван Арсентьев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«Место ввода цитаты».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Фото —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Текст заголовка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Заголовок — по центр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Фото —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Заголовок — вверх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Заголовок и 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Заголовок, пункты и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Фото — 3 шт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EBEB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xfrm>
            <a:off x="864858" y="1638300"/>
            <a:ext cx="11275084" cy="3302000"/>
          </a:xfrm>
          <a:prstGeom prst="rect">
            <a:avLst/>
          </a:prstGeom>
        </p:spPr>
        <p:txBody>
          <a:bodyPr/>
          <a:lstStyle>
            <a:lvl1pPr>
              <a:defRPr sz="8100"/>
            </a:lvl1pPr>
          </a:lstStyle>
          <a:p>
            <a:pPr/>
            <a:r>
              <a:t>Optimal Staffing  Model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New concept</a:t>
            </a:r>
          </a:p>
        </p:txBody>
      </p:sp>
      <p:sp>
        <p:nvSpPr>
          <p:cNvPr id="121" name="Shape 121"/>
          <p:cNvSpPr/>
          <p:nvPr/>
        </p:nvSpPr>
        <p:spPr>
          <a:xfrm>
            <a:off x="1270000" y="7666566"/>
            <a:ext cx="10464800" cy="1130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r">
              <a:defRPr sz="3200"/>
            </a:pPr>
            <a:r>
              <a:t>Alex Akimenko</a:t>
            </a:r>
          </a:p>
          <a:p>
            <a:pPr algn="r">
              <a:defRPr sz="3200"/>
            </a:pPr>
            <a:r>
              <a:t>Moscow‘16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EBEB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type="title"/>
          </p:nvPr>
        </p:nvSpPr>
        <p:spPr>
          <a:xfrm>
            <a:off x="952500" y="457534"/>
            <a:ext cx="11099800" cy="1315180"/>
          </a:xfrm>
          <a:prstGeom prst="rect">
            <a:avLst/>
          </a:prstGeom>
        </p:spPr>
        <p:txBody>
          <a:bodyPr/>
          <a:lstStyle>
            <a:lvl1pPr>
              <a:defRPr sz="6500"/>
            </a:lvl1pPr>
          </a:lstStyle>
          <a:p>
            <a:pPr/>
            <a:r>
              <a:t>Old vs New</a:t>
            </a:r>
          </a:p>
        </p:txBody>
      </p:sp>
      <p:graphicFrame>
        <p:nvGraphicFramePr>
          <p:cNvPr id="124" name="Table 124"/>
          <p:cNvGraphicFramePr/>
          <p:nvPr/>
        </p:nvGraphicFramePr>
        <p:xfrm>
          <a:off x="929916" y="2211973"/>
          <a:ext cx="11144968" cy="6658472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{EEE7283C-3CF3-47DC-8721-378D4A62B228}</a:tableStyleId>
              </a:tblPr>
              <a:tblGrid>
                <a:gridCol w="1681715"/>
                <a:gridCol w="3006848"/>
                <a:gridCol w="3156758"/>
                <a:gridCol w="3299646"/>
              </a:tblGrid>
              <a:tr h="882803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700"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9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sym typeface="Helvetica"/>
                        </a:rPr>
                        <a:t>Old model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9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sym typeface="Helvetica"/>
                        </a:rPr>
                        <a:t>New model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9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sym typeface="Helvetica"/>
                        </a:rPr>
                        <a:t>Comments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882803">
                <a:tc>
                  <a:txBody>
                    <a:bodyPr/>
                    <a:lstStyle/>
                    <a:p>
                      <a:pPr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  <a:sym typeface="Helvetica"/>
                        </a:rPr>
                        <a:t>EBIT function 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/>
                      <a:r>
                        <a:rPr sz="1500"/>
                        <a:t>EBIT=Save-Loss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/>
                      <a:r>
                        <a:rPr sz="1500"/>
                        <a:t>EBIT=Save-Loss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882803">
                <a:tc>
                  <a:txBody>
                    <a:bodyPr/>
                    <a:lstStyle/>
                    <a:p>
                      <a:pPr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  <a:sym typeface="Helvetica"/>
                        </a:rPr>
                        <a:t>Save function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linear_regression(Net_flow</a:t>
                      </a:r>
                      <a:r>
                        <a:rPr baseline="-18181" sz="1100"/>
                        <a:t>i</a:t>
                      </a:r>
                      <a:r>
                        <a:t>~KP) x Net_flows</a:t>
                      </a:r>
                      <a:r>
                        <a:rPr baseline="-18181" sz="1100"/>
                        <a:t>i+1</a:t>
                      </a:r>
                      <a:r>
                        <a:t> x … x Net_flows</a:t>
                      </a:r>
                      <a:r>
                        <a:rPr baseline="-18181" sz="1100"/>
                        <a:t>i+n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linear_regression(SOC_flows</a:t>
                      </a:r>
                      <a:r>
                        <a:rPr baseline="-18181" sz="1100"/>
                        <a:t>i</a:t>
                      </a:r>
                      <a:r>
                        <a:t>~Attempts +Contacts+TP+KP) x SOC_flows</a:t>
                      </a:r>
                      <a:r>
                        <a:rPr baseline="-18181" sz="1100"/>
                        <a:t>i+1</a:t>
                      </a:r>
                      <a:r>
                        <a:t> x … x SOC_flows</a:t>
                      </a:r>
                      <a:r>
                        <a:rPr baseline="-18181" sz="1100"/>
                        <a:t>i+n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300"/>
                        <a:t>Soc_flows are more precise, multiple regression give better prediction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882803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  <a:sym typeface="Helvetica"/>
                        </a:rPr>
                        <a:t>Loss function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/>
                      <a:r>
                        <a:rPr sz="1500"/>
                        <a:t>±10% connects -&gt; ±10% FTE x Cost_per_FTE 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/>
                      <a:r>
                        <a:rPr sz="1500"/>
                        <a:t>functional_dependency(FTE_need~Connects+AHT+Occupancy+Availability+…) x Cost_per_FTE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300"/>
                        <a:t>too naive function for old model 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882803">
                <a:tc>
                  <a:txBody>
                    <a:bodyPr/>
                    <a:lstStyle/>
                    <a:p>
                      <a:pPr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  <a:sym typeface="Helvetica"/>
                        </a:rPr>
                        <a:t>Contacts function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/>
                      <a:r>
                        <a:rPr sz="1500"/>
                        <a:t>non_linear_regression (contact_rate~connect_intensity)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/>
                      <a:r>
                        <a:rPr sz="1500"/>
                        <a:t>log_regression(Contacts~Connect# +Hour+Phone+Mode+List)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300"/>
                        <a:t>old model have good non-linear collinearity between RPC and connects, however didn’t consider other factors such as phone type, mode, list etc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909257">
                <a:tc>
                  <a:txBody>
                    <a:bodyPr/>
                    <a:lstStyle/>
                    <a:p>
                      <a:pPr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  <a:sym typeface="Helvetica"/>
                        </a:rPr>
                        <a:t>Connects function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/>
                      <a:r>
                        <a:rPr sz="1500"/>
                        <a:t>-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/>
                      <a:r>
                        <a:rPr sz="1500"/>
                        <a:t>log_regression(Connects~Attempt# +Hour+Phone+Mode+List)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300"/>
                        <a:t>new model starts with attempts, which is what we can influence, not connects, which we barely can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175897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  <a:sym typeface="Helvetica"/>
                        </a:rPr>
                        <a:t>Model output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500"/>
                        <a:t>EBIT +10% FTE EBIT -10% FTE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500"/>
                        <a:t>1. EBIT by strategies
2. Optimal Strategy (Phone sequence and mode)
3. Targets for next quarter (attempt intensity, connect rate, etc.)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300"/>
                        <a:t>detailed output which can give targets and draw EBIT curves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EBEB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type="title"/>
          </p:nvPr>
        </p:nvSpPr>
        <p:spPr>
          <a:xfrm>
            <a:off x="952500" y="-283634"/>
            <a:ext cx="11099800" cy="2159001"/>
          </a:xfrm>
          <a:prstGeom prst="rect">
            <a:avLst/>
          </a:prstGeom>
        </p:spPr>
        <p:txBody>
          <a:bodyPr/>
          <a:lstStyle>
            <a:lvl1pPr defTabSz="531622">
              <a:defRPr sz="7280"/>
            </a:lvl1pPr>
          </a:lstStyle>
          <a:p>
            <a:pPr/>
            <a:r>
              <a:t>New model algorithm (1/2)</a:t>
            </a:r>
          </a:p>
        </p:txBody>
      </p:sp>
      <p:sp>
        <p:nvSpPr>
          <p:cNvPr id="127" name="Shape 127"/>
          <p:cNvSpPr/>
          <p:nvPr/>
        </p:nvSpPr>
        <p:spPr>
          <a:xfrm>
            <a:off x="522903" y="1329266"/>
            <a:ext cx="11958994" cy="7531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2000"/>
            </a:pPr>
            <a:r>
              <a:t># Входные данные для оптимизационного цикла</a:t>
            </a:r>
          </a:p>
          <a:p>
            <a:pPr algn="l">
              <a:defRPr sz="2000"/>
            </a:pPr>
          </a:p>
          <a:p>
            <a:pPr algn="l">
              <a:defRPr sz="2000"/>
            </a:pPr>
            <a:r>
              <a:t>connect_glm= log_regression(Connects~Attempt# +Hour+Phone+Mode+List) # модель предсказания коннект рейта</a:t>
            </a:r>
          </a:p>
          <a:p>
            <a:pPr algn="l">
              <a:defRPr sz="2000"/>
            </a:pPr>
          </a:p>
          <a:p>
            <a:pPr algn="l">
              <a:defRPr sz="2000"/>
            </a:pPr>
            <a:r>
              <a:t>contact_glm=log_regression(Contacts~</a:t>
            </a:r>
            <a:r>
              <a:t>Attempt#</a:t>
            </a:r>
            <a:r>
              <a:t>+Hour+Phone+Mode+List) # модель предсказания контакт рейта</a:t>
            </a:r>
          </a:p>
          <a:p>
            <a:pPr algn="l">
              <a:defRPr sz="2000"/>
            </a:pPr>
          </a:p>
          <a:p>
            <a:pPr algn="l">
              <a:defRPr sz="2000"/>
            </a:pPr>
            <a:r>
              <a:t>SOC_flow_lm=linear_regression(SOC_flowsi~Attempts intensity +Connect intensity+ Contact intensity +TP intensity+KP intensity) x SOC_flowsi+1 x … x SOC_flowsi+n # модель предсказания SOC flows</a:t>
            </a:r>
          </a:p>
          <a:p>
            <a:pPr algn="l">
              <a:defRPr sz="2000"/>
            </a:pPr>
          </a:p>
          <a:p>
            <a:pPr algn="l">
              <a:defRPr sz="2000"/>
            </a:pPr>
            <a:r>
              <a:t>OSM=[] #здесь будет лежать последовательности попыток и их EBIT</a:t>
            </a:r>
          </a:p>
          <a:p>
            <a:pPr algn="l">
              <a:defRPr sz="2000"/>
            </a:pPr>
          </a:p>
          <a:p>
            <a:pPr algn="l">
              <a:defRPr sz="2000"/>
            </a:pPr>
            <a:r>
              <a:t>hours_list=range(9:21:2) # временные интервалы, когда совершаются звонки</a:t>
            </a:r>
          </a:p>
          <a:p>
            <a:pPr algn="l">
              <a:defRPr sz="2000"/>
            </a:pPr>
          </a:p>
          <a:p>
            <a:pPr algn="l">
              <a:defRPr sz="2000"/>
            </a:pPr>
            <a:r>
              <a:t>promises=[TP_rate, KP_rate] #исторические данные о количестве TP и KP рейтах</a:t>
            </a:r>
          </a:p>
          <a:p>
            <a:pPr algn="l">
              <a:defRPr sz="2000"/>
            </a:pPr>
          </a:p>
          <a:p>
            <a:pPr algn="l">
              <a:defRPr sz="1800"/>
            </a:pPr>
            <a:r>
              <a:t>soc_flow_0 = # SOC flows при отсутствии тритмента в данном бакете</a:t>
            </a:r>
          </a:p>
          <a:p>
            <a:pPr algn="l">
              <a:defRPr sz="2000"/>
            </a:pPr>
          </a:p>
          <a:p>
            <a:pPr algn="l">
              <a:defRPr sz="2000"/>
            </a:pPr>
          </a:p>
          <a:p>
            <a:pPr algn="l">
              <a:defRPr sz="2000"/>
            </a:pPr>
          </a:p>
          <a:p>
            <a:pPr algn="l">
              <a:defRPr sz="2000"/>
            </a:pPr>
          </a:p>
          <a:p>
            <a:pPr algn="l">
              <a:defRPr sz="2000"/>
            </a:pPr>
          </a:p>
          <a:p>
            <a:pPr algn="l">
              <a:defRPr sz="2000"/>
            </a:pPr>
          </a:p>
        </p:txBody>
      </p:sp>
      <p:pic>
        <p:nvPicPr>
          <p:cNvPr id="128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8216" y="6828366"/>
            <a:ext cx="4762501" cy="558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9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4783" y="7473950"/>
            <a:ext cx="5549901" cy="558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pasted-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56683" y="8119533"/>
            <a:ext cx="5626101" cy="558801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Shape 131"/>
          <p:cNvSpPr/>
          <p:nvPr/>
        </p:nvSpPr>
        <p:spPr>
          <a:xfrm>
            <a:off x="7791936" y="7732180"/>
            <a:ext cx="4973194" cy="1638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900"/>
            </a:pPr>
            <a:r>
              <a:t>10 accts</a:t>
            </a:r>
          </a:p>
          <a:p>
            <a:pPr algn="l">
              <a:defRPr sz="900"/>
            </a:pPr>
            <a:r>
              <a:t>1. 10 attempts *0,5 contact rate = 5 RPC </a:t>
            </a:r>
          </a:p>
          <a:p>
            <a:pPr algn="l">
              <a:defRPr sz="900"/>
            </a:pPr>
            <a:r>
              <a:t>2. 5 attempts *0,2 contact rate = 1 RPC</a:t>
            </a:r>
          </a:p>
          <a:p>
            <a:pPr algn="l">
              <a:defRPr sz="900"/>
            </a:pPr>
            <a:r>
              <a:t>3. 4 attempt *0,25 contact rate = 1 RPC</a:t>
            </a:r>
          </a:p>
          <a:p>
            <a:pPr algn="l">
              <a:defRPr sz="900"/>
            </a:pPr>
            <a:r>
              <a:t>Total: (10+5+4)/10=19/10=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1,9 attempt intensity</a:t>
            </a:r>
            <a:endParaRPr b="1">
              <a:latin typeface="Helvetica"/>
              <a:ea typeface="Helvetica"/>
              <a:cs typeface="Helvetica"/>
              <a:sym typeface="Helvetica"/>
            </a:endParaRPr>
          </a:p>
          <a:p>
            <a:pPr algn="l">
              <a:defRPr sz="900"/>
            </a:pPr>
            <a:r>
              <a:t>Total: (5+1+1)/19=7/19=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0.37 contact rate</a:t>
            </a:r>
          </a:p>
          <a:p>
            <a:pPr algn="l">
              <a:defRPr sz="900"/>
            </a:pPr>
            <a:r>
              <a:t>Total: (5+1+1)/10=7/10=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0.7 contact intensity</a:t>
            </a:r>
            <a:endParaRPr b="1">
              <a:latin typeface="Helvetica"/>
              <a:ea typeface="Helvetica"/>
              <a:cs typeface="Helvetica"/>
              <a:sym typeface="Helvetica"/>
            </a:endParaRPr>
          </a:p>
          <a:p>
            <a:pPr algn="l">
              <a:defRPr sz="900"/>
            </a:pPr>
          </a:p>
          <a:p>
            <a:pPr algn="l">
              <a:defRPr sz="900"/>
            </a:pPr>
            <a:r>
              <a:t>attempt1+attempt1*(1-contact rate1)+attempt1*(1-contact rate1)*(1-contact rate2)+</a:t>
            </a:r>
          </a:p>
          <a:p>
            <a:pPr algn="l">
              <a:defRPr sz="900"/>
            </a:pPr>
            <a:r>
              <a:t>attempt1*(1-contact rate1)*(1-contact rate2)*(1-contact rate3)+…=attempt intensity</a:t>
            </a:r>
          </a:p>
          <a:p>
            <a:pPr algn="l">
              <a:defRPr sz="900"/>
            </a:pPr>
            <a:r>
              <a:t>contact rate1+contact rate2*(1-contact rate1)+contact rate3*(1-contact rate1)*(1-contact rate2)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EBEB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31622">
              <a:defRPr sz="7280"/>
            </a:lvl1pPr>
          </a:lstStyle>
          <a:p>
            <a:pPr/>
            <a:r>
              <a:t>New model algorithm (2/2)</a:t>
            </a:r>
          </a:p>
        </p:txBody>
      </p:sp>
      <p:sp>
        <p:nvSpPr>
          <p:cNvPr id="134" name="Shape 134"/>
          <p:cNvSpPr/>
          <p:nvPr/>
        </p:nvSpPr>
        <p:spPr>
          <a:xfrm>
            <a:off x="1183303" y="2457449"/>
            <a:ext cx="10264870" cy="683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2000"/>
            </a:pPr>
            <a:r>
              <a:t># основной цикл, в котором мы начиная с первой попытки  </a:t>
            </a:r>
          </a:p>
          <a:p>
            <a:pPr algn="l">
              <a:defRPr sz="2000"/>
            </a:pPr>
            <a:r>
              <a:t># определяем оптимальный телефон и тип дозвона, а также считаем EBIT</a:t>
            </a:r>
          </a:p>
          <a:p>
            <a:pPr algn="l">
              <a:defRPr sz="2000"/>
            </a:pPr>
          </a:p>
          <a:p>
            <a:pPr algn="l">
              <a:defRPr sz="2000"/>
            </a:pPr>
            <a:r>
              <a:t>For hour, attempt in [hours_list,range(1:length(hours_list))]:</a:t>
            </a:r>
          </a:p>
          <a:p>
            <a:pPr algn="l">
              <a:defRPr sz="2000"/>
            </a:pPr>
            <a:r>
              <a:t>    Att=[] #задаем лист значений (EBIT, connect rate,…) для i-й попытки</a:t>
            </a:r>
          </a:p>
          <a:p>
            <a:pPr algn="l">
              <a:defRPr sz="2000"/>
            </a:pPr>
            <a:r>
              <a:t>    For phone in ["m", "h", "b", "o"]:</a:t>
            </a:r>
          </a:p>
          <a:p>
            <a:pPr algn="l">
              <a:defRPr sz="2000"/>
            </a:pPr>
            <a:r>
              <a:t>      For mode in [«auto»,"manual"]:</a:t>
            </a:r>
          </a:p>
          <a:p>
            <a:pPr algn="l">
              <a:defRPr sz="2000"/>
            </a:pPr>
            <a:r>
              <a:t>       X_connect=[hour, attempt, phone, mode]</a:t>
            </a:r>
          </a:p>
          <a:p>
            <a:pPr algn="l">
              <a:defRPr sz="2000"/>
            </a:pPr>
            <a:r>
              <a:t>       connect_rate=predict(connect_glm, X_connect)</a:t>
            </a:r>
          </a:p>
          <a:p>
            <a:pPr algn="l">
              <a:defRPr sz="2000"/>
            </a:pPr>
            <a:r>
              <a:t>       contact_rate=predict(contact_glm, </a:t>
            </a:r>
            <a:r>
              <a:t>X_connect</a:t>
            </a:r>
            <a:r>
              <a:t>)</a:t>
            </a:r>
          </a:p>
          <a:p>
            <a:pPr algn="l">
              <a:defRPr sz="2000"/>
            </a:pPr>
            <a:r>
              <a:t>       </a:t>
            </a:r>
            <a:r>
              <a:rPr>
                <a:solidFill>
                  <a:schemeClr val="accent5"/>
                </a:solidFill>
              </a:rPr>
              <a:t>atttempt_int=attempt_intensity(</a:t>
            </a:r>
          </a:p>
          <a:p>
            <a:pPr algn="l">
              <a:defRPr sz="2000"/>
            </a:pPr>
            <a:r>
              <a:t>       X_soc_flow=[atttempt_int,contact_int,connect_int, tp_int, kp_int]</a:t>
            </a:r>
          </a:p>
          <a:p>
            <a:pPr algn="l">
              <a:defRPr sz="2000"/>
            </a:pPr>
            <a:r>
              <a:t>       soc_flow=predict(SOC_flow_lm, X_soc_flow)</a:t>
            </a:r>
          </a:p>
          <a:p>
            <a:pPr algn="l">
              <a:defRPr sz="2000"/>
            </a:pPr>
            <a:r>
              <a:t>       </a:t>
            </a:r>
            <a:r>
              <a:t>Save=(soc_flow-soc_flow_0) * avg_balance * </a:t>
            </a:r>
            <a:r>
              <a:t>SOC_flows</a:t>
            </a:r>
            <a:r>
              <a:rPr baseline="-10000"/>
              <a:t>i+1</a:t>
            </a:r>
            <a:r>
              <a:t> *… * SOC_flows</a:t>
            </a:r>
            <a:r>
              <a:rPr baseline="-10000"/>
              <a:t>i+n</a:t>
            </a:r>
            <a:endParaRPr>
              <a:solidFill>
                <a:srgbClr val="FF2600"/>
              </a:solidFill>
            </a:endParaRPr>
          </a:p>
          <a:p>
            <a:pPr algn="l">
              <a:defRPr sz="2000"/>
            </a:pPr>
            <a:r>
              <a:t>       Loss=Connects*AHT*Availability*Occupancy*(1+%inbound prod time)*Cost_FTE</a:t>
            </a:r>
            <a:endParaRPr>
              <a:solidFill>
                <a:srgbClr val="FF2600"/>
              </a:solidFill>
            </a:endParaRPr>
          </a:p>
          <a:p>
            <a:pPr algn="l">
              <a:defRPr sz="2000"/>
            </a:pPr>
            <a:r>
              <a:t>       EBIT=Save-Loss</a:t>
            </a:r>
          </a:p>
          <a:p>
            <a:pPr algn="l">
              <a:defRPr sz="2000"/>
            </a:pPr>
            <a:r>
              <a:t>       </a:t>
            </a:r>
            <a:r>
              <a:t>I=[EBIT,Save, Loss,hour,phone,mode,attempt,connect_rate,contact_rate,attempt_intensity, SOC_flow]</a:t>
            </a:r>
          </a:p>
          <a:p>
            <a:pPr algn="l">
              <a:defRPr sz="2000"/>
            </a:pPr>
            <a:r>
              <a:t>       Att.append(I)</a:t>
            </a:r>
          </a:p>
          <a:p>
            <a:pPr algn="l">
              <a:defRPr sz="2000"/>
            </a:pPr>
            <a:r>
              <a:t>    Att=argmax(ebit,Att)</a:t>
            </a:r>
          </a:p>
          <a:p>
            <a:pPr algn="l">
              <a:defRPr sz="2000"/>
            </a:pPr>
            <a:r>
              <a:t>    OSM.append(Att)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