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74" r:id="rId5"/>
    <p:sldId id="375" r:id="rId6"/>
    <p:sldId id="376" r:id="rId7"/>
    <p:sldId id="377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77"/>
    <a:srgbClr val="6B3077"/>
    <a:srgbClr val="CB6015"/>
    <a:srgbClr val="C99700"/>
    <a:srgbClr val="949300"/>
    <a:srgbClr val="00843D"/>
    <a:srgbClr val="A05EB5"/>
    <a:srgbClr val="C6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>
        <p:scale>
          <a:sx n="100" d="100"/>
          <a:sy n="100" d="100"/>
        </p:scale>
        <p:origin x="-294" y="-252"/>
      </p:cViewPr>
      <p:guideLst>
        <p:guide orient="horz" pos="826"/>
        <p:guide orient="horz" pos="1134"/>
        <p:guide orient="horz" pos="4172"/>
        <p:guide orient="horz" pos="383"/>
        <p:guide pos="3107"/>
        <p:guide pos="2832"/>
        <p:guide pos="5498"/>
        <p:guide pos="3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C09CC8-360D-47A1-AA39-3BCC7B65E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171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52C17B46-3345-4303-89DA-ED8844E43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282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iti-r_2c-blu_pos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4946650"/>
            <a:ext cx="2430463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603250" y="906463"/>
            <a:ext cx="821055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3250" y="1397000"/>
            <a:ext cx="8221663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960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A7641-78C9-4952-9FD7-7CE71F18F2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F5ECE-CB99-42CA-8CF1-A031ACF42559}" type="datetime1">
              <a:rPr lang="en-US" altLang="en-US"/>
              <a:pPr/>
              <a:t>6/20/2016</a:t>
            </a:fld>
            <a:endParaRPr lang="en-US" altLang="en-US"/>
          </a:p>
        </p:txBody>
      </p:sp>
      <p:sp>
        <p:nvSpPr>
          <p:cNvPr id="4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877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314325"/>
            <a:ext cx="8291513" cy="495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1320800"/>
            <a:ext cx="8297863" cy="494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E4BB6-7CCD-4889-9264-F8227A6AD38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A736E-0328-45D8-931B-848B5F9710B4}" type="datetime1">
              <a:rPr lang="en-US" altLang="en-US"/>
              <a:pPr/>
              <a:t>6/20/2016</a:t>
            </a:fld>
            <a:endParaRPr lang="en-US" altLang="en-US"/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0472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314325"/>
            <a:ext cx="8291513" cy="495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250" y="1320800"/>
            <a:ext cx="4071938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320800"/>
            <a:ext cx="4073525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A7057-0066-4D10-96A1-F3A7961FC3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C9AB4-3C42-4223-B2E3-EC4E90E1BB7E}" type="datetime1">
              <a:rPr lang="en-US" altLang="en-US"/>
              <a:pPr/>
              <a:t>6/20/2016</a:t>
            </a:fld>
            <a:endParaRPr lang="en-US" altLang="en-US"/>
          </a:p>
        </p:txBody>
      </p:sp>
      <p:sp>
        <p:nvSpPr>
          <p:cNvPr id="7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9458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314325"/>
            <a:ext cx="8291513" cy="495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719D5-93EC-43B5-9FEC-571F3F28C5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EF912-91F1-4A05-9C14-1E48836A644B}" type="datetime1">
              <a:rPr lang="en-US" altLang="en-US"/>
              <a:pPr/>
              <a:t>6/20/2016</a:t>
            </a:fld>
            <a:endParaRPr lang="en-US" altLang="en-US"/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4161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603250" y="314325"/>
            <a:ext cx="82915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03250" y="1320800"/>
            <a:ext cx="8297863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50825" y="644048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2B0CEE96-26A8-44C2-8E19-9B0A9FAC5B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603250" y="644048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22506F42-2F22-4684-AEC7-CC375DA6A095}" type="datetime1">
              <a:rPr lang="en-US" altLang="en-US"/>
              <a:pPr/>
              <a:t>6/20/2016</a:t>
            </a:fld>
            <a:endParaRPr lang="en-US" altLang="en-US"/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085975" y="6440488"/>
            <a:ext cx="407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pic>
        <p:nvPicPr>
          <p:cNvPr id="1031" name="Picture 13" descr="citi_logo_0-45-114_s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6346825"/>
            <a:ext cx="514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9" r:id="rId2"/>
    <p:sldLayoutId id="2147483740" r:id="rId3"/>
    <p:sldLayoutId id="2147483741" r:id="rId4"/>
    <p:sldLayoutId id="2147483742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Macro-Enabled_Worksheet1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F4978225-19FF-40D2-AA1D-F13100168B0D}" type="slidenum">
              <a:rPr lang="en-US" altLang="en-US" sz="900"/>
              <a:pPr eaLnBrk="1" hangingPunct="1"/>
              <a:t>1</a:t>
            </a:fld>
            <a:endParaRPr lang="en-US" altLang="en-US" sz="90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Validation Methodology</a:t>
            </a:r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55625" y="958850"/>
            <a:ext cx="8297863" cy="55372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cs typeface="Geneva" pitchFamily="127" charset="-128"/>
              </a:rPr>
              <a:t>Main and only metric for forecasting validation is MAPE (Mean </a:t>
            </a:r>
            <a:r>
              <a:rPr lang="en-US" altLang="en-US" dirty="0">
                <a:cs typeface="Geneva" pitchFamily="127" charset="-128"/>
              </a:rPr>
              <a:t>Absolute </a:t>
            </a:r>
            <a:r>
              <a:rPr lang="en-US" altLang="en-US" dirty="0" smtClean="0">
                <a:cs typeface="Geneva" pitchFamily="127" charset="-128"/>
              </a:rPr>
              <a:t>Percentage Error). MAPE is calculated as </a:t>
            </a:r>
          </a:p>
          <a:p>
            <a:pPr marL="685800" lvl="2" indent="0">
              <a:buNone/>
            </a:pPr>
            <a:r>
              <a:rPr lang="en-US" altLang="en-US" i="1" dirty="0" smtClean="0">
                <a:cs typeface="Geneva" pitchFamily="127" charset="-128"/>
              </a:rPr>
              <a:t>MAPE = abs(Forecast – Actual)/Actual</a:t>
            </a:r>
          </a:p>
          <a:p>
            <a:r>
              <a:rPr lang="en-US" altLang="en-US" dirty="0" smtClean="0">
                <a:cs typeface="Geneva" pitchFamily="127" charset="-128"/>
              </a:rPr>
              <a:t>Validation is done on Holdout samples, meaning that the model do not see the future;</a:t>
            </a:r>
          </a:p>
          <a:p>
            <a:r>
              <a:rPr lang="en-US" altLang="en-US" dirty="0" smtClean="0">
                <a:cs typeface="Geneva" pitchFamily="127" charset="-128"/>
              </a:rPr>
              <a:t>Performance window is 6 months ahead. Observation period is from January’15 to October’15:</a:t>
            </a:r>
          </a:p>
          <a:p>
            <a:endParaRPr lang="en-US" altLang="en-US" dirty="0" smtClean="0">
              <a:cs typeface="Geneva" pitchFamily="127" charset="-128"/>
            </a:endParaRPr>
          </a:p>
          <a:p>
            <a:endParaRPr lang="en-US" altLang="en-US" dirty="0" smtClean="0">
              <a:cs typeface="Geneva" pitchFamily="127" charset="-128"/>
            </a:endParaRPr>
          </a:p>
          <a:p>
            <a:endParaRPr lang="en-US" altLang="en-US" dirty="0">
              <a:cs typeface="Geneva" pitchFamily="127" charset="-128"/>
            </a:endParaRPr>
          </a:p>
          <a:p>
            <a:endParaRPr lang="en-US" altLang="en-US" dirty="0" smtClean="0">
              <a:cs typeface="Geneva" pitchFamily="127" charset="-128"/>
            </a:endParaRPr>
          </a:p>
          <a:p>
            <a:r>
              <a:rPr lang="en-US" altLang="en-US" dirty="0">
                <a:cs typeface="Geneva" pitchFamily="127" charset="-128"/>
              </a:rPr>
              <a:t>MAPE benchmark is 5% cum. 6 months</a:t>
            </a:r>
          </a:p>
          <a:p>
            <a:endParaRPr lang="en-US" altLang="en-US" dirty="0" smtClean="0">
              <a:cs typeface="Geneva" pitchFamily="127" charset="-128"/>
            </a:endParaRPr>
          </a:p>
          <a:p>
            <a:endParaRPr lang="en-US" altLang="en-US" dirty="0" smtClean="0">
              <a:cs typeface="Geneva" pitchFamily="127" charset="-128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567114"/>
            <a:ext cx="4733925" cy="216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F4978225-19FF-40D2-AA1D-F13100168B0D}" type="slidenum">
              <a:rPr lang="en-US" altLang="en-US" sz="900"/>
              <a:pPr eaLnBrk="1" hangingPunct="1"/>
              <a:t>2</a:t>
            </a:fld>
            <a:endParaRPr lang="en-US" altLang="en-US" sz="90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Forecasting Methodology</a:t>
            </a:r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55627" y="1158875"/>
            <a:ext cx="8297863" cy="11366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cs typeface="Geneva" pitchFamily="127" charset="-128"/>
              </a:rPr>
              <a:t>AVG Delinquent accounts are forecasted based on net flows forecast;</a:t>
            </a:r>
          </a:p>
          <a:p>
            <a:r>
              <a:rPr lang="en-US" altLang="en-US" dirty="0" smtClean="0">
                <a:cs typeface="Geneva" pitchFamily="127" charset="-128"/>
              </a:rPr>
              <a:t>Forecasting model </a:t>
            </a:r>
            <a:r>
              <a:rPr lang="en-US" altLang="en-US" dirty="0">
                <a:cs typeface="Geneva" pitchFamily="127" charset="-128"/>
              </a:rPr>
              <a:t>is STL (Seasonal and Trend decomposition using </a:t>
            </a:r>
            <a:r>
              <a:rPr lang="en-US" altLang="en-US" dirty="0" smtClean="0">
                <a:cs typeface="Geneva" pitchFamily="127" charset="-128"/>
              </a:rPr>
              <a:t>Loess);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390775"/>
            <a:ext cx="3762375" cy="373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black">
          <a:xfrm>
            <a:off x="488951" y="2314575"/>
            <a:ext cx="3530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88925" indent="-288925" algn="l" rtl="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633413" indent="-23018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2pPr>
            <a:lvl3pPr marL="974725" indent="-227013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3pPr>
            <a:lvl4pPr marL="1312863" indent="-2238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4pPr>
            <a:lvl5pPr marL="1651000" indent="-2238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5pPr>
            <a:lvl6pPr marL="2108200" indent="-2238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65400" indent="-2238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22600" indent="-2238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479800" indent="-2238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1800" dirty="0">
                <a:cs typeface="Geneva" pitchFamily="127" charset="-128"/>
              </a:rPr>
              <a:t>This is auto regression model and do not occupies external </a:t>
            </a:r>
            <a:r>
              <a:rPr lang="en-US" altLang="en-US" sz="1800" dirty="0" err="1">
                <a:cs typeface="Geneva" pitchFamily="127" charset="-128"/>
              </a:rPr>
              <a:t>regressors</a:t>
            </a:r>
            <a:r>
              <a:rPr lang="en-US" altLang="en-US" sz="1800" dirty="0">
                <a:cs typeface="Geneva" pitchFamily="127" charset="-128"/>
              </a:rPr>
              <a:t>;</a:t>
            </a:r>
          </a:p>
          <a:p>
            <a:r>
              <a:rPr lang="en-US" altLang="en-US" sz="1800" kern="0" dirty="0" smtClean="0">
                <a:cs typeface="Geneva" pitchFamily="127" charset="-128"/>
              </a:rPr>
              <a:t>The model decomposes time series into trend, seasonal and reminder part as shown on the example to the right:</a:t>
            </a:r>
          </a:p>
          <a:p>
            <a:r>
              <a:rPr lang="en-US" altLang="en-US" sz="1800" kern="0" dirty="0" smtClean="0">
                <a:cs typeface="Geneva" pitchFamily="127" charset="-128"/>
              </a:rPr>
              <a:t>The model has several advantages over ARIMA like controlled seasonal and trend cycle. Alts it is easer in development then multiple regression.</a:t>
            </a:r>
          </a:p>
        </p:txBody>
      </p:sp>
    </p:spTree>
    <p:extLst>
      <p:ext uri="{BB962C8B-B14F-4D97-AF65-F5344CB8AC3E}">
        <p14:creationId xmlns:p14="http://schemas.microsoft.com/office/powerpoint/2010/main" val="8598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Results – MAPE @ 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PIL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E4BB6-7CCD-4889-9264-F8227A6AD388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8" y="3700464"/>
            <a:ext cx="5122067" cy="135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" y="1673225"/>
            <a:ext cx="5122067" cy="139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6274" y="5367635"/>
            <a:ext cx="798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The model works perfectly with stable trend while do not show any increase in accuracy in changing environment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8351" y="3663142"/>
            <a:ext cx="2733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PIL the model do not </a:t>
            </a:r>
          </a:p>
          <a:p>
            <a:r>
              <a:rPr lang="en-US" sz="1200" dirty="0" smtClean="0"/>
              <a:t>show any increase in accuracy</a:t>
            </a:r>
          </a:p>
          <a:p>
            <a:r>
              <a:rPr lang="en-US" sz="1200" dirty="0"/>
              <a:t>d</a:t>
            </a:r>
            <a:r>
              <a:rPr lang="en-US" sz="1200" dirty="0" smtClean="0"/>
              <a:t>ue to the trend which has changed during validation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848351" y="1673225"/>
            <a:ext cx="273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CC the model demonstrated noticeable increase in accuracy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75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Results – May’16 outlook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E4BB6-7CCD-4889-9264-F8227A6AD388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3875" y="1223665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</a:t>
            </a:r>
            <a:r>
              <a:rPr lang="en-US" dirty="0"/>
              <a:t>O</a:t>
            </a:r>
            <a:r>
              <a:rPr lang="en-US" dirty="0" smtClean="0"/>
              <a:t>utput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40764" y="122366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Script</a:t>
            </a:r>
            <a:endParaRPr lang="ru-RU" dirty="0"/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4" y="2623841"/>
            <a:ext cx="1697480" cy="244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375053"/>
              </p:ext>
            </p:extLst>
          </p:nvPr>
        </p:nvGraphicFramePr>
        <p:xfrm>
          <a:off x="567093" y="16853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093" y="16853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021472"/>
              </p:ext>
            </p:extLst>
          </p:nvPr>
        </p:nvGraphicFramePr>
        <p:xfrm>
          <a:off x="4940764" y="1685330"/>
          <a:ext cx="9144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40764" y="1685330"/>
                        <a:ext cx="914400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985969"/>
      </p:ext>
    </p:extLst>
  </p:cSld>
  <p:clrMapOvr>
    <a:masterClrMapping/>
  </p:clrMapOvr>
</p:sld>
</file>

<file path=ppt/theme/theme1.xml><?xml version="1.0" encoding="utf-8"?>
<a:theme xmlns:a="http://schemas.openxmlformats.org/drawingml/2006/main" name="Citi Consumer PPT Template">
  <a:themeElements>
    <a:clrScheme name="Citi_corporate_sampleslides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2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599A6104DC34A9C37FAE2DED8D6E9" ma:contentTypeVersion="0" ma:contentTypeDescription="Create a new document." ma:contentTypeScope="" ma:versionID="19877f96bfaf4df934f35472f40ea0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E84573-6084-4D5E-B728-9C7130DF1A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F9F5A0-3D13-487A-BD05-401880503B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17D651-C7BE-4100-8CC7-CD6B652BD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Citi Consumer PPT Template</Template>
  <TotalTime>122</TotalTime>
  <Words>219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Citi Consumer PPT Template</vt:lpstr>
      <vt:lpstr>Microsoft Excel Macro-Enabled Worksheet</vt:lpstr>
      <vt:lpstr>Package</vt:lpstr>
      <vt:lpstr>Validation Methodology</vt:lpstr>
      <vt:lpstr>Forecasting Methodology</vt:lpstr>
      <vt:lpstr>Validation Results – MAPE @ 6</vt:lpstr>
      <vt:lpstr>Forecasting Results – May’16 outlook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Methodology</dc:title>
  <dc:creator>Akimenko, Aleksandr [GCB]</dc:creator>
  <cp:lastModifiedBy>Akimenko, Aleksandr [GCB]</cp:lastModifiedBy>
  <cp:revision>23</cp:revision>
  <cp:lastPrinted>2007-05-14T17:20:06Z</cp:lastPrinted>
  <dcterms:created xsi:type="dcterms:W3CDTF">2016-06-15T08:54:45Z</dcterms:created>
  <dcterms:modified xsi:type="dcterms:W3CDTF">2016-06-20T08:56:18Z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0x010100628599A6104DC34A9C37FAE2DED8D6E9</vt:lpwstr>
  </property>
</Properties>
</file>