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ags/tag3.xml" ContentType="application/vnd.openxmlformats-officedocument.presentationml.tags+xml"/>
  <Default Extension="emf" ContentType="image/x-emf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6" r:id="rId2"/>
    <p:sldId id="357" r:id="rId3"/>
    <p:sldId id="371" r:id="rId4"/>
    <p:sldId id="365" r:id="rId5"/>
    <p:sldId id="364" r:id="rId6"/>
    <p:sldId id="362" r:id="rId7"/>
    <p:sldId id="363" r:id="rId8"/>
    <p:sldId id="366" r:id="rId9"/>
    <p:sldId id="367" r:id="rId10"/>
    <p:sldId id="369" r:id="rId11"/>
    <p:sldId id="368" r:id="rId12"/>
    <p:sldId id="370" r:id="rId13"/>
    <p:sldId id="372" r:id="rId14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CC0000"/>
    <a:srgbClr val="FF9933"/>
    <a:srgbClr val="009900"/>
    <a:srgbClr val="CC99FF"/>
    <a:srgbClr val="99FFCC"/>
    <a:srgbClr val="FF9953"/>
    <a:srgbClr val="FF9966"/>
    <a:srgbClr val="33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>
      <p:cViewPr varScale="1">
        <p:scale>
          <a:sx n="126" d="100"/>
          <a:sy n="126" d="100"/>
        </p:scale>
        <p:origin x="-8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F28B90-7EE6-4C8A-9411-2ADA236D2087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4E860C-8ABE-4818-87B4-3A34FAA60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342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2ECA30-B8DC-4901-9C40-F32B66EB9133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14D287-7F3C-4B63-BC03-C3C4AAB54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10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990600" y="685800"/>
            <a:ext cx="800735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553203"/>
            <a:ext cx="9906000" cy="304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90600" y="1143000"/>
            <a:ext cx="800735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50155"/>
            <a:ext cx="9906000" cy="307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48"/>
            <a:ext cx="8499348" cy="98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65926"/>
            <a:ext cx="8502650" cy="838200"/>
          </a:xfrm>
        </p:spPr>
        <p:txBody>
          <a:bodyPr>
            <a:normAutofit/>
          </a:bodyPr>
          <a:lstStyle>
            <a:lvl1pPr algn="ctr">
              <a:buNone/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6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21.xml"/><Relationship Id="rId16" Type="http://schemas.openxmlformats.org/officeDocument/2006/relationships/image" Target="../media/image28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4.png"/><Relationship Id="rId5" Type="http://schemas.openxmlformats.org/officeDocument/2006/relationships/tags" Target="../tags/tag24.xml"/><Relationship Id="rId1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0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9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8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10" Type="http://schemas.openxmlformats.org/officeDocument/2006/relationships/image" Target="../media/image17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8.xml"/><Relationship Id="rId7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0.xml"/><Relationship Id="rId10" Type="http://schemas.openxmlformats.org/officeDocument/2006/relationships/image" Target="../media/image31.png"/><Relationship Id="rId4" Type="http://schemas.openxmlformats.org/officeDocument/2006/relationships/tags" Target="../tags/tag39.xml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2.xml"/><Relationship Id="rId16" Type="http://schemas.openxmlformats.org/officeDocument/2006/relationships/image" Target="../media/image1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pic>
        <p:nvPicPr>
          <p:cNvPr id="5" name="Picture 4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1295400"/>
            <a:ext cx="2070100" cy="241300"/>
          </a:xfrm>
          <a:prstGeom prst="rect">
            <a:avLst/>
          </a:prstGeom>
          <a:noFill/>
        </p:spPr>
      </p:pic>
      <p:pic>
        <p:nvPicPr>
          <p:cNvPr id="7" name="Picture 6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0" y="1676400"/>
            <a:ext cx="1320800" cy="266700"/>
          </a:xfrm>
          <a:prstGeom prst="rect">
            <a:avLst/>
          </a:prstGeom>
          <a:noFill/>
        </p:spPr>
      </p:pic>
      <p:pic>
        <p:nvPicPr>
          <p:cNvPr id="9" name="Picture 8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2286000"/>
            <a:ext cx="3124200" cy="990600"/>
          </a:xfrm>
          <a:prstGeom prst="rect">
            <a:avLst/>
          </a:prstGeom>
          <a:noFill/>
        </p:spPr>
      </p:pic>
      <p:pic>
        <p:nvPicPr>
          <p:cNvPr id="12" name="Picture 11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3810000"/>
            <a:ext cx="1689100" cy="673100"/>
          </a:xfrm>
          <a:prstGeom prst="rect">
            <a:avLst/>
          </a:prstGeom>
          <a:noFill/>
        </p:spPr>
      </p:pic>
      <p:pic>
        <p:nvPicPr>
          <p:cNvPr id="14" name="Picture 13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0" y="2362200"/>
            <a:ext cx="1752600" cy="9906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038600" y="36576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continuous system is stable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are generated based on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discretization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this continuous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pic>
        <p:nvPicPr>
          <p:cNvPr id="3" name="Picture 2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066800"/>
            <a:ext cx="3975100" cy="990600"/>
          </a:xfrm>
          <a:prstGeom prst="rect">
            <a:avLst/>
          </a:prstGeom>
          <a:noFill/>
        </p:spPr>
      </p:pic>
      <p:pic>
        <p:nvPicPr>
          <p:cNvPr id="4" name="Picture 3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362200"/>
            <a:ext cx="4076700" cy="990600"/>
          </a:xfrm>
          <a:prstGeom prst="rect">
            <a:avLst/>
          </a:prstGeom>
          <a:noFill/>
        </p:spPr>
      </p:pic>
      <p:pic>
        <p:nvPicPr>
          <p:cNvPr id="5" name="Picture 4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657600"/>
            <a:ext cx="1803400" cy="673100"/>
          </a:xfrm>
          <a:prstGeom prst="rect">
            <a:avLst/>
          </a:prstGeom>
          <a:noFill/>
        </p:spPr>
      </p:pic>
      <p:pic>
        <p:nvPicPr>
          <p:cNvPr id="6" name="Picture 5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4876800"/>
            <a:ext cx="1828800" cy="673100"/>
          </a:xfrm>
          <a:prstGeom prst="rect">
            <a:avLst/>
          </a:prstGeom>
          <a:noFill/>
        </p:spPr>
      </p:pic>
      <p:pic>
        <p:nvPicPr>
          <p:cNvPr id="15" name="Picture 14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990600"/>
            <a:ext cx="4178300" cy="990600"/>
          </a:xfrm>
          <a:prstGeom prst="rect">
            <a:avLst/>
          </a:prstGeom>
          <a:noFill/>
        </p:spPr>
      </p:pic>
      <p:pic>
        <p:nvPicPr>
          <p:cNvPr id="16" name="Picture 15" descr="tmp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2362200"/>
            <a:ext cx="4178300" cy="990600"/>
          </a:xfrm>
          <a:prstGeom prst="rect">
            <a:avLst/>
          </a:prstGeom>
          <a:noFill/>
        </p:spPr>
      </p:pic>
      <p:pic>
        <p:nvPicPr>
          <p:cNvPr id="17" name="Picture 16" descr="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3733800"/>
            <a:ext cx="3314700" cy="673100"/>
          </a:xfrm>
          <a:prstGeom prst="rect">
            <a:avLst/>
          </a:prstGeom>
          <a:noFill/>
        </p:spPr>
      </p:pic>
      <p:pic>
        <p:nvPicPr>
          <p:cNvPr id="18" name="Picture 17" descr="tmp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4876800"/>
            <a:ext cx="1714500" cy="67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1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Identified Systems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1143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Stationary Inputs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1143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Non-stationary Inputs</a:t>
            </a:r>
          </a:p>
        </p:txBody>
      </p:sp>
      <p:pic>
        <p:nvPicPr>
          <p:cNvPr id="14" name="Picture 13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676400"/>
            <a:ext cx="4178300" cy="990600"/>
          </a:xfrm>
          <a:prstGeom prst="rect">
            <a:avLst/>
          </a:prstGeom>
          <a:noFill/>
        </p:spPr>
      </p:pic>
      <p:pic>
        <p:nvPicPr>
          <p:cNvPr id="15" name="Picture 14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048000"/>
            <a:ext cx="4178300" cy="990600"/>
          </a:xfrm>
          <a:prstGeom prst="rect">
            <a:avLst/>
          </a:prstGeom>
          <a:noFill/>
        </p:spPr>
      </p:pic>
      <p:pic>
        <p:nvPicPr>
          <p:cNvPr id="16" name="Picture 15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4419600"/>
            <a:ext cx="3302000" cy="673100"/>
          </a:xfrm>
          <a:prstGeom prst="rect">
            <a:avLst/>
          </a:prstGeom>
          <a:noFill/>
        </p:spPr>
      </p:pic>
      <p:pic>
        <p:nvPicPr>
          <p:cNvPr id="17" name="Picture 16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5562600"/>
            <a:ext cx="1714500" cy="673100"/>
          </a:xfrm>
          <a:prstGeom prst="rect">
            <a:avLst/>
          </a:prstGeom>
          <a:noFill/>
        </p:spPr>
      </p:pic>
      <p:pic>
        <p:nvPicPr>
          <p:cNvPr id="18" name="Picture 17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1600200"/>
            <a:ext cx="4178300" cy="990600"/>
          </a:xfrm>
          <a:prstGeom prst="rect">
            <a:avLst/>
          </a:prstGeom>
          <a:noFill/>
        </p:spPr>
      </p:pic>
      <p:pic>
        <p:nvPicPr>
          <p:cNvPr id="19" name="Picture 18" descr="tmp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2971800"/>
            <a:ext cx="4178300" cy="990600"/>
          </a:xfrm>
          <a:prstGeom prst="rect">
            <a:avLst/>
          </a:prstGeom>
          <a:noFill/>
        </p:spPr>
      </p:pic>
      <p:pic>
        <p:nvPicPr>
          <p:cNvPr id="20" name="Picture 19" descr="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4343400"/>
            <a:ext cx="3314700" cy="673100"/>
          </a:xfrm>
          <a:prstGeom prst="rect">
            <a:avLst/>
          </a:prstGeom>
          <a:noFill/>
        </p:spPr>
      </p:pic>
      <p:pic>
        <p:nvPicPr>
          <p:cNvPr id="21" name="Picture 20" descr="tmp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5486400"/>
            <a:ext cx="1714500" cy="67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Least Squares Solution</a:t>
            </a:r>
            <a:endParaRPr lang="en-US" dirty="0"/>
          </a:p>
        </p:txBody>
      </p:sp>
      <p:pic>
        <p:nvPicPr>
          <p:cNvPr id="3" name="Picture 2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19200"/>
            <a:ext cx="4851400" cy="431800"/>
          </a:xfrm>
          <a:prstGeom prst="rect">
            <a:avLst/>
          </a:prstGeom>
          <a:noFill/>
        </p:spPr>
      </p:pic>
      <p:pic>
        <p:nvPicPr>
          <p:cNvPr id="4" name="Picture 3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209800"/>
            <a:ext cx="1117600" cy="266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200" y="1219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19069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the state by using the canonical loading</a:t>
            </a:r>
          </a:p>
        </p:txBody>
      </p:sp>
      <p:pic>
        <p:nvPicPr>
          <p:cNvPr id="9" name="Picture 8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124200"/>
            <a:ext cx="1028700" cy="317500"/>
          </a:xfrm>
          <a:prstGeom prst="rect">
            <a:avLst/>
          </a:prstGeom>
          <a:noFill/>
        </p:spPr>
      </p:pic>
      <p:pic>
        <p:nvPicPr>
          <p:cNvPr id="11" name="Picture 10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886200"/>
            <a:ext cx="1295400" cy="317500"/>
          </a:xfrm>
          <a:prstGeom prst="rect">
            <a:avLst/>
          </a:prstGeom>
          <a:noFill/>
        </p:spPr>
      </p:pic>
      <p:pic>
        <p:nvPicPr>
          <p:cNvPr id="13" name="Picture 12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495800"/>
            <a:ext cx="977900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Subspace Identification (CVA)</a:t>
            </a:r>
            <a:endParaRPr lang="en-US" dirty="0"/>
          </a:p>
        </p:txBody>
      </p:sp>
      <p:pic>
        <p:nvPicPr>
          <p:cNvPr id="10" name="Picture 9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286000"/>
            <a:ext cx="2603500" cy="431800"/>
          </a:xfrm>
          <a:prstGeom prst="rect">
            <a:avLst/>
          </a:prstGeom>
          <a:noFill/>
        </p:spPr>
      </p:pic>
      <p:pic>
        <p:nvPicPr>
          <p:cNvPr id="14" name="Picture 13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19200"/>
            <a:ext cx="4851400" cy="431800"/>
          </a:xfrm>
          <a:prstGeom prst="rect">
            <a:avLst/>
          </a:prstGeom>
          <a:noFill/>
        </p:spPr>
      </p:pic>
      <p:pic>
        <p:nvPicPr>
          <p:cNvPr id="18" name="Picture 17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352800"/>
            <a:ext cx="2971800" cy="431800"/>
          </a:xfrm>
          <a:prstGeom prst="rect">
            <a:avLst/>
          </a:prstGeom>
          <a:noFill/>
        </p:spPr>
      </p:pic>
      <p:pic>
        <p:nvPicPr>
          <p:cNvPr id="20" name="Picture 19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4495800"/>
            <a:ext cx="1663700" cy="406400"/>
          </a:xfrm>
          <a:prstGeom prst="rect">
            <a:avLst/>
          </a:prstGeom>
          <a:noFill/>
        </p:spPr>
      </p:pic>
      <p:pic>
        <p:nvPicPr>
          <p:cNvPr id="22" name="Picture 21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638800"/>
            <a:ext cx="1117600" cy="2667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172200" y="1219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Past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2400" y="2362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4800" y="3352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Singular value decomposition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9400" y="4495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dimension of the state is k, first k columns of U is employed to calculate J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56196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the state</a:t>
            </a:r>
          </a:p>
        </p:txBody>
      </p:sp>
    </p:spTree>
    <p:extLst>
      <p:ext uri="{BB962C8B-B14F-4D97-AF65-F5344CB8AC3E}">
        <p14:creationId xmlns="" xmlns:p14="http://schemas.microsoft.com/office/powerpoint/2010/main" val="41227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1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pic>
        <p:nvPicPr>
          <p:cNvPr id="7" name="Picture 6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066800"/>
            <a:ext cx="3975100" cy="990600"/>
          </a:xfrm>
          <a:prstGeom prst="rect">
            <a:avLst/>
          </a:prstGeom>
          <a:noFill/>
        </p:spPr>
      </p:pic>
      <p:pic>
        <p:nvPicPr>
          <p:cNvPr id="13" name="Picture 12" descr="tmp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362200"/>
            <a:ext cx="4076700" cy="990600"/>
          </a:xfrm>
          <a:prstGeom prst="rect">
            <a:avLst/>
          </a:prstGeom>
          <a:noFill/>
        </p:spPr>
      </p:pic>
      <p:pic>
        <p:nvPicPr>
          <p:cNvPr id="17" name="Picture 16" descr="tmp.png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657600"/>
            <a:ext cx="1803400" cy="673100"/>
          </a:xfrm>
          <a:prstGeom prst="rect">
            <a:avLst/>
          </a:prstGeom>
          <a:noFill/>
        </p:spPr>
      </p:pic>
      <p:pic>
        <p:nvPicPr>
          <p:cNvPr id="21" name="Picture 20" descr="tmp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4876800"/>
            <a:ext cx="1828800" cy="673100"/>
          </a:xfrm>
          <a:prstGeom prst="rect">
            <a:avLst/>
          </a:prstGeom>
          <a:noFill/>
        </p:spPr>
      </p:pic>
      <p:pic>
        <p:nvPicPr>
          <p:cNvPr id="11" name="Picture 10" descr="tmp.png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990600"/>
            <a:ext cx="4178300" cy="990600"/>
          </a:xfrm>
          <a:prstGeom prst="rect">
            <a:avLst/>
          </a:prstGeom>
          <a:noFill/>
        </p:spPr>
      </p:pic>
      <p:pic>
        <p:nvPicPr>
          <p:cNvPr id="12" name="Picture 11" descr="tmp.png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2362200"/>
            <a:ext cx="4178300" cy="990600"/>
          </a:xfrm>
          <a:prstGeom prst="rect">
            <a:avLst/>
          </a:prstGeom>
          <a:noFill/>
        </p:spPr>
      </p:pic>
      <p:pic>
        <p:nvPicPr>
          <p:cNvPr id="14" name="Picture 13" descr="tmp.png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3733800"/>
            <a:ext cx="3302000" cy="673100"/>
          </a:xfrm>
          <a:prstGeom prst="rect">
            <a:avLst/>
          </a:prstGeom>
          <a:noFill/>
        </p:spPr>
      </p:pic>
      <p:pic>
        <p:nvPicPr>
          <p:cNvPr id="16" name="Picture 15" descr="tmp.png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4876800"/>
            <a:ext cx="1714500" cy="67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pic>
        <p:nvPicPr>
          <p:cNvPr id="9" name="Picture 8" descr="tmp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1371600"/>
            <a:ext cx="6781800" cy="6985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43000" y="26670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continuous are [-2.19,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-0.52, -0.49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discrete system are [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0.78, 0.77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0.33]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identified discrete system are [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0.8, 0.74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0.32]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862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148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Non-stationary Input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1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650"/>
  <p:tag name="BMPHEIGHT" val="75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dot{x}=Ax+Bu+w$&#10;\end{document} "/>
  <p:tag name="TRANSPAREN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50"/>
  <p:tag name="BMPHEIGHT" val="8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x}_t=J_kp_t$&#10;\end{document} "/>
  <p:tag name="TRANSPAREN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A_d=\begin{bmatrix}0.7140 &amp; -0.0203 &amp; 0.0966\\&#10;                     -0.577 &amp; 0.6821 &amp; 0.1334 \\&#10;                     0.0697  &amp; 0.3293 &amp; 0.4937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83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B_d=\begin{bmatrix}0.4237 &amp; -0.0087 &amp; 0.0296\\&#10;                     -0.0174 &amp; 0.4112 &amp; 0.0414 \\&#10;                     0.0229  &amp; 0.1011 &amp; 0.3530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66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C_d=\begin{bmatrix}1 &amp; 1 &amp; 1\\&#10;                     0 &amp; 1 &amp; 1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75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D_d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A}=\begin{bmatrix}0.7449 &amp; 0.0794 &amp; -0.0287\\&#10;                     0.0040 &amp; 0.8111 &amp; 0.0873 \\&#10;                     -0.0070  &amp; -0.0481 &amp; 0.3168\end{bmatrix}$ &#10;                  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B}=\begin{bmatrix}-1.2828 &amp; -0.1139 &amp; -0.1988\\&#10;                     0.3568 &amp; -0.8872 &amp; -0.6514 \\&#10;                     -0.1617  &amp; -1.1943 &amp; 1.4511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0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C}=\begin{bmatrix}-0.4748 &amp; -0.5058 &amp; 0\\&#10;                       -0.1592 &amp; -0.5561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D}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2133"/>
  <p:tag name="BMPHEIGHT" val="216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begin{bmatrix}\hat{A}&amp;\hat{B}\\ &#10;                \hat{C}&amp;\hat{D}\end{bmatrix}=Cov(\begin{bmatrix}\hat{x}(k+1)\\&#10;                                                                y(k)\end{bmatrix},\begin{bmatrix}\hat{x}(k)\\&#10;                                                                                                  u(k)\end{bmatrix})Cov^{-1}(\begin{bmatrix}\hat{x}(k)\\&#10;                                                                                                  u(k)\end{bmatrix},\begin{bmatrix}\hat{x}(k)\\&#10;                                                                                                  u(k)\end{bmatrix})$&#10;\end{document} "/>
  <p:tag name="TRANSPAREN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6"/>
  <p:tag name="BMPHEIGHT" val="8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y=Cx+v$&#10;\end{document} "/>
  <p:tag name="TRANSPAREN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A_d=\begin{bmatrix}0.7140 &amp; -0.0203 &amp; 0.0966\\&#10;                     -0.577 &amp; 0.6821 &amp; 0.1334 \\&#10;                     0.0697  &amp; 0.3293 &amp; 0.4937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83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B_d=\begin{bmatrix}0.4237 &amp; -0.0087 &amp; 0.0296\\&#10;                     -0.0174 &amp; 0.4112 &amp; 0.0414 \\&#10;                     0.0229  &amp; 0.1011 &amp; 0.3530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66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C_d=\begin{bmatrix}1 &amp; 1 &amp; 1\\&#10;                     0 &amp; 1 &amp; 1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75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D_d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A}=\begin{bmatrix}0.7512 &amp; 0.0598 &amp; -0.0018\\&#10;                     -0.0309 &amp; 0.8177 &amp; 0.0016 \\&#10;                     -0.7664  &amp; -1.7190 &amp; 0.4338\end{bmatrix}$ &#10;                  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B}=\begin{bmatrix}-0.5520 &amp; 0.0919 &amp; 0.0189\\&#10;                     0.0157 &amp; -0.2877 &amp; -0.2156 \\&#10;                     -3.8063  &amp; -3.8005 &amp; -0.2608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0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C}=\begin{bmatrix}-0.8209 &amp; -2.0027 &amp; 0\\&#10;                       -0.0429 &amp; -1.7829 &amp; 0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D}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A}=\begin{bmatrix}0.7449 &amp; 0.0794 &amp; -0.0287\\&#10;                     0.0040 &amp; 0.8111 &amp; 0.0873 \\&#10;                     -0.0070  &amp; -0.0481 &amp; 0.3168\end{bmatrix}$ &#10;                  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B}=\begin{bmatrix}-1.2828 &amp; -0.1139 &amp; -0.1988\\&#10;                     0.3568 &amp; -0.8872 &amp; -0.6514 \\&#10;                     -0.1617  &amp; -1.1943 &amp; 1.4511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83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A=\begin{bmatrix}-0.7 &amp; -0.15 &amp; 0.35 \\&#10;                  -0.2 &amp; -0.9  &amp; 0.5 \\&#10;                  0.3  &amp;  1.2  &amp; -1.6\end{bmatrix}$&#10;\end{document} "/>
  <p:tag name="TRANSPAR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0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C}=\begin{bmatrix}-0.4748 &amp; -0.5058 &amp; 0\\&#10;                       -0.1592 &amp; -0.5561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D}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A}=\begin{bmatrix}0.7512 &amp; 0.0598 &amp; -0.0018\\&#10;                     -0.0309 &amp; 0.8177 &amp; 0.0016 \\&#10;                     -0.7664  &amp; -1.7190 &amp; 0.4338\end{bmatrix}$ &#10;                  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316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B}=\begin{bmatrix}-0.5520 &amp; 0.0919 &amp; 0.0189\\&#10;                     0.0157 &amp; -0.2877 &amp; -0.2156 \\&#10;                     -3.8063  &amp; -3.8005 &amp; -0.2608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0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C}=\begin{bmatrix}-0.8209 &amp; -2.0027 &amp; 0\\&#10;                       -0.0429 &amp; -1.7829 &amp; 0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41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D}=\begin{bmatrix}0 &amp; 0 &amp; 0\\&#10;                     0 &amp; 0 &amp; 0 &#10;                     \end{bmatrix}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525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p_t=\begin{bmatrix}y_{t-1}^T &amp; \ldots &amp; y_{t-l}^T&amp; u_{t-1}^T &amp; \ldots &amp; u_{t-l}^T\end{bmatrix}^T$&#10;\end{document} "/>
  <p:tag name="TRANSPARENT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50"/>
  <p:tag name="BMPHEIGHT" val="8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x}_t=J_kp_t$&#10;\end{document} "/>
  <p:tag name="TRANSPARENT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25"/>
  <p:tag name="BMPHEIGHT" val="100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y}_t=\hat{C}\hat{x}_t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8"/>
  <p:tag name="BMPHEIGHT" val="100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y}_t=\hat{C}J_kp_t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33"/>
  <p:tag name="BMPHEIGHT" val="2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C=\begin{bmatrix}1 &amp; 1 &amp; 1 \\&#10;                  0 &amp;  1 &amp; 1 \end{bmatrix}$&#10;\end{document} "/>
  <p:tag name="TRANSPARENT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08"/>
  <p:tag name="BMPHEIGHT" val="8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hat{y}_t=\beta p_t$ &#10;\end{document}                                                                                     &#10;                                                                                                 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50"/>
  <p:tag name="BMPHEIGHT" val="308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B=\begin{bmatrix}1 &amp; 0 &amp; 0 \\&#10;                  0 &amp;  1 &amp; 0 \\&#10;                  0 &amp;  0 &amp; 1 \end{bmatrix}$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816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f_t=\begin{bmatrix}y_{t}^T &amp; \ldots &amp; y_{t+h}^T\end{bmatrix}^T$&#10;\end{document} "/>
  <p:tag name="TRANSPAREN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525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p_t=\begin{bmatrix}y_{t-1}^T &amp; \ldots &amp; y_{t-l}^T&amp; u_{t-1}^T &amp; \ldots &amp; u_{t-l}^T\end{bmatrix}^T$&#10;\end{document} "/>
  <p:tag name="TRANSPARENT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933"/>
  <p:tag name="BMPHEIGHT" val="133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\Sigma_{pp}^{-1/2}\Sigma_{pf}\Sigma_{ff}^{-1/2}=UDV^T$&#10;\end{document} "/>
  <p:tag name="TRANSPAREN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525"/>
  <p:tag name="BMPHEIGHT" val="125"/>
  <p:tag name="SOURCE" val="\documentclass[10pt]{article}&#10;\usepackage{amsmath}&#10;\usepackage{amssymb}&#10;\pagestyle{empty}&#10;\usepackage{color}&#10;\newcommand{\vect}[1]{\boldsymbol{#1}}&#10;\newcommand{\mtx}[1]{\mathbf{#1}}&#10;\begin{document}&#10;\color{black}&#10;$J_k=U_k^T\Sigma_{pp}^{-1/2}$&#10;\end{document} "/>
  <p:tag name="TRANSPARENT" val="True"/>
</p:tagLst>
</file>

<file path=ppt/theme/theme1.xml><?xml version="1.0" encoding="utf-8"?>
<a:theme xmlns:a="http://schemas.openxmlformats.org/drawingml/2006/main" name="PPT Template_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Template_Yu</Template>
  <TotalTime>7743</TotalTime>
  <Words>139</Words>
  <Application>Microsoft Office PowerPoint</Application>
  <PresentationFormat>A4 Paper (210x297 mm)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 Template_Yu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Kuilin</dc:creator>
  <cp:lastModifiedBy>kuilin</cp:lastModifiedBy>
  <cp:revision>855</cp:revision>
  <dcterms:created xsi:type="dcterms:W3CDTF">2011-10-13T02:35:32Z</dcterms:created>
  <dcterms:modified xsi:type="dcterms:W3CDTF">2014-03-18T14:48:18Z</dcterms:modified>
</cp:coreProperties>
</file>