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6" r:id="rId2"/>
    <p:sldId id="357" r:id="rId3"/>
    <p:sldId id="371" r:id="rId4"/>
    <p:sldId id="365" r:id="rId5"/>
    <p:sldId id="363" r:id="rId6"/>
    <p:sldId id="362" r:id="rId7"/>
    <p:sldId id="372" r:id="rId8"/>
    <p:sldId id="373" r:id="rId9"/>
    <p:sldId id="374" r:id="rId10"/>
    <p:sldId id="375" r:id="rId11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FF"/>
    <a:srgbClr val="CC0000"/>
    <a:srgbClr val="FF9933"/>
    <a:srgbClr val="009900"/>
    <a:srgbClr val="CC99FF"/>
    <a:srgbClr val="99FFCC"/>
    <a:srgbClr val="FF9953"/>
    <a:srgbClr val="FF9966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>
      <p:cViewPr varScale="1">
        <p:scale>
          <a:sx n="126" d="100"/>
          <a:sy n="126" d="100"/>
        </p:scale>
        <p:origin x="-86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F28B90-7EE6-4C8A-9411-2ADA236D2087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4E860C-8ABE-4818-87B4-3A34FAA60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3421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2ECA30-B8DC-4901-9C40-F32B66EB9133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B14D287-7F3C-4B63-BC03-C3C4AAB54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10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990600" y="685800"/>
            <a:ext cx="800735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553203"/>
            <a:ext cx="9906000" cy="304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990600" y="1143000"/>
            <a:ext cx="800735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50155"/>
            <a:ext cx="9906000" cy="307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48"/>
            <a:ext cx="8499348" cy="98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65926"/>
            <a:ext cx="8502650" cy="838200"/>
          </a:xfrm>
        </p:spPr>
        <p:txBody>
          <a:bodyPr>
            <a:normAutofit/>
          </a:bodyPr>
          <a:lstStyle>
            <a:lvl1pPr algn="ctr">
              <a:buNone/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914400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3.png"/><Relationship Id="rId5" Type="http://schemas.openxmlformats.org/officeDocument/2006/relationships/tags" Target="../tags/tag19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tags" Target="../tags/tag18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7.xml"/><Relationship Id="rId16" Type="http://schemas.openxmlformats.org/officeDocument/2006/relationships/image" Target="../media/image16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1.png"/><Relationship Id="rId5" Type="http://schemas.openxmlformats.org/officeDocument/2006/relationships/tags" Target="../tags/tag10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Random Linear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1430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Brandon developed a random linear system and distributed it to us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this bench mark system to generate data an do system identifications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focus is on the linear system with non-stationary inputs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Nearest Positive Definite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        is not positive definite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1219200"/>
            <a:ext cx="393700" cy="292100"/>
          </a:xfrm>
          <a:prstGeom prst="rect">
            <a:avLst/>
          </a:prstGeom>
          <a:noFill/>
        </p:spPr>
      </p:pic>
      <p:pic>
        <p:nvPicPr>
          <p:cNvPr id="8" name="Picture 7" descr="tmp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1752600"/>
            <a:ext cx="2197100" cy="342900"/>
          </a:xfrm>
          <a:prstGeom prst="rect">
            <a:avLst/>
          </a:prstGeom>
          <a:noFill/>
        </p:spPr>
      </p:pic>
      <p:pic>
        <p:nvPicPr>
          <p:cNvPr id="11" name="Picture 10" descr="tmp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2286000"/>
            <a:ext cx="2146300" cy="292100"/>
          </a:xfrm>
          <a:prstGeom prst="rect">
            <a:avLst/>
          </a:prstGeom>
          <a:noFill/>
        </p:spPr>
      </p:pic>
      <p:pic>
        <p:nvPicPr>
          <p:cNvPr id="13" name="Picture 12" descr="tmp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2819400"/>
            <a:ext cx="1397000" cy="241300"/>
          </a:xfrm>
          <a:prstGeom prst="rect">
            <a:avLst/>
          </a:prstGeom>
          <a:noFill/>
        </p:spPr>
      </p:pic>
      <p:pic>
        <p:nvPicPr>
          <p:cNvPr id="15" name="Picture 14" descr="tmp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3352800"/>
            <a:ext cx="1828800" cy="292100"/>
          </a:xfrm>
          <a:prstGeom prst="rect">
            <a:avLst/>
          </a:prstGeom>
          <a:noFill/>
        </p:spPr>
      </p:pic>
      <p:pic>
        <p:nvPicPr>
          <p:cNvPr id="17" name="Picture 16" descr="tmp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3886200"/>
            <a:ext cx="2120900" cy="3429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5800" y="546729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is positive definite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tmp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5486400"/>
            <a:ext cx="393700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Subspace Identification (CVA)</a:t>
            </a:r>
            <a:endParaRPr lang="en-US" dirty="0"/>
          </a:p>
        </p:txBody>
      </p:sp>
      <p:pic>
        <p:nvPicPr>
          <p:cNvPr id="10" name="Picture 9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286000"/>
            <a:ext cx="2603500" cy="431800"/>
          </a:xfrm>
          <a:prstGeom prst="rect">
            <a:avLst/>
          </a:prstGeom>
          <a:noFill/>
        </p:spPr>
      </p:pic>
      <p:pic>
        <p:nvPicPr>
          <p:cNvPr id="14" name="Picture 13" descr="tmp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219200"/>
            <a:ext cx="4851400" cy="431800"/>
          </a:xfrm>
          <a:prstGeom prst="rect">
            <a:avLst/>
          </a:prstGeom>
          <a:noFill/>
        </p:spPr>
      </p:pic>
      <p:pic>
        <p:nvPicPr>
          <p:cNvPr id="18" name="Picture 17" descr="tmp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3352800"/>
            <a:ext cx="2971800" cy="431800"/>
          </a:xfrm>
          <a:prstGeom prst="rect">
            <a:avLst/>
          </a:prstGeom>
          <a:noFill/>
        </p:spPr>
      </p:pic>
      <p:pic>
        <p:nvPicPr>
          <p:cNvPr id="20" name="Picture 19" descr="tmp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4495800"/>
            <a:ext cx="1663700" cy="406400"/>
          </a:xfrm>
          <a:prstGeom prst="rect">
            <a:avLst/>
          </a:prstGeom>
          <a:noFill/>
        </p:spPr>
      </p:pic>
      <p:pic>
        <p:nvPicPr>
          <p:cNvPr id="22" name="Picture 21" descr="tmp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638800"/>
            <a:ext cx="1117600" cy="2667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172200" y="1219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Past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2400" y="2362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14800" y="33528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Singular value decomposition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9400" y="44958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the dimension of the state is k, first k columns of U is employed to calculate J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56196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the state</a:t>
            </a:r>
          </a:p>
        </p:txBody>
      </p:sp>
    </p:spTree>
    <p:extLst>
      <p:ext uri="{BB962C8B-B14F-4D97-AF65-F5344CB8AC3E}">
        <p14:creationId xmlns:p14="http://schemas.microsoft.com/office/powerpoint/2010/main" xmlns="" val="41227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Simulated Data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9906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9906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7432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24400" y="48768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random walk with PRBS signals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Identification</a:t>
            </a:r>
            <a:endParaRPr lang="en-US" dirty="0"/>
          </a:p>
        </p:txBody>
      </p:sp>
      <p:pic>
        <p:nvPicPr>
          <p:cNvPr id="21" name="Picture 20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4876800"/>
            <a:ext cx="1828800" cy="673100"/>
          </a:xfrm>
          <a:prstGeom prst="rect">
            <a:avLst/>
          </a:prstGeom>
          <a:noFill/>
        </p:spPr>
      </p:pic>
      <p:pic>
        <p:nvPicPr>
          <p:cNvPr id="16" name="Picture 15" descr="tmp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4876800"/>
            <a:ext cx="1714500" cy="673100"/>
          </a:xfrm>
          <a:prstGeom prst="rect">
            <a:avLst/>
          </a:prstGeom>
          <a:noFill/>
        </p:spPr>
      </p:pic>
      <p:pic>
        <p:nvPicPr>
          <p:cNvPr id="15" name="Picture 14" descr="tmp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066800"/>
            <a:ext cx="4102100" cy="990600"/>
          </a:xfrm>
          <a:prstGeom prst="rect">
            <a:avLst/>
          </a:prstGeom>
          <a:noFill/>
        </p:spPr>
      </p:pic>
      <p:pic>
        <p:nvPicPr>
          <p:cNvPr id="18" name="Picture 17" descr="tmp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990600"/>
            <a:ext cx="3962400" cy="990600"/>
          </a:xfrm>
          <a:prstGeom prst="rect">
            <a:avLst/>
          </a:prstGeom>
          <a:noFill/>
        </p:spPr>
      </p:pic>
      <p:pic>
        <p:nvPicPr>
          <p:cNvPr id="19" name="Picture 18" descr="tmp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2362200"/>
            <a:ext cx="3860800" cy="990600"/>
          </a:xfrm>
          <a:prstGeom prst="rect">
            <a:avLst/>
          </a:prstGeom>
          <a:noFill/>
        </p:spPr>
      </p:pic>
      <p:pic>
        <p:nvPicPr>
          <p:cNvPr id="20" name="Picture 19" descr="tmp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2362200"/>
            <a:ext cx="3962400" cy="990600"/>
          </a:xfrm>
          <a:prstGeom prst="rect">
            <a:avLst/>
          </a:prstGeom>
          <a:noFill/>
        </p:spPr>
      </p:pic>
      <p:pic>
        <p:nvPicPr>
          <p:cNvPr id="22" name="Picture 21" descr="tmp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657600"/>
            <a:ext cx="4038600" cy="673100"/>
          </a:xfrm>
          <a:prstGeom prst="rect">
            <a:avLst/>
          </a:prstGeom>
          <a:noFill/>
        </p:spPr>
      </p:pic>
      <p:pic>
        <p:nvPicPr>
          <p:cNvPr id="23" name="Picture 22" descr="tmp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3733800"/>
            <a:ext cx="3098800" cy="673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State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38200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6096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Measurement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43242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Penicillin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Penicillin process is a nonlinear process with 7 states, 6 outputs and 3 inputs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control input is not stationary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focus is on a linear system to approximate the Penicillin process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1813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Measurement Prediction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2971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R2=0.9959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895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R2=0.9992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2895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R2=0.9996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5943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R2=0.9999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58674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R2=0.9999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6600" y="5257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R2=0.9999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to handle the ill-conditioned covariance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chemical processes, the outputs can be linear correlated to each other, leading a ill-conditioned covariance of past and/or future data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covariance is ill-conditioned, the SVD can not be performed correctly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seems that this problem is not discussed in the literature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 encountered this problem in identifying the Penicillin process and some simulated processes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Currently, I handle this problem by finding the nearest positive definite matrix for the ill-conditioned covariance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1988)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400" y="2514600"/>
            <a:ext cx="2971800" cy="43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816"/>
  <p:tag name="BMPHEIGHT" val="13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f_t=\begin{bmatrix}y_{t}^T &amp; \ldots &amp; y_{t+h}^T\end{bmatrix}^T$&#10;\end{document} "/>
  <p:tag name="TRANSPAREN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16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B_d=\begin{bmatrix}0.0530 &amp; -0.0550 &amp; 0.1012\\&#10;                     0.0226 &amp; 0.0348 &amp; 0.0136 \\&#10;                     0.0235  &amp; 0.0510 &amp; 0.0686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0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B}=\begin{bmatrix}0.1715 &amp; -0.3547 &amp; 0.3903\\&#10;                     0.0850 &amp; 0.2517 &amp; 0.4088 \\&#10;                     0.1601  &amp; 0.5879 &amp; -0.0005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66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C_d=\begin{bmatrix}1.9859 &amp; -1.4613 &amp; 0.9289\\&#10;                     1.3327 &amp; -0.4410 &amp; -0.4777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975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C}=\begin{bmatrix}0.4434 &amp; 0.1602 &amp; 0\\&#10;                       0.2882 &amp; -0.0511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933"/>
  <p:tag name="BMPHEIGHT" val="13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Sigma_{pp}^{-1/2}\Sigma_{pf}\Sigma_{ff}^{-1/2}=UDV^T$&#10;\end{document} "/>
  <p:tag name="TRANSPARENT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"/>
  <p:tag name="BMPHEIGHT" val="91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Sigma_{pp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691"/>
  <p:tag name="BMPHEIGHT" val="1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B=(\Sigma_{pp}+\Sigma_{pp}^T)/2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675"/>
  <p:tag name="BMPHEIGHT" val="91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[U,D,V]=\text{svd}(B)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41"/>
  <p:tag name="BMPHEIGHT" val="75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H=VDV^T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75"/>
  <p:tag name="BMPHEIGHT" val="91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A=(B+H)/2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525"/>
  <p:tag name="BMPHEIGHT" val="13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p_t=\begin{bmatrix}y_{t-1}^T &amp; \ldots &amp; y_{t-l}^T&amp; u_{t-1}^T &amp; \ldots &amp; u_{t-l}^T\end{bmatrix}^T$&#10;\end{document} "/>
  <p:tag name="TRANSPARENT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666"/>
  <p:tag name="BMPHEIGHT" val="1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\Sigma}_{pp}=(A+A^T)/2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"/>
  <p:tag name="BMPHEIGHT" val="1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\Sigma}_{pp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933"/>
  <p:tag name="BMPHEIGHT" val="13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Sigma_{pp}^{-1/2}\Sigma_{pf}\Sigma_{ff}^{-1/2}=UDV^T$&#10;\end{document} "/>
  <p:tag name="TRANSPAR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25"/>
  <p:tag name="BMPHEIGHT" val="125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J_k=U_k^T\Sigma_{pp}^{-1/2}$&#10;\end{document} "/>
  <p:tag name="TRANSPAREN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350"/>
  <p:tag name="BMPHEIGHT" val="8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x}_t=J_kp_t$&#10;\end{document} "/>
  <p:tag name="TRANSPAREN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75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D_d=\begin{bmatrix}0 &amp; 0 &amp; 0\\&#10;                     0 &amp; 0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41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D}=\begin{bmatrix}0 &amp; 0 &amp; 0\\&#10;                     0 &amp; 0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91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A_d=\begin{bmatrix}0.0139 &amp; 0.0062 &amp; 0.0078\\&#10;                     0.0062 &amp; 0.0159 &amp; -0.0066 \\&#10;                     0.0078  &amp; -0.0066 &amp; 0.0127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0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A}=\begin{bmatrix}0.0010 &amp; 0.0137 &amp; -0.0212\\&#10;                     0.0179 &amp; -0.0070 &amp; 0.0143 \\&#10;                     0.6259 &amp; -0.8434 &amp; 0.2251\end{bmatrix}$ &#10;                  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heme/theme1.xml><?xml version="1.0" encoding="utf-8"?>
<a:theme xmlns:a="http://schemas.openxmlformats.org/drawingml/2006/main" name="PPT Template_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Template_Yu</Template>
  <TotalTime>7981</TotalTime>
  <Words>233</Words>
  <Application>Microsoft Office PowerPoint</Application>
  <PresentationFormat>A4 Paper (210x297 mm)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PPT Template_Yu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Kuilin</dc:creator>
  <cp:lastModifiedBy>kuilin</cp:lastModifiedBy>
  <cp:revision>882</cp:revision>
  <dcterms:created xsi:type="dcterms:W3CDTF">2011-10-13T02:35:32Z</dcterms:created>
  <dcterms:modified xsi:type="dcterms:W3CDTF">2014-03-18T18:46:52Z</dcterms:modified>
</cp:coreProperties>
</file>