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8" d="100"/>
          <a:sy n="108" d="100"/>
        </p:scale>
        <p:origin x="174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E8C2C2D-0945-4CA0-B7E3-77800E015776}" type="datetimeFigureOut">
              <a:rPr lang="en-GB" smtClean="0"/>
              <a:t>07/10/2017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A5076D-F70A-46BF-B4F5-38AE4657655B}" type="slidenum">
              <a:rPr lang="en-GB" smtClean="0"/>
              <a:t>‹#›</a:t>
            </a:fld>
            <a:endParaRPr lang="en-GB"/>
          </a:p>
        </p:txBody>
      </p:sp>
    </p:spTree>
    <p:extLst>
      <p:ext uri="{BB962C8B-B14F-4D97-AF65-F5344CB8AC3E}">
        <p14:creationId xmlns:p14="http://schemas.microsoft.com/office/powerpoint/2010/main" val="216397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8C2C2D-0945-4CA0-B7E3-77800E015776}" type="datetimeFigureOut">
              <a:rPr lang="en-GB" smtClean="0"/>
              <a:t>07/10/2017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A5076D-F70A-46BF-B4F5-38AE4657655B}" type="slidenum">
              <a:rPr lang="en-GB" smtClean="0"/>
              <a:t>‹#›</a:t>
            </a:fld>
            <a:endParaRPr lang="en-GB"/>
          </a:p>
        </p:txBody>
      </p:sp>
    </p:spTree>
    <p:extLst>
      <p:ext uri="{BB962C8B-B14F-4D97-AF65-F5344CB8AC3E}">
        <p14:creationId xmlns:p14="http://schemas.microsoft.com/office/powerpoint/2010/main" val="2546213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8C2C2D-0945-4CA0-B7E3-77800E015776}" type="datetimeFigureOut">
              <a:rPr lang="en-GB" smtClean="0"/>
              <a:t>07/10/2017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A5076D-F70A-46BF-B4F5-38AE4657655B}" type="slidenum">
              <a:rPr lang="en-GB" smtClean="0"/>
              <a:t>‹#›</a:t>
            </a:fld>
            <a:endParaRPr lang="en-GB"/>
          </a:p>
        </p:txBody>
      </p:sp>
    </p:spTree>
    <p:extLst>
      <p:ext uri="{BB962C8B-B14F-4D97-AF65-F5344CB8AC3E}">
        <p14:creationId xmlns:p14="http://schemas.microsoft.com/office/powerpoint/2010/main" val="3270735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8C2C2D-0945-4CA0-B7E3-77800E015776}" type="datetimeFigureOut">
              <a:rPr lang="en-GB" smtClean="0"/>
              <a:t>07/10/2017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A5076D-F70A-46BF-B4F5-38AE4657655B}" type="slidenum">
              <a:rPr lang="en-GB" smtClean="0"/>
              <a:t>‹#›</a:t>
            </a:fld>
            <a:endParaRPr lang="en-GB"/>
          </a:p>
        </p:txBody>
      </p:sp>
    </p:spTree>
    <p:extLst>
      <p:ext uri="{BB962C8B-B14F-4D97-AF65-F5344CB8AC3E}">
        <p14:creationId xmlns:p14="http://schemas.microsoft.com/office/powerpoint/2010/main" val="1430219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8C2C2D-0945-4CA0-B7E3-77800E015776}" type="datetimeFigureOut">
              <a:rPr lang="en-GB" smtClean="0"/>
              <a:t>07/10/2017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A5076D-F70A-46BF-B4F5-38AE4657655B}" type="slidenum">
              <a:rPr lang="en-GB" smtClean="0"/>
              <a:t>‹#›</a:t>
            </a:fld>
            <a:endParaRPr lang="en-GB"/>
          </a:p>
        </p:txBody>
      </p:sp>
    </p:spTree>
    <p:extLst>
      <p:ext uri="{BB962C8B-B14F-4D97-AF65-F5344CB8AC3E}">
        <p14:creationId xmlns:p14="http://schemas.microsoft.com/office/powerpoint/2010/main" val="1400946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E8C2C2D-0945-4CA0-B7E3-77800E015776}" type="datetimeFigureOut">
              <a:rPr lang="en-GB" smtClean="0"/>
              <a:t>07/10/2017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A5076D-F70A-46BF-B4F5-38AE4657655B}" type="slidenum">
              <a:rPr lang="en-GB" smtClean="0"/>
              <a:t>‹#›</a:t>
            </a:fld>
            <a:endParaRPr lang="en-GB"/>
          </a:p>
        </p:txBody>
      </p:sp>
    </p:spTree>
    <p:extLst>
      <p:ext uri="{BB962C8B-B14F-4D97-AF65-F5344CB8AC3E}">
        <p14:creationId xmlns:p14="http://schemas.microsoft.com/office/powerpoint/2010/main" val="242564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E8C2C2D-0945-4CA0-B7E3-77800E015776}" type="datetimeFigureOut">
              <a:rPr lang="en-GB" smtClean="0"/>
              <a:t>07/10/2017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AA5076D-F70A-46BF-B4F5-38AE4657655B}" type="slidenum">
              <a:rPr lang="en-GB" smtClean="0"/>
              <a:t>‹#›</a:t>
            </a:fld>
            <a:endParaRPr lang="en-GB"/>
          </a:p>
        </p:txBody>
      </p:sp>
    </p:spTree>
    <p:extLst>
      <p:ext uri="{BB962C8B-B14F-4D97-AF65-F5344CB8AC3E}">
        <p14:creationId xmlns:p14="http://schemas.microsoft.com/office/powerpoint/2010/main" val="994538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E8C2C2D-0945-4CA0-B7E3-77800E015776}" type="datetimeFigureOut">
              <a:rPr lang="en-GB" smtClean="0"/>
              <a:t>07/10/2017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AA5076D-F70A-46BF-B4F5-38AE4657655B}" type="slidenum">
              <a:rPr lang="en-GB" smtClean="0"/>
              <a:t>‹#›</a:t>
            </a:fld>
            <a:endParaRPr lang="en-GB"/>
          </a:p>
        </p:txBody>
      </p:sp>
    </p:spTree>
    <p:extLst>
      <p:ext uri="{BB962C8B-B14F-4D97-AF65-F5344CB8AC3E}">
        <p14:creationId xmlns:p14="http://schemas.microsoft.com/office/powerpoint/2010/main" val="1874719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8C2C2D-0945-4CA0-B7E3-77800E015776}" type="datetimeFigureOut">
              <a:rPr lang="en-GB" smtClean="0"/>
              <a:t>07/10/2017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AA5076D-F70A-46BF-B4F5-38AE4657655B}" type="slidenum">
              <a:rPr lang="en-GB" smtClean="0"/>
              <a:t>‹#›</a:t>
            </a:fld>
            <a:endParaRPr lang="en-GB"/>
          </a:p>
        </p:txBody>
      </p:sp>
    </p:spTree>
    <p:extLst>
      <p:ext uri="{BB962C8B-B14F-4D97-AF65-F5344CB8AC3E}">
        <p14:creationId xmlns:p14="http://schemas.microsoft.com/office/powerpoint/2010/main" val="2294439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8C2C2D-0945-4CA0-B7E3-77800E015776}" type="datetimeFigureOut">
              <a:rPr lang="en-GB" smtClean="0"/>
              <a:t>07/10/2017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A5076D-F70A-46BF-B4F5-38AE4657655B}" type="slidenum">
              <a:rPr lang="en-GB" smtClean="0"/>
              <a:t>‹#›</a:t>
            </a:fld>
            <a:endParaRPr lang="en-GB"/>
          </a:p>
        </p:txBody>
      </p:sp>
    </p:spTree>
    <p:extLst>
      <p:ext uri="{BB962C8B-B14F-4D97-AF65-F5344CB8AC3E}">
        <p14:creationId xmlns:p14="http://schemas.microsoft.com/office/powerpoint/2010/main" val="2839997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8C2C2D-0945-4CA0-B7E3-77800E015776}" type="datetimeFigureOut">
              <a:rPr lang="en-GB" smtClean="0"/>
              <a:t>07/10/2017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A5076D-F70A-46BF-B4F5-38AE4657655B}" type="slidenum">
              <a:rPr lang="en-GB" smtClean="0"/>
              <a:t>‹#›</a:t>
            </a:fld>
            <a:endParaRPr lang="en-GB"/>
          </a:p>
        </p:txBody>
      </p:sp>
    </p:spTree>
    <p:extLst>
      <p:ext uri="{BB962C8B-B14F-4D97-AF65-F5344CB8AC3E}">
        <p14:creationId xmlns:p14="http://schemas.microsoft.com/office/powerpoint/2010/main" val="164430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8C2C2D-0945-4CA0-B7E3-77800E015776}" type="datetimeFigureOut">
              <a:rPr lang="en-GB" smtClean="0"/>
              <a:t>07/10/2017</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A5076D-F70A-46BF-B4F5-38AE4657655B}" type="slidenum">
              <a:rPr lang="en-GB" smtClean="0"/>
              <a:t>‹#›</a:t>
            </a:fld>
            <a:endParaRPr lang="en-GB"/>
          </a:p>
        </p:txBody>
      </p:sp>
    </p:spTree>
    <p:extLst>
      <p:ext uri="{BB962C8B-B14F-4D97-AF65-F5344CB8AC3E}">
        <p14:creationId xmlns:p14="http://schemas.microsoft.com/office/powerpoint/2010/main" val="19374628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19652" y="1775532"/>
            <a:ext cx="1083073" cy="10830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smtClean="0">
                <a:solidFill>
                  <a:schemeClr val="tx1"/>
                </a:solidFill>
              </a:rPr>
              <a:t>Latest blog post</a:t>
            </a:r>
            <a:endParaRPr lang="en-GB" sz="800" dirty="0">
              <a:solidFill>
                <a:schemeClr val="tx1"/>
              </a:solidFill>
            </a:endParaRPr>
          </a:p>
        </p:txBody>
      </p:sp>
      <p:sp>
        <p:nvSpPr>
          <p:cNvPr id="5" name="Rectangle 4"/>
          <p:cNvSpPr/>
          <p:nvPr/>
        </p:nvSpPr>
        <p:spPr>
          <a:xfrm>
            <a:off x="3898778" y="1775532"/>
            <a:ext cx="1083073" cy="10830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smtClean="0">
                <a:solidFill>
                  <a:schemeClr val="tx1"/>
                </a:solidFill>
              </a:rPr>
              <a:t>Call to action: join mailing list</a:t>
            </a:r>
            <a:endParaRPr lang="en-GB" sz="800" dirty="0">
              <a:solidFill>
                <a:schemeClr val="tx1"/>
              </a:solidFill>
            </a:endParaRPr>
          </a:p>
        </p:txBody>
      </p:sp>
      <p:sp>
        <p:nvSpPr>
          <p:cNvPr id="6" name="Rectangle 5"/>
          <p:cNvSpPr/>
          <p:nvPr/>
        </p:nvSpPr>
        <p:spPr>
          <a:xfrm>
            <a:off x="2619652" y="3039857"/>
            <a:ext cx="1083073" cy="10830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smtClean="0">
                <a:solidFill>
                  <a:schemeClr val="tx1"/>
                </a:solidFill>
              </a:rPr>
              <a:t>Second-latest blog post</a:t>
            </a:r>
            <a:endParaRPr lang="en-GB" sz="800" dirty="0">
              <a:solidFill>
                <a:schemeClr val="tx1"/>
              </a:solidFill>
            </a:endParaRPr>
          </a:p>
        </p:txBody>
      </p:sp>
      <p:sp>
        <p:nvSpPr>
          <p:cNvPr id="7" name="Rectangle 6"/>
          <p:cNvSpPr/>
          <p:nvPr/>
        </p:nvSpPr>
        <p:spPr>
          <a:xfrm>
            <a:off x="3898778" y="3039857"/>
            <a:ext cx="1083073" cy="10830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smtClean="0">
                <a:solidFill>
                  <a:schemeClr val="tx1"/>
                </a:solidFill>
              </a:rPr>
              <a:t>Call to action: donate</a:t>
            </a:r>
            <a:endParaRPr lang="en-GB" sz="800" dirty="0">
              <a:solidFill>
                <a:schemeClr val="tx1"/>
              </a:solidFill>
            </a:endParaRPr>
          </a:p>
        </p:txBody>
      </p:sp>
      <p:sp>
        <p:nvSpPr>
          <p:cNvPr id="8" name="Rectangle 7"/>
          <p:cNvSpPr/>
          <p:nvPr/>
        </p:nvSpPr>
        <p:spPr>
          <a:xfrm>
            <a:off x="2025216" y="550413"/>
            <a:ext cx="3577701" cy="10904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Biodiversity Connections</a:t>
            </a:r>
          </a:p>
          <a:p>
            <a:pPr algn="ctr"/>
            <a:r>
              <a:rPr lang="en-GB" sz="800" dirty="0" smtClean="0">
                <a:solidFill>
                  <a:schemeClr val="tx1"/>
                </a:solidFill>
              </a:rPr>
              <a:t>Bringing stakeholders together</a:t>
            </a:r>
            <a:endParaRPr lang="en-GB" sz="800" dirty="0">
              <a:solidFill>
                <a:schemeClr val="tx1"/>
              </a:solidFill>
            </a:endParaRPr>
          </a:p>
        </p:txBody>
      </p:sp>
      <p:sp>
        <p:nvSpPr>
          <p:cNvPr id="9" name="Rectangle 8"/>
          <p:cNvSpPr/>
          <p:nvPr/>
        </p:nvSpPr>
        <p:spPr>
          <a:xfrm>
            <a:off x="2025216" y="248572"/>
            <a:ext cx="3577701" cy="3018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smtClean="0">
                <a:solidFill>
                  <a:schemeClr val="tx1"/>
                </a:solidFill>
              </a:rPr>
              <a:t>Who we are   Get </a:t>
            </a:r>
            <a:r>
              <a:rPr lang="en-GB" sz="800" dirty="0" smtClean="0">
                <a:solidFill>
                  <a:schemeClr val="tx1"/>
                </a:solidFill>
              </a:rPr>
              <a:t>connected   Events   </a:t>
            </a:r>
            <a:r>
              <a:rPr lang="en-GB" sz="800" dirty="0" smtClean="0">
                <a:solidFill>
                  <a:schemeClr val="tx1"/>
                </a:solidFill>
              </a:rPr>
              <a:t>People in conservation   Open science </a:t>
            </a:r>
            <a:r>
              <a:rPr lang="en-GB" sz="800" dirty="0">
                <a:solidFill>
                  <a:schemeClr val="tx1"/>
                </a:solidFill>
              </a:rPr>
              <a:t>n</a:t>
            </a:r>
            <a:r>
              <a:rPr lang="en-GB" sz="800" dirty="0" smtClean="0">
                <a:solidFill>
                  <a:schemeClr val="tx1"/>
                </a:solidFill>
              </a:rPr>
              <a:t>etworks   Blog   How to help   Jobs</a:t>
            </a:r>
            <a:endParaRPr lang="en-GB" sz="800" dirty="0">
              <a:solidFill>
                <a:schemeClr val="tx1"/>
              </a:solidFill>
            </a:endParaRPr>
          </a:p>
        </p:txBody>
      </p:sp>
      <p:sp>
        <p:nvSpPr>
          <p:cNvPr id="10" name="Rectangle 9"/>
          <p:cNvSpPr/>
          <p:nvPr/>
        </p:nvSpPr>
        <p:spPr>
          <a:xfrm>
            <a:off x="2025216" y="5703151"/>
            <a:ext cx="3577701" cy="7708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smtClean="0">
                <a:solidFill>
                  <a:schemeClr val="tx1"/>
                </a:solidFill>
              </a:rPr>
              <a:t>Footer: links to email, </a:t>
            </a:r>
            <a:r>
              <a:rPr lang="en-GB" sz="800" dirty="0" err="1" smtClean="0">
                <a:solidFill>
                  <a:schemeClr val="tx1"/>
                </a:solidFill>
              </a:rPr>
              <a:t>facebook</a:t>
            </a:r>
            <a:r>
              <a:rPr lang="en-GB" sz="800" dirty="0" smtClean="0">
                <a:solidFill>
                  <a:schemeClr val="tx1"/>
                </a:solidFill>
              </a:rPr>
              <a:t>, twitter, </a:t>
            </a:r>
            <a:r>
              <a:rPr lang="en-GB" sz="800" dirty="0" err="1" smtClean="0">
                <a:solidFill>
                  <a:schemeClr val="tx1"/>
                </a:solidFill>
              </a:rPr>
              <a:t>linkedin</a:t>
            </a:r>
            <a:r>
              <a:rPr lang="en-GB" sz="800" dirty="0" smtClean="0">
                <a:solidFill>
                  <a:schemeClr val="tx1"/>
                </a:solidFill>
              </a:rPr>
              <a:t>, etc.</a:t>
            </a:r>
            <a:endParaRPr lang="en-GB" sz="800" dirty="0">
              <a:solidFill>
                <a:schemeClr val="tx1"/>
              </a:solidFill>
            </a:endParaRPr>
          </a:p>
        </p:txBody>
      </p:sp>
      <p:sp>
        <p:nvSpPr>
          <p:cNvPr id="11" name="Rectangle 10"/>
          <p:cNvSpPr/>
          <p:nvPr/>
        </p:nvSpPr>
        <p:spPr>
          <a:xfrm>
            <a:off x="2630011" y="4485433"/>
            <a:ext cx="1083073" cy="10830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smtClean="0">
                <a:solidFill>
                  <a:schemeClr val="tx1"/>
                </a:solidFill>
              </a:rPr>
              <a:t>Upcoming event 1</a:t>
            </a:r>
            <a:endParaRPr lang="en-GB" sz="800" dirty="0">
              <a:solidFill>
                <a:schemeClr val="tx1"/>
              </a:solidFill>
            </a:endParaRPr>
          </a:p>
        </p:txBody>
      </p:sp>
      <p:sp>
        <p:nvSpPr>
          <p:cNvPr id="12" name="Rectangle 11"/>
          <p:cNvSpPr/>
          <p:nvPr/>
        </p:nvSpPr>
        <p:spPr>
          <a:xfrm>
            <a:off x="3909137" y="4485433"/>
            <a:ext cx="1083073" cy="10830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smtClean="0">
                <a:solidFill>
                  <a:schemeClr val="tx1"/>
                </a:solidFill>
              </a:rPr>
              <a:t>Upcoming event 2</a:t>
            </a:r>
            <a:endParaRPr lang="en-GB" sz="800" dirty="0">
              <a:solidFill>
                <a:schemeClr val="tx1"/>
              </a:solidFill>
            </a:endParaRPr>
          </a:p>
        </p:txBody>
      </p:sp>
      <p:sp>
        <p:nvSpPr>
          <p:cNvPr id="13" name="Rectangle 12"/>
          <p:cNvSpPr/>
          <p:nvPr/>
        </p:nvSpPr>
        <p:spPr>
          <a:xfrm>
            <a:off x="3267351" y="4213827"/>
            <a:ext cx="1093432" cy="1807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smtClean="0">
                <a:solidFill>
                  <a:schemeClr val="tx1"/>
                </a:solidFill>
              </a:rPr>
              <a:t>Events</a:t>
            </a:r>
            <a:endParaRPr lang="en-GB" sz="800" dirty="0">
              <a:solidFill>
                <a:schemeClr val="tx1"/>
              </a:solidFill>
            </a:endParaRPr>
          </a:p>
        </p:txBody>
      </p:sp>
      <p:cxnSp>
        <p:nvCxnSpPr>
          <p:cNvPr id="16" name="Straight Arrow Connector 15"/>
          <p:cNvCxnSpPr/>
          <p:nvPr/>
        </p:nvCxnSpPr>
        <p:spPr>
          <a:xfrm flipV="1">
            <a:off x="1269507" y="407191"/>
            <a:ext cx="68358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67568" y="284080"/>
            <a:ext cx="1101939" cy="246221"/>
          </a:xfrm>
          <a:prstGeom prst="rect">
            <a:avLst/>
          </a:prstGeom>
          <a:noFill/>
        </p:spPr>
        <p:txBody>
          <a:bodyPr wrap="square" rtlCol="0">
            <a:spAutoFit/>
          </a:bodyPr>
          <a:lstStyle/>
          <a:p>
            <a:r>
              <a:rPr lang="en-GB" sz="1000" dirty="0" smtClean="0"/>
              <a:t>Hoping to reduce</a:t>
            </a:r>
            <a:endParaRPr lang="en-GB" sz="1000" dirty="0"/>
          </a:p>
        </p:txBody>
      </p:sp>
      <p:cxnSp>
        <p:nvCxnSpPr>
          <p:cNvPr id="19" name="Straight Arrow Connector 18"/>
          <p:cNvCxnSpPr/>
          <p:nvPr/>
        </p:nvCxnSpPr>
        <p:spPr>
          <a:xfrm flipV="1">
            <a:off x="1269507" y="994597"/>
            <a:ext cx="68358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58691" y="794542"/>
            <a:ext cx="1306125" cy="400110"/>
          </a:xfrm>
          <a:prstGeom prst="rect">
            <a:avLst/>
          </a:prstGeom>
          <a:noFill/>
        </p:spPr>
        <p:txBody>
          <a:bodyPr wrap="square" rtlCol="0">
            <a:spAutoFit/>
          </a:bodyPr>
          <a:lstStyle/>
          <a:p>
            <a:r>
              <a:rPr lang="en-GB" sz="1000" dirty="0" smtClean="0"/>
              <a:t>Title and sexy slogan on pic banner</a:t>
            </a:r>
            <a:endParaRPr lang="en-GB" sz="1000" dirty="0"/>
          </a:p>
        </p:txBody>
      </p:sp>
      <p:cxnSp>
        <p:nvCxnSpPr>
          <p:cNvPr id="21" name="Straight Arrow Connector 20"/>
          <p:cNvCxnSpPr/>
          <p:nvPr/>
        </p:nvCxnSpPr>
        <p:spPr>
          <a:xfrm flipV="1">
            <a:off x="1865791" y="2253743"/>
            <a:ext cx="68358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68717" y="2131779"/>
            <a:ext cx="1101939" cy="707886"/>
          </a:xfrm>
          <a:prstGeom prst="rect">
            <a:avLst/>
          </a:prstGeom>
          <a:noFill/>
        </p:spPr>
        <p:txBody>
          <a:bodyPr wrap="square" rtlCol="0">
            <a:spAutoFit/>
          </a:bodyPr>
          <a:lstStyle/>
          <a:p>
            <a:r>
              <a:rPr lang="en-GB" sz="1000" dirty="0" smtClean="0"/>
              <a:t>Title on pic, and link in bottom right corner to full blog</a:t>
            </a:r>
            <a:endParaRPr lang="en-GB" sz="1000" dirty="0"/>
          </a:p>
        </p:txBody>
      </p:sp>
      <p:cxnSp>
        <p:nvCxnSpPr>
          <p:cNvPr id="23" name="Straight Arrow Connector 22"/>
          <p:cNvCxnSpPr/>
          <p:nvPr/>
        </p:nvCxnSpPr>
        <p:spPr>
          <a:xfrm flipV="1">
            <a:off x="1287075" y="5983844"/>
            <a:ext cx="68358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85310" y="5783789"/>
            <a:ext cx="1101939" cy="400110"/>
          </a:xfrm>
          <a:prstGeom prst="rect">
            <a:avLst/>
          </a:prstGeom>
          <a:noFill/>
        </p:spPr>
        <p:txBody>
          <a:bodyPr wrap="square" rtlCol="0">
            <a:spAutoFit/>
          </a:bodyPr>
          <a:lstStyle/>
          <a:p>
            <a:r>
              <a:rPr lang="en-GB" sz="1000" dirty="0" smtClean="0"/>
              <a:t>Social media strategy soon</a:t>
            </a:r>
            <a:endParaRPr lang="en-GB" sz="1000" dirty="0"/>
          </a:p>
        </p:txBody>
      </p:sp>
      <p:sp>
        <p:nvSpPr>
          <p:cNvPr id="32" name="TextBox 31"/>
          <p:cNvSpPr txBox="1"/>
          <p:nvPr/>
        </p:nvSpPr>
        <p:spPr>
          <a:xfrm>
            <a:off x="6163317" y="168632"/>
            <a:ext cx="3060945" cy="1631216"/>
          </a:xfrm>
          <a:prstGeom prst="rect">
            <a:avLst/>
          </a:prstGeom>
          <a:noFill/>
        </p:spPr>
        <p:txBody>
          <a:bodyPr wrap="square" rtlCol="0">
            <a:spAutoFit/>
          </a:bodyPr>
          <a:lstStyle/>
          <a:p>
            <a:r>
              <a:rPr lang="en-GB" sz="1000" dirty="0" smtClean="0"/>
              <a:t>Get connected – mailing list</a:t>
            </a:r>
          </a:p>
          <a:p>
            <a:endParaRPr lang="en-GB" sz="1000" dirty="0"/>
          </a:p>
          <a:p>
            <a:r>
              <a:rPr lang="en-GB" sz="1000" dirty="0" smtClean="0"/>
              <a:t>People in conservation – presently “biodiversity resources”. Consider placing only social groups in this page to 1. focus on people and 2. allow visitors to know which groups they can join or look out for.</a:t>
            </a:r>
          </a:p>
          <a:p>
            <a:endParaRPr lang="en-GB" sz="1000" dirty="0"/>
          </a:p>
          <a:p>
            <a:r>
              <a:rPr lang="en-GB" sz="1000" dirty="0" smtClean="0"/>
              <a:t>Might be a good idea to shift some text in “biodiversity resources” and “open science…” out/around to make the focus of each page clearer.</a:t>
            </a:r>
            <a:endParaRPr lang="en-GB" sz="1000" dirty="0"/>
          </a:p>
        </p:txBody>
      </p:sp>
      <p:cxnSp>
        <p:nvCxnSpPr>
          <p:cNvPr id="34" name="Straight Arrow Connector 33"/>
          <p:cNvCxnSpPr/>
          <p:nvPr/>
        </p:nvCxnSpPr>
        <p:spPr>
          <a:xfrm flipH="1">
            <a:off x="5675045" y="399493"/>
            <a:ext cx="4882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rot="20727292">
            <a:off x="6600502" y="4484855"/>
            <a:ext cx="1955753" cy="923330"/>
          </a:xfrm>
          <a:prstGeom prst="rect">
            <a:avLst/>
          </a:prstGeom>
          <a:noFill/>
        </p:spPr>
        <p:txBody>
          <a:bodyPr wrap="square" rtlCol="0">
            <a:spAutoFit/>
          </a:bodyPr>
          <a:lstStyle/>
          <a:p>
            <a:r>
              <a:rPr lang="en-GB" dirty="0" smtClean="0"/>
              <a:t>Rough guide only. Actual thing might differ.</a:t>
            </a:r>
            <a:endParaRPr lang="en-GB" dirty="0"/>
          </a:p>
        </p:txBody>
      </p:sp>
    </p:spTree>
    <p:extLst>
      <p:ext uri="{BB962C8B-B14F-4D97-AF65-F5344CB8AC3E}">
        <p14:creationId xmlns:p14="http://schemas.microsoft.com/office/powerpoint/2010/main" val="310348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60124" y="177553"/>
            <a:ext cx="5433134" cy="6463308"/>
          </a:xfrm>
          <a:prstGeom prst="rect">
            <a:avLst/>
          </a:prstGeom>
          <a:noFill/>
        </p:spPr>
        <p:txBody>
          <a:bodyPr wrap="square" rtlCol="0">
            <a:spAutoFit/>
          </a:bodyPr>
          <a:lstStyle/>
          <a:p>
            <a:r>
              <a:rPr lang="en-GB" dirty="0" smtClean="0"/>
              <a:t>Target demographics</a:t>
            </a:r>
          </a:p>
          <a:p>
            <a:endParaRPr lang="en-GB" dirty="0"/>
          </a:p>
          <a:p>
            <a:r>
              <a:rPr lang="en-GB" dirty="0" smtClean="0"/>
              <a:t>1. The converted</a:t>
            </a:r>
          </a:p>
          <a:p>
            <a:pPr marL="742950" lvl="1" indent="-285750">
              <a:buFontTx/>
              <a:buChar char="-"/>
            </a:pPr>
            <a:r>
              <a:rPr lang="en-GB" dirty="0" smtClean="0"/>
              <a:t>Wants to attend events</a:t>
            </a:r>
          </a:p>
          <a:p>
            <a:pPr marL="742950" lvl="1" indent="-285750">
              <a:buFontTx/>
              <a:buChar char="-"/>
            </a:pPr>
            <a:r>
              <a:rPr lang="en-GB" dirty="0" smtClean="0"/>
              <a:t>Wants to help at events</a:t>
            </a:r>
          </a:p>
          <a:p>
            <a:pPr marL="742950" lvl="1" indent="-285750">
              <a:buFontTx/>
              <a:buChar char="-"/>
            </a:pPr>
            <a:r>
              <a:rPr lang="en-GB" dirty="0" smtClean="0"/>
              <a:t>Wants to know more about their immediate environment, </a:t>
            </a:r>
            <a:r>
              <a:rPr lang="en-GB" dirty="0" err="1" smtClean="0"/>
              <a:t>ie</a:t>
            </a:r>
            <a:r>
              <a:rPr lang="en-GB" dirty="0" smtClean="0"/>
              <a:t>, Singapore, SEA, Asia, in that order</a:t>
            </a:r>
          </a:p>
          <a:p>
            <a:pPr marL="742950" lvl="1" indent="-285750">
              <a:buFontTx/>
              <a:buChar char="-"/>
            </a:pPr>
            <a:r>
              <a:rPr lang="en-GB" dirty="0" smtClean="0"/>
              <a:t>Wants to connect with like minds and do stuff</a:t>
            </a:r>
          </a:p>
          <a:p>
            <a:pPr marL="742950" lvl="1" indent="-285750">
              <a:buFontTx/>
              <a:buChar char="-"/>
            </a:pPr>
            <a:r>
              <a:rPr lang="en-GB" dirty="0" smtClean="0"/>
              <a:t>Wants to give money</a:t>
            </a:r>
          </a:p>
          <a:p>
            <a:pPr marL="742950" lvl="1" indent="-285750">
              <a:buFontTx/>
              <a:buChar char="-"/>
            </a:pPr>
            <a:r>
              <a:rPr lang="en-GB" dirty="0" smtClean="0"/>
              <a:t>Wants to help any other way</a:t>
            </a:r>
          </a:p>
          <a:p>
            <a:pPr marL="742950" lvl="1" indent="-285750">
              <a:buFontTx/>
              <a:buChar char="-"/>
            </a:pPr>
            <a:r>
              <a:rPr lang="en-GB" dirty="0" smtClean="0">
                <a:solidFill>
                  <a:srgbClr val="FF0000"/>
                </a:solidFill>
              </a:rPr>
              <a:t>THE WEBSITE IS FOR THESE PEOPLE</a:t>
            </a:r>
          </a:p>
          <a:p>
            <a:endParaRPr lang="en-GB" dirty="0" smtClean="0"/>
          </a:p>
          <a:p>
            <a:r>
              <a:rPr lang="en-GB" dirty="0" smtClean="0"/>
              <a:t>2. The not so converted</a:t>
            </a:r>
          </a:p>
          <a:p>
            <a:pPr marL="742950" lvl="1" indent="-285750">
              <a:buFontTx/>
              <a:buChar char="-"/>
            </a:pPr>
            <a:r>
              <a:rPr lang="en-GB" dirty="0" smtClean="0"/>
              <a:t>Does not actively think about these issues</a:t>
            </a:r>
          </a:p>
          <a:p>
            <a:pPr marL="742950" lvl="1" indent="-285750">
              <a:buFontTx/>
              <a:buChar char="-"/>
            </a:pPr>
            <a:r>
              <a:rPr lang="en-GB" dirty="0" smtClean="0"/>
              <a:t>Requires a bit of persuasion over a period of time to convert</a:t>
            </a:r>
          </a:p>
          <a:p>
            <a:pPr marL="742950" lvl="1" indent="-285750">
              <a:buFontTx/>
              <a:buChar char="-"/>
            </a:pPr>
            <a:r>
              <a:rPr lang="en-GB" dirty="0" smtClean="0"/>
              <a:t>Campaigns and longer-term outreach strategy appropriate</a:t>
            </a:r>
          </a:p>
          <a:p>
            <a:pPr lvl="1"/>
            <a:endParaRPr lang="en-GB" dirty="0" smtClean="0"/>
          </a:p>
          <a:p>
            <a:r>
              <a:rPr lang="en-GB" dirty="0" smtClean="0"/>
              <a:t>3. The even more not so converted</a:t>
            </a:r>
          </a:p>
          <a:p>
            <a:pPr marL="742950" lvl="1" indent="-285750">
              <a:buFontTx/>
              <a:buChar char="-"/>
            </a:pPr>
            <a:r>
              <a:rPr lang="en-GB" dirty="0" smtClean="0"/>
              <a:t>I am so not touching this one right now</a:t>
            </a:r>
          </a:p>
          <a:p>
            <a:pPr marL="742950" lvl="1" indent="-285750">
              <a:buFontTx/>
              <a:buChar char="-"/>
            </a:pPr>
            <a:r>
              <a:rPr lang="en-GB" dirty="0" smtClean="0"/>
              <a:t>You do it</a:t>
            </a:r>
          </a:p>
        </p:txBody>
      </p:sp>
    </p:spTree>
    <p:extLst>
      <p:ext uri="{BB962C8B-B14F-4D97-AF65-F5344CB8AC3E}">
        <p14:creationId xmlns:p14="http://schemas.microsoft.com/office/powerpoint/2010/main" val="38866411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TotalTime>
  <Words>282</Words>
  <Application>Microsoft Office PowerPoint</Application>
  <PresentationFormat>On-screen Show (4:3)</PresentationFormat>
  <Paragraphs>40</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dc:creator>
  <cp:lastModifiedBy>alex</cp:lastModifiedBy>
  <cp:revision>10</cp:revision>
  <dcterms:created xsi:type="dcterms:W3CDTF">2017-10-06T23:23:37Z</dcterms:created>
  <dcterms:modified xsi:type="dcterms:W3CDTF">2017-10-07T00:16:59Z</dcterms:modified>
</cp:coreProperties>
</file>