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sldIdLst>
    <p:sldId id="260" r:id="rId2"/>
    <p:sldId id="261" r:id="rId3"/>
    <p:sldId id="277" r:id="rId4"/>
    <p:sldId id="278" r:id="rId5"/>
    <p:sldId id="280" r:id="rId6"/>
    <p:sldId id="281" r:id="rId7"/>
    <p:sldId id="275" r:id="rId8"/>
    <p:sldId id="265" r:id="rId9"/>
    <p:sldId id="279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ts val="2400"/>
      </a:spcBef>
      <a:spcAft>
        <a:spcPct val="0"/>
      </a:spcAft>
      <a:buClr>
        <a:srgbClr val="000000"/>
      </a:buClr>
      <a:buSzPct val="100000"/>
      <a:buFont typeface="Calibri" pitchFamily="34" charset="0"/>
      <a:buChar char="•"/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3000" kern="1200">
        <a:solidFill>
          <a:srgbClr val="000000"/>
        </a:solidFill>
        <a:latin typeface="Calibri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576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P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oundRect">
            <a:avLst>
              <a:gd name="adj" fmla="val 102"/>
            </a:avLst>
          </a:prstGeom>
          <a:gradFill rotWithShape="1">
            <a:gsLst>
              <a:gs pos="0">
                <a:srgbClr val="C0C0C0">
                  <a:gamma/>
                  <a:shade val="72941"/>
                  <a:invGamma/>
                  <a:alpha val="49001"/>
                </a:srgbClr>
              </a:gs>
              <a:gs pos="100000">
                <a:srgbClr val="C0C0C0">
                  <a:alpha val="39999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/>
          <a:lstStyle/>
          <a:p>
            <a:pPr marL="341313" indent="-341313" defTabSz="449263">
              <a:buFont typeface="Calibri" pitchFamily="34" charset="0"/>
              <a:buNone/>
              <a:defRPr/>
            </a:pPr>
            <a:r>
              <a:rPr lang="pt-PT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endParaRPr lang="en-US" sz="1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8532813" y="0"/>
            <a:ext cx="366712" cy="6858000"/>
          </a:xfrm>
          <a:prstGeom prst="roundRect">
            <a:avLst>
              <a:gd name="adj" fmla="val 528"/>
            </a:avLst>
          </a:prstGeom>
          <a:solidFill>
            <a:srgbClr val="A0A0A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647113" y="0"/>
            <a:ext cx="533400" cy="6858000"/>
          </a:xfrm>
          <a:prstGeom prst="roundRect">
            <a:avLst>
              <a:gd name="adj" fmla="val 296"/>
            </a:avLst>
          </a:prstGeom>
          <a:solidFill>
            <a:srgbClr val="9F350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610600" y="404813"/>
            <a:ext cx="533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>
                <a:solidFill>
                  <a:srgbClr val="FFFFFF"/>
                </a:solidFill>
              </a:rPr>
              <a:t>MEEC (TELECOMUNICAÇÕES) RINTE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3800" y="6162675"/>
            <a:ext cx="121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6" descr="logo_ISEP_small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61229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Calibri" pitchFamily="34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buClr>
                <a:srgbClr val="000000"/>
              </a:buClr>
              <a:buFont typeface="Times New Roman" pitchFamily="18" charset="0"/>
              <a:buNone/>
              <a:defRPr sz="4800" b="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68313" y="6237288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0AEB08-27BB-4A40-AF54-65817D46AAC9}" type="datetime4">
              <a:rPr lang="pt-PT"/>
              <a:pPr>
                <a:defRPr/>
              </a:pPr>
              <a:t>16 de janeiro de 2021</a:t>
            </a:fld>
            <a:r>
              <a:rPr lang="en-US"/>
              <a:t> | </a:t>
            </a:r>
            <a:fld id="{09302AAB-428C-4003-A1AF-0BC1B7786E0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56050" cy="448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763" y="1484313"/>
            <a:ext cx="3956050" cy="4489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P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064500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duplo para editar os formatos do esquema do texto</a:t>
            </a:r>
          </a:p>
          <a:p>
            <a:pPr lvl="1"/>
            <a:r>
              <a:rPr lang="en-GB"/>
              <a:t>Segundo nível do esquema</a:t>
            </a:r>
          </a:p>
          <a:p>
            <a:pPr lvl="2"/>
            <a:r>
              <a:rPr lang="en-GB"/>
              <a:t>Terceiro nível do esquema</a:t>
            </a:r>
          </a:p>
          <a:p>
            <a:pPr lvl="3"/>
            <a:r>
              <a:rPr lang="en-GB"/>
              <a:t>Quarto nível do esquema</a:t>
            </a:r>
          </a:p>
          <a:p>
            <a:pPr lvl="4"/>
            <a:r>
              <a:rPr lang="en-GB"/>
              <a:t>Quinto nível do esquema</a:t>
            </a:r>
          </a:p>
          <a:p>
            <a:pPr lvl="4"/>
            <a:r>
              <a:rPr lang="en-GB"/>
              <a:t>Sexto nível do esquema</a:t>
            </a:r>
          </a:p>
          <a:p>
            <a:pPr lvl="4"/>
            <a:r>
              <a:rPr lang="en-GB"/>
              <a:t>Sétimo nível do esquema</a:t>
            </a:r>
          </a:p>
          <a:p>
            <a:pPr lvl="4"/>
            <a:r>
              <a:rPr lang="en-GB"/>
              <a:t>Oitavo nível do esquema</a:t>
            </a:r>
          </a:p>
          <a:p>
            <a:pPr lvl="4"/>
            <a:r>
              <a:rPr lang="en-GB"/>
              <a:t>Nono nível do esquema</a:t>
            </a:r>
          </a:p>
        </p:txBody>
      </p:sp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144000" cy="1196975"/>
          </a:xfrm>
          <a:prstGeom prst="roundRect">
            <a:avLst>
              <a:gd name="adj" fmla="val 102"/>
            </a:avLst>
          </a:prstGeom>
          <a:gradFill rotWithShape="1">
            <a:gsLst>
              <a:gs pos="0">
                <a:srgbClr val="C0C0C0">
                  <a:gamma/>
                  <a:shade val="72941"/>
                  <a:invGamma/>
                  <a:alpha val="49001"/>
                </a:srgbClr>
              </a:gs>
              <a:gs pos="100000">
                <a:srgbClr val="C0C0C0">
                  <a:alpha val="39999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8532813" y="0"/>
            <a:ext cx="366712" cy="6858000"/>
          </a:xfrm>
          <a:prstGeom prst="roundRect">
            <a:avLst>
              <a:gd name="adj" fmla="val 528"/>
            </a:avLst>
          </a:prstGeom>
          <a:solidFill>
            <a:srgbClr val="A0A0A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03800" y="6162675"/>
            <a:ext cx="1214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8647113" y="0"/>
            <a:ext cx="533400" cy="6858000"/>
          </a:xfrm>
          <a:prstGeom prst="roundRect">
            <a:avLst>
              <a:gd name="adj" fmla="val 296"/>
            </a:avLst>
          </a:prstGeom>
          <a:solidFill>
            <a:srgbClr val="9F350B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PT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64" name="Text Box 16"/>
          <p:cNvSpPr txBox="1">
            <a:spLocks noChangeArrowheads="1"/>
          </p:cNvSpPr>
          <p:nvPr userDrawn="1"/>
        </p:nvSpPr>
        <p:spPr bwMode="auto">
          <a:xfrm>
            <a:off x="8610600" y="381000"/>
            <a:ext cx="533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lIns="90000" tIns="46800" rIns="90000" bIns="46800" anchor="ctr"/>
          <a:lstStyle/>
          <a:p>
            <a:pPr eaLnBrk="1" hangingPunct="1">
              <a:spcBef>
                <a:spcPct val="0"/>
              </a:spcBef>
              <a:buClr>
                <a:srgbClr val="FFFFFF"/>
              </a:buClr>
              <a:buFont typeface="Calibri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2200">
                <a:solidFill>
                  <a:srgbClr val="FFFFFF"/>
                </a:solidFill>
              </a:rPr>
              <a:t>MEEC (TELECOMUNICAÇÕES) RINTE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46831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D212EAF7-432C-4263-8064-818C3CB4E9DC}" type="datetime4">
              <a:rPr lang="pt-PT" sz="10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 de janeiro de 2021</a:t>
            </a:fld>
            <a:r>
              <a:rPr lang="en-US" sz="1000">
                <a:solidFill>
                  <a:schemeClr val="tx1"/>
                </a:solidFill>
              </a:rPr>
              <a:t> | </a:t>
            </a:r>
            <a:fld id="{E275FE6D-3041-4571-8312-8F727A29D749}" type="slidenum">
              <a:rPr lang="en-US" sz="10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‹nº›</a:t>
            </a:fld>
            <a:endParaRPr lang="en-US" sz="1000">
              <a:solidFill>
                <a:schemeClr val="tx1"/>
              </a:solidFill>
            </a:endParaRPr>
          </a:p>
        </p:txBody>
      </p:sp>
      <p:pic>
        <p:nvPicPr>
          <p:cNvPr id="1034" name="Picture 10" descr="logo_ISEP_small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372225" y="6122988"/>
            <a:ext cx="2087563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2800" b="1">
          <a:solidFill>
            <a:srgbClr val="FFFFFF"/>
          </a:solidFill>
          <a:latin typeface="Calibri" pitchFamily="34" charset="0"/>
          <a:ea typeface="Arial Unicode MS" pitchFamily="34" charset="-128"/>
          <a:cs typeface="Arial Unicode MS" pitchFamily="34" charset="-128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100000"/>
        <a:buFont typeface="Calibri" pitchFamily="34" charset="0"/>
        <a:defRPr sz="44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just" defTabSz="449263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itchFamily="34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1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3801D95-F089-4FE7-AE65-F89CBF5CC7B1}" type="datetime4">
              <a:rPr lang="pt-PT"/>
              <a:pPr/>
              <a:t>16 de janeiro de 2021</a:t>
            </a:fld>
            <a:r>
              <a:rPr lang="en-US"/>
              <a:t> | </a:t>
            </a:r>
            <a:fld id="{85CA9A70-7C5A-4CB4-8E5B-5B8D119F17E7}" type="slidenum">
              <a:rPr lang="en-US"/>
              <a:pPr/>
              <a:t>1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797425"/>
            <a:ext cx="6400800" cy="1295400"/>
          </a:xfrm>
        </p:spPr>
        <p:txBody>
          <a:bodyPr/>
          <a:lstStyle/>
          <a:p>
            <a:pPr algn="l">
              <a:defRPr/>
            </a:pPr>
            <a:r>
              <a:rPr lang="en-GB" sz="2000" b="1" dirty="0">
                <a:solidFill>
                  <a:srgbClr val="5C5C5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Alexandre Amorim</a:t>
            </a:r>
          </a:p>
          <a:p>
            <a:pPr algn="l">
              <a:defRPr/>
            </a:pPr>
            <a:r>
              <a:rPr lang="en-GB" sz="2000" b="1" dirty="0">
                <a:solidFill>
                  <a:srgbClr val="5C5C5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N.º:  1161497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Sistema de Gestão de Clínica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281988" cy="4489450"/>
          </a:xfrm>
        </p:spPr>
        <p:txBody>
          <a:bodyPr/>
          <a:lstStyle/>
          <a:p>
            <a:pPr algn="l"/>
            <a:r>
              <a:rPr lang="pt-PT" sz="1800" dirty="0"/>
              <a:t>Enquadramento</a:t>
            </a:r>
          </a:p>
          <a:p>
            <a:pPr lvl="1"/>
            <a:r>
              <a:rPr lang="pt-PT" sz="1800" dirty="0"/>
              <a:t>Objetivos;</a:t>
            </a:r>
          </a:p>
          <a:p>
            <a:pPr lvl="1"/>
            <a:r>
              <a:rPr lang="pt-PT" sz="1800" dirty="0"/>
              <a:t>Tecnologia;</a:t>
            </a:r>
          </a:p>
          <a:p>
            <a:pPr lvl="1"/>
            <a:r>
              <a:rPr lang="pt-PT" sz="1800" dirty="0"/>
              <a:t>Casos de Uso;</a:t>
            </a:r>
          </a:p>
          <a:p>
            <a:pPr lvl="1"/>
            <a:r>
              <a:rPr lang="pt-PT" sz="1800" dirty="0"/>
              <a:t>Diagrama da Base de Dados.</a:t>
            </a:r>
          </a:p>
          <a:p>
            <a:pPr algn="l"/>
            <a:r>
              <a:rPr lang="pt-PT" sz="1800" dirty="0"/>
              <a:t>Demonstração da Aplicação</a:t>
            </a:r>
          </a:p>
          <a:p>
            <a:pPr algn="l"/>
            <a:r>
              <a:rPr lang="pt-PT" sz="1800" dirty="0"/>
              <a:t>Avaliação da Aplicação em Ambiente de Produção</a:t>
            </a:r>
          </a:p>
          <a:p>
            <a:pPr lvl="1">
              <a:buFontTx/>
              <a:buChar char="-"/>
            </a:pPr>
            <a:r>
              <a:rPr lang="pt-PT" sz="1800" dirty="0"/>
              <a:t>Testes Funcionais</a:t>
            </a:r>
          </a:p>
          <a:p>
            <a:pPr lvl="1">
              <a:buFontTx/>
              <a:buChar char="-"/>
            </a:pPr>
            <a:r>
              <a:rPr lang="pt-PT" sz="1800" dirty="0"/>
              <a:t>Testes Não-Funcionais.</a:t>
            </a:r>
          </a:p>
          <a:p>
            <a:pPr algn="l"/>
            <a:r>
              <a:rPr lang="pt-PT" sz="1800" dirty="0"/>
              <a:t>Conclusão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Estrutura da Apresentação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4650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pt-PT" dirty="0"/>
              <a:t>Enquadramento - Objetivos</a:t>
            </a:r>
            <a:endParaRPr lang="en-US" dirty="0"/>
          </a:p>
        </p:txBody>
      </p:sp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95E9290F-42B5-4DA5-AD80-881D9CA2E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87" y="5022061"/>
            <a:ext cx="3965425" cy="95170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9C5CDDB-8CEA-4A9C-B349-461F62718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484313"/>
            <a:ext cx="8281988" cy="44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just" defTabSz="449263" rtl="0" eaLnBrk="0" fontAlgn="base" hangingPunct="0">
              <a:spcBef>
                <a:spcPts val="2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itchFamily="34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000" kern="0" dirty="0"/>
              <a:t>Criação de páginas de autenticação e de registo;</a:t>
            </a:r>
          </a:p>
          <a:p>
            <a:pPr algn="l"/>
            <a:r>
              <a:rPr lang="pt-PT" sz="2000" kern="0" dirty="0"/>
              <a:t>Gerir disponibilidades, informações pessoais, marcação de consultas, perfis de utilizador, entre outras;</a:t>
            </a:r>
          </a:p>
          <a:p>
            <a:pPr algn="l"/>
            <a:r>
              <a:rPr lang="pt-PT" sz="2000" kern="0" dirty="0"/>
              <a:t>Emitir emails de notificação de eventos (boas-vindas, faturação, entre outras);</a:t>
            </a:r>
          </a:p>
          <a:p>
            <a:pPr algn="l"/>
            <a:r>
              <a:rPr lang="pt-PT" sz="2000" kern="0" dirty="0"/>
              <a:t>Integração com a API </a:t>
            </a:r>
            <a:r>
              <a:rPr lang="pt-PT" sz="2000" kern="0"/>
              <a:t>Calendário Google;</a:t>
            </a:r>
            <a:endParaRPr lang="pt-PT" sz="2000" kern="0" dirty="0"/>
          </a:p>
          <a:p>
            <a:pPr algn="l"/>
            <a:r>
              <a:rPr lang="pt-PT" sz="2000" kern="0" dirty="0"/>
              <a:t>…</a:t>
            </a:r>
          </a:p>
          <a:p>
            <a:pPr algn="l"/>
            <a:endParaRPr lang="pt-PT" sz="18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Enquadramento - Tecnologias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AE4EEC-8D24-4A1A-9510-3E4048510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7638"/>
            <a:ext cx="8331650" cy="45895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Enquadramento – Casos de Uso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E03B9D-13BC-4279-83FB-9BEDB4D97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68760"/>
            <a:ext cx="4597197" cy="47037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ABE6-79DB-42DF-AAAA-FF6996CFC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77" y="1268760"/>
            <a:ext cx="3790645" cy="488907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D0B1FB1-0422-4AB8-A03E-22C726D9A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36" y="1268760"/>
            <a:ext cx="3151526" cy="48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2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Enquadramento – Diagrama da Base de Dados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5B35A1-D35A-45A1-BFDB-B8817E20A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6624736" cy="47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5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66328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pt-PT" dirty="0"/>
              <a:t>Testes Não-Funcionais – Testes de Carga | Tempo de Reposta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1A5079-082A-402E-94D6-3101E638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0" y="1643016"/>
            <a:ext cx="8229600" cy="29812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A936292-F855-4068-A7B4-573B955850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85"/>
          <a:stretch/>
        </p:blipFill>
        <p:spPr>
          <a:xfrm>
            <a:off x="208928" y="1666676"/>
            <a:ext cx="8200183" cy="406938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2812E6F-1A51-4E62-9065-A4C912A9D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11" y="1666676"/>
            <a:ext cx="8331615" cy="4093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775575" cy="1296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PT" altLang="pt-PT" sz="2000" dirty="0"/>
              <a:t>Compreensão de todo o processo de desenvolvimento de uma aplicação Web (Base de Dados, </a:t>
            </a:r>
            <a:r>
              <a:rPr lang="pt-PT" altLang="pt-PT" sz="2000" i="1" dirty="0"/>
              <a:t>Back-End</a:t>
            </a:r>
            <a:r>
              <a:rPr lang="pt-PT" altLang="pt-PT" sz="2000" dirty="0"/>
              <a:t> e </a:t>
            </a:r>
            <a:r>
              <a:rPr lang="pt-PT" altLang="pt-PT" sz="2000" i="1" dirty="0"/>
              <a:t>Frond-End</a:t>
            </a:r>
            <a:r>
              <a:rPr lang="pt-PT" altLang="pt-PT" sz="2000" dirty="0"/>
              <a:t>); </a:t>
            </a:r>
          </a:p>
          <a:p>
            <a:pPr>
              <a:lnSpc>
                <a:spcPct val="90000"/>
              </a:lnSpc>
            </a:pPr>
            <a:r>
              <a:rPr lang="pt-PT" altLang="pt-PT" sz="2000" dirty="0"/>
              <a:t>Compreensão das diferentes arquiteturas de desenvolvimento Web, bem como o aprofundamento de conhecimentos da Linguagem de Modelagem Unificada (UML)</a:t>
            </a:r>
          </a:p>
          <a:p>
            <a:pPr>
              <a:lnSpc>
                <a:spcPct val="90000"/>
              </a:lnSpc>
            </a:pPr>
            <a:r>
              <a:rPr lang="pt-PT" altLang="pt-PT" sz="2000" dirty="0"/>
              <a:t>Aprendizagem sobre as principais operações concernentes a gestão de sistemas de saúde;</a:t>
            </a:r>
          </a:p>
          <a:p>
            <a:pPr>
              <a:lnSpc>
                <a:spcPct val="90000"/>
              </a:lnSpc>
            </a:pPr>
            <a:r>
              <a:rPr lang="pt-PT" altLang="pt-PT" sz="2000" dirty="0"/>
              <a:t>Possibilidade de integrar API externas, tais como o Calendário Google;</a:t>
            </a:r>
          </a:p>
          <a:p>
            <a:pPr>
              <a:lnSpc>
                <a:spcPct val="90000"/>
              </a:lnSpc>
            </a:pPr>
            <a:r>
              <a:rPr lang="pt-PT" altLang="pt-PT" sz="2000" dirty="0"/>
              <a:t>Todos os objetivos propostos e delineados inicialmente com cumpridos com sucesso.</a:t>
            </a:r>
          </a:p>
          <a:p>
            <a:pPr>
              <a:lnSpc>
                <a:spcPct val="90000"/>
              </a:lnSpc>
            </a:pPr>
            <a:endParaRPr lang="pt-PT" altLang="pt-PT" dirty="0"/>
          </a:p>
          <a:p>
            <a:endParaRPr lang="pt-PT" dirty="0"/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Conclusão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PT"/>
              <a:t>Referências 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992119" cy="4489450"/>
          </a:xfrm>
        </p:spPr>
        <p:txBody>
          <a:bodyPr/>
          <a:lstStyle/>
          <a:p>
            <a:r>
              <a:rPr lang="pt-PT" sz="2000" b="0" i="0" dirty="0">
                <a:effectLst/>
                <a:latin typeface="Arial" panose="020B0604020202020204" pitchFamily="34" charset="0"/>
              </a:rPr>
              <a:t>[1]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M.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Jazayeri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“Some trends in web application development,” in Future of Software Engineering (FOSE ’07), pp. 199–213, 2007. </a:t>
            </a:r>
          </a:p>
          <a:p>
            <a:r>
              <a:rPr lang="pt-PT" sz="2000" b="0" i="0" dirty="0">
                <a:effectLst/>
                <a:latin typeface="Arial" panose="020B0604020202020204" pitchFamily="34" charset="0"/>
              </a:rPr>
              <a:t>[2] J. Truelsen,“</a:t>
            </a:r>
            <a:r>
              <a:rPr lang="pt-PT" sz="2000" b="0" i="0" dirty="0" err="1">
                <a:effectLst/>
                <a:latin typeface="Arial" panose="020B0604020202020204" pitchFamily="34" charset="0"/>
              </a:rPr>
              <a:t>Wkhtmltopdf</a:t>
            </a:r>
            <a:r>
              <a:rPr lang="pt-PT" sz="2000" b="0" i="0" dirty="0">
                <a:effectLst/>
                <a:latin typeface="Arial" panose="020B0604020202020204" pitchFamily="34" charset="0"/>
              </a:rPr>
              <a:t>,” 2021. https://wkhtmltopdf.org/ [Acedido a 11 de Janeiro 2021].</a:t>
            </a:r>
          </a:p>
          <a:p>
            <a:r>
              <a:rPr lang="pt-PT" sz="2000" b="0" i="0" dirty="0">
                <a:effectLst/>
                <a:latin typeface="Arial" panose="020B0604020202020204" pitchFamily="34" charset="0"/>
              </a:rPr>
              <a:t>[3]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K. Ali and X. </a:t>
            </a:r>
            <a:r>
              <a:rPr lang="en-US" sz="2000" b="0" i="0" dirty="0" err="1">
                <a:effectLst/>
                <a:latin typeface="Arial" panose="020B0604020202020204" pitchFamily="34" charset="0"/>
              </a:rPr>
              <a:t>Xiaoling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, “A reliable and an efficient web testing system,” International Journal of Software Engineering &amp; Applications, vol. Vol 10, p. 1 to 16, 01 2019.</a:t>
            </a:r>
          </a:p>
          <a:p>
            <a:r>
              <a:rPr lang="pt-PT" sz="2000" b="0" i="0" dirty="0">
                <a:effectLst/>
                <a:latin typeface="Arial" panose="020B0604020202020204" pitchFamily="34" charset="0"/>
              </a:rPr>
              <a:t>[4]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D. Lakshmi and S. Mallika, “A review on web application testing and its current research directions,” International Journal of Electrical and Computer Engineering (IJECE), vol. 7, p. 2132, 08 2017.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alibri"/>
        <a:ea typeface="Arial Unicode MS"/>
        <a:cs typeface="Arial Unicode MS"/>
      </a:majorFont>
      <a:minorFont>
        <a:latin typeface="Calibri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1313" marR="0" indent="-341313" algn="l" defTabSz="449263" rtl="0" eaLnBrk="0" fontAlgn="base" latinLnBrk="0" hangingPunct="0">
          <a:lnSpc>
            <a:spcPct val="100000"/>
          </a:lnSpc>
          <a:spcBef>
            <a:spcPts val="2400"/>
          </a:spcBef>
          <a:spcAft>
            <a:spcPct val="0"/>
          </a:spcAft>
          <a:buClr>
            <a:srgbClr val="000000"/>
          </a:buClr>
          <a:buSzPct val="100000"/>
          <a:buFont typeface="Calibri" pitchFamily="34" charset="0"/>
          <a:buChar char="•"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341313" marR="0" indent="-341313" algn="l" defTabSz="449263" rtl="0" eaLnBrk="0" fontAlgn="base" latinLnBrk="0" hangingPunct="0">
          <a:lnSpc>
            <a:spcPct val="100000"/>
          </a:lnSpc>
          <a:spcBef>
            <a:spcPts val="2400"/>
          </a:spcBef>
          <a:spcAft>
            <a:spcPct val="0"/>
          </a:spcAft>
          <a:buClr>
            <a:srgbClr val="000000"/>
          </a:buClr>
          <a:buSzPct val="100000"/>
          <a:buFont typeface="Calibri" pitchFamily="34" charset="0"/>
          <a:buChar char="•"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350</Words>
  <Application>Microsoft Office PowerPoint</Application>
  <PresentationFormat>Apresentação no Ecrã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Default Design</vt:lpstr>
      <vt:lpstr>Sistema de Gestão de Clínica</vt:lpstr>
      <vt:lpstr>Estrutura da Apresentação</vt:lpstr>
      <vt:lpstr>Enquadramento - Objetivos</vt:lpstr>
      <vt:lpstr>Enquadramento - Tecnologias</vt:lpstr>
      <vt:lpstr>Enquadramento – Casos de Uso</vt:lpstr>
      <vt:lpstr>Enquadramento – Diagrama da Base de Dados</vt:lpstr>
      <vt:lpstr>Testes Não-Funcionais – Testes de Carga | Tempo de Reposta</vt:lpstr>
      <vt:lpstr>Conclusão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Alexandre</cp:lastModifiedBy>
  <cp:revision>62</cp:revision>
  <dcterms:modified xsi:type="dcterms:W3CDTF">2021-01-16T23:40:02Z</dcterms:modified>
</cp:coreProperties>
</file>