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83" r:id="rId7"/>
    <p:sldId id="293" r:id="rId8"/>
    <p:sldId id="300" r:id="rId9"/>
    <p:sldId id="302" r:id="rId10"/>
    <p:sldId id="298" r:id="rId11"/>
    <p:sldId id="297" r:id="rId12"/>
    <p:sldId id="303" r:id="rId13"/>
    <p:sldId id="291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DCEBF-2275-44A4-B4EC-B358D8960B44}" v="2498" dt="2019-12-03T14:23:37.596"/>
    <p1510:client id="{C83BC9F3-4E2D-4BBB-87BB-89C13499D957}" v="1192" dt="2019-12-02T21:29:02.110"/>
    <p1510:client id="{D536E47A-757F-F9DA-0320-FAFAF1EDBD83}" v="59" dt="2019-12-03T14:19:21.973"/>
  </p1510:revLst>
</p1510:revInfo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12/3/2019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1069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/>
              <a:t>Session Hijacking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/>
              <a:t>Adam Marciszewski</a:t>
            </a:r>
          </a:p>
          <a:p>
            <a:r>
              <a:rPr lang="en-US"/>
              <a:t>Alex Amos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Server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7999"/>
            <a:ext cx="5472000" cy="19180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To start FTP Server on Terminal execute: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vsftpd</a:t>
            </a:r>
            <a:r>
              <a:rPr lang="en-US" dirty="0"/>
              <a:t> start</a:t>
            </a:r>
            <a:endParaRPr lang="en-US" dirty="0">
              <a:cs typeface="Calibri Light"/>
            </a:endParaRP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vsftpd</a:t>
            </a:r>
            <a:r>
              <a:rPr lang="en-US" dirty="0"/>
              <a:t> status (Ensures server is active)</a:t>
            </a:r>
            <a:endParaRPr lang="en-US" dirty="0">
              <a:cs typeface="Calibri Light"/>
            </a:endParaRPr>
          </a:p>
          <a:p>
            <a:r>
              <a:rPr lang="en-US" dirty="0"/>
              <a:t>To Start the Analyzer open </a:t>
            </a:r>
            <a:r>
              <a:rPr lang="en-US" dirty="0" err="1"/>
              <a:t>SessionHijackIDS</a:t>
            </a:r>
            <a:r>
              <a:rPr lang="en-US" dirty="0"/>
              <a:t>/ in Terminal then run:</a:t>
            </a:r>
            <a:endParaRPr lang="en-US" dirty="0">
              <a:cs typeface="Calibri Light"/>
            </a:endParaRP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err="1"/>
              <a:t>sudo</a:t>
            </a:r>
            <a:r>
              <a:rPr lang="en-US" dirty="0"/>
              <a:t> ./Analyzer.py</a:t>
            </a:r>
            <a:endParaRPr lang="en-US" dirty="0"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3722370"/>
            <a:ext cx="5472000" cy="265648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terminal execute:</a:t>
            </a:r>
          </a:p>
          <a:p>
            <a:pPr lvl="1"/>
            <a:r>
              <a:rPr lang="en-US"/>
              <a:t>#</a:t>
            </a:r>
            <a:r>
              <a:rPr lang="en-US" err="1"/>
              <a:t>sysctl</a:t>
            </a:r>
            <a:r>
              <a:rPr lang="en-US"/>
              <a:t> –w net.ipv4.ip_forward=1</a:t>
            </a:r>
          </a:p>
          <a:p>
            <a:pPr marL="2667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separate terminal windows execute:</a:t>
            </a:r>
          </a:p>
          <a:p>
            <a:pPr lvl="1"/>
            <a:r>
              <a:rPr lang="en-US"/>
              <a:t>#</a:t>
            </a:r>
            <a:r>
              <a:rPr lang="en-US" err="1"/>
              <a:t>arpspoof</a:t>
            </a:r>
            <a:r>
              <a:rPr lang="en-US"/>
              <a:t> –t [Server IP][Client IP]</a:t>
            </a:r>
          </a:p>
          <a:p>
            <a:pPr lvl="1"/>
            <a:r>
              <a:rPr lang="en-US"/>
              <a:t>#</a:t>
            </a:r>
            <a:r>
              <a:rPr lang="en-US" err="1"/>
              <a:t>arpspoof</a:t>
            </a:r>
            <a:r>
              <a:rPr lang="en-US"/>
              <a:t> –t [Client IP][Server IP]</a:t>
            </a:r>
          </a:p>
          <a:p>
            <a:pPr lvl="1"/>
            <a:r>
              <a:rPr lang="en-US"/>
              <a:t>#</a:t>
            </a:r>
            <a:r>
              <a:rPr lang="en-US" err="1"/>
              <a:t>dsniff</a:t>
            </a:r>
            <a:r>
              <a:rPr lang="en-US"/>
              <a:t> –t 21/</a:t>
            </a:r>
            <a:r>
              <a:rPr lang="en-US" err="1"/>
              <a:t>tcp</a:t>
            </a:r>
            <a:r>
              <a:rPr lang="en-US"/>
              <a:t>=ftp -n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AE3687-FCDE-498E-8215-515D0816C083}"/>
              </a:ext>
            </a:extLst>
          </p:cNvPr>
          <p:cNvSpPr txBox="1">
            <a:spLocks/>
          </p:cNvSpPr>
          <p:nvPr/>
        </p:nvSpPr>
        <p:spPr>
          <a:xfrm>
            <a:off x="431801" y="3147749"/>
            <a:ext cx="5472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Attacker Execution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26C8A6-017F-4923-920C-87177175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554" y="4927355"/>
            <a:ext cx="7033546" cy="1676296"/>
          </a:xfrm>
          <a:prstGeom prst="rect">
            <a:avLst/>
          </a:prstGeom>
        </p:spPr>
      </p:pic>
      <p:pic>
        <p:nvPicPr>
          <p:cNvPr id="5" name="Picture 5" descr="A picture containing room, food, red&#10;&#10;Description generated with very high confidence">
            <a:extLst>
              <a:ext uri="{FF2B5EF4-FFF2-40B4-BE49-F238E27FC236}">
                <a16:creationId xmlns:a16="http://schemas.microsoft.com/office/drawing/2014/main" id="{2BFE5756-7F4A-4947-B49E-870B14119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554" y="3535680"/>
            <a:ext cx="7033546" cy="1336917"/>
          </a:xfrm>
          <a:prstGeom prst="rect">
            <a:avLst/>
          </a:prstGeom>
        </p:spPr>
      </p:pic>
      <p:pic>
        <p:nvPicPr>
          <p:cNvPr id="19" name="Picture Placeholder 13" descr="Image plaeceholder left">
            <a:extLst>
              <a:ext uri="{FF2B5EF4-FFF2-40B4-BE49-F238E27FC236}">
                <a16:creationId xmlns:a16="http://schemas.microsoft.com/office/drawing/2014/main" id="{7A814E68-1FBD-41DF-BAC7-2C7B3CA88F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1770" y="190230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20" name="Picture Placeholder 18" descr="Image placeholder bottom">
            <a:extLst>
              <a:ext uri="{FF2B5EF4-FFF2-40B4-BE49-F238E27FC236}">
                <a16:creationId xmlns:a16="http://schemas.microsoft.com/office/drawing/2014/main" id="{5C7B505B-3916-431B-9CCD-3DC290102A6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17206" y="1324160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21" name="Picture Placeholder 16" descr="Image placeholder top">
            <a:extLst>
              <a:ext uri="{FF2B5EF4-FFF2-40B4-BE49-F238E27FC236}">
                <a16:creationId xmlns:a16="http://schemas.microsoft.com/office/drawing/2014/main" id="{1388B784-2867-45A0-BD39-F0306677B52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36194" y="128855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Adam Marciszewski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amarcisz@unb.ca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4596" y="4252661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Alex Amos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aamos3@unb.ca</a:t>
            </a:r>
          </a:p>
        </p:txBody>
      </p:sp>
      <p:pic>
        <p:nvPicPr>
          <p:cNvPr id="16" name="Graphic 15" descr="User" title="Icon - Presenter Name">
            <a:extLst>
              <a:ext uri="{FF2B5EF4-FFF2-40B4-BE49-F238E27FC236}">
                <a16:creationId xmlns:a16="http://schemas.microsoft.com/office/drawing/2014/main" id="{345D2E97-4FF2-4C9B-A22B-720455C0EB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596" y="4615862"/>
            <a:ext cx="218900" cy="218900"/>
          </a:xfrm>
          <a:prstGeom prst="rect">
            <a:avLst/>
          </a:prstGeom>
        </p:spPr>
      </p:pic>
      <p:pic>
        <p:nvPicPr>
          <p:cNvPr id="17" name="Graphic 16" descr="Envelope" title="Icon Presenter Email">
            <a:extLst>
              <a:ext uri="{FF2B5EF4-FFF2-40B4-BE49-F238E27FC236}">
                <a16:creationId xmlns:a16="http://schemas.microsoft.com/office/drawing/2014/main" id="{3A0554EC-C269-4BC0-B5DA-5873C8FBAC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4596" y="4979063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/>
              <a:t>Introduction to Session Hijacking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is Session Hijacking?</a:t>
            </a:r>
          </a:p>
          <a:p>
            <a:r>
              <a:rPr lang="en-US"/>
              <a:t>How does Session Hijacking work?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Session Hijacking?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14522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Exploits a valid session authentication method to gain unauthorized access to a user’s services or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 Types of Session Hijacking: Passive, Active,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48114"/>
            <a:ext cx="5472000" cy="4007886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Passive Session Hijacking:</a:t>
            </a:r>
          </a:p>
          <a:p>
            <a:r>
              <a:rPr lang="en-US"/>
              <a:t>Attacker monitors information between victim and server, capturing relevant information for future attacks</a:t>
            </a:r>
          </a:p>
          <a:p>
            <a:r>
              <a:rPr lang="en-US"/>
              <a:t>To perform a successful hijack, it is import for the attacker to start in passive mode</a:t>
            </a:r>
          </a:p>
          <a:p>
            <a:pPr marL="0" indent="0">
              <a:buNone/>
            </a:pPr>
            <a:r>
              <a:rPr lang="en-US" sz="2800"/>
              <a:t>Active Session Hijacking:</a:t>
            </a:r>
          </a:p>
          <a:p>
            <a:r>
              <a:rPr lang="en-US"/>
              <a:t>Attacker will drop connection (Dos) between victim and server then take over victim’s position</a:t>
            </a:r>
          </a:p>
          <a:p>
            <a:r>
              <a:rPr lang="en-US"/>
              <a:t>Gains full control over session with the server pretending it is the authenticated user</a:t>
            </a:r>
          </a:p>
          <a:p>
            <a:r>
              <a:rPr lang="en-US"/>
              <a:t>This method also allows for data moving from the server to the victim to be altered</a:t>
            </a:r>
          </a:p>
          <a:p>
            <a:endParaRPr lang="en-US"/>
          </a:p>
        </p:txBody>
      </p:sp>
      <p:pic>
        <p:nvPicPr>
          <p:cNvPr id="9" name="Picture Placeholder 8" descr="Image placeholder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3F090559-4F32-4B07-9468-197F510C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141" y="2856417"/>
            <a:ext cx="4000500" cy="99790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Features used to detect the attack.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40660"/>
            <a:ext cx="5472000" cy="432000"/>
          </a:xfrm>
        </p:spPr>
        <p:txBody>
          <a:bodyPr/>
          <a:lstStyle/>
          <a:p>
            <a:r>
              <a:rPr lang="en-US"/>
              <a:t>Feature: # of Arp Replies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716659"/>
            <a:ext cx="5472000" cy="4276173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 Light"/>
              </a:rPr>
              <a:t>Log the number of Arp replies coming from each host sorted by MAC address.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If a host has sent more than 10 replies in 1 minute, then it is assumed said host is </a:t>
            </a:r>
            <a:r>
              <a:rPr lang="en-US" err="1">
                <a:cs typeface="Calibri Light"/>
              </a:rPr>
              <a:t>arpspoofing</a:t>
            </a:r>
            <a:r>
              <a:rPr lang="en-US">
                <a:cs typeface="Calibri Light"/>
              </a:rPr>
              <a:t>.</a:t>
            </a:r>
          </a:p>
          <a:p>
            <a:r>
              <a:rPr lang="en-US" b="1">
                <a:cs typeface="Calibri Light"/>
              </a:rPr>
              <a:t>Reasoning:</a:t>
            </a:r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Arp packets are either Arp requests or replies. </a:t>
            </a:r>
            <a:endParaRPr lang="en-US" b="1">
              <a:cs typeface="Calibri Light"/>
            </a:endParaRPr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Arpspoof attacks consist of sending many replies to a single host to trick the host into modifying their ARP table.</a:t>
            </a:r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On average, expect 1 or 2 replies from a single host on the high-end. Therefore 10 in one minute means an attack is being conducted.</a:t>
            </a: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518114" y="5073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804828" y="485067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Placeholder 13" descr="Image plaeceholder left">
            <a:extLst>
              <a:ext uri="{FF2B5EF4-FFF2-40B4-BE49-F238E27FC236}">
                <a16:creationId xmlns:a16="http://schemas.microsoft.com/office/drawing/2014/main" id="{F155035F-97A4-4452-9FB5-6097B428A1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5" name="Picture Placeholder 16" descr="Image placeholder top">
            <a:extLst>
              <a:ext uri="{FF2B5EF4-FFF2-40B4-BE49-F238E27FC236}">
                <a16:creationId xmlns:a16="http://schemas.microsoft.com/office/drawing/2014/main" id="{ED978186-FCBC-435A-831D-528FF23237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pic>
        <p:nvPicPr>
          <p:cNvPr id="8" name="Picture Placeholder 18" descr="Image placeholder bottom">
            <a:extLst>
              <a:ext uri="{FF2B5EF4-FFF2-40B4-BE49-F238E27FC236}">
                <a16:creationId xmlns:a16="http://schemas.microsoft.com/office/drawing/2014/main" id="{EB095E31-BA1F-428A-982D-48014B8B37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36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 descr="Image placeholder">
            <a:extLst>
              <a:ext uri="{FF2B5EF4-FFF2-40B4-BE49-F238E27FC236}">
                <a16:creationId xmlns:a16="http://schemas.microsoft.com/office/drawing/2014/main" id="{D9B2DB65-BED4-4E48-ADFD-21EFBD9B6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8" y="1712818"/>
            <a:ext cx="5973181" cy="432000"/>
          </a:xfrm>
        </p:spPr>
        <p:txBody>
          <a:bodyPr/>
          <a:lstStyle/>
          <a:p>
            <a:r>
              <a:rPr lang="en-US"/>
              <a:t>Feature: # of User Login Attempts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3908" y="2406534"/>
            <a:ext cx="5472000" cy="204493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>
                <a:cs typeface="Calibri Light"/>
              </a:rPr>
              <a:t>Log login attempts for a username over FTP. </a:t>
            </a:r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Associate each attempt with a MAC address.</a:t>
            </a:r>
          </a:p>
          <a:p>
            <a:pPr marL="285750" indent="-285750">
              <a:buChar char="•"/>
            </a:pPr>
            <a:r>
              <a:rPr lang="en-US">
                <a:cs typeface="Calibri Light"/>
              </a:rPr>
              <a:t>If 2 or more attempts and </a:t>
            </a:r>
            <a:r>
              <a:rPr lang="en-US" err="1">
                <a:cs typeface="Calibri Light"/>
              </a:rPr>
              <a:t>Arpspoof</a:t>
            </a:r>
            <a:r>
              <a:rPr lang="en-US">
                <a:cs typeface="Calibri Light"/>
              </a:rPr>
              <a:t> detected, match attacker MAC to MAC addresses for login attempts.</a:t>
            </a:r>
          </a:p>
          <a:p>
            <a:pPr marL="552450" lvl="1" indent="-285750">
              <a:buChar char="•"/>
            </a:pPr>
            <a:r>
              <a:rPr lang="en-US">
                <a:cs typeface="Calibri Light"/>
              </a:rPr>
              <a:t>If Match exists, detect Session Hijack and Report Stolen Credentials.</a:t>
            </a:r>
          </a:p>
          <a:p>
            <a:endParaRPr lang="en-US" b="1">
              <a:cs typeface="Calibri Light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1795125" cy="6858000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571999" y="2637591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46683" y="5235271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76" y="2089260"/>
            <a:ext cx="4459766" cy="3146839"/>
          </a:xfrm>
        </p:spPr>
        <p:txBody>
          <a:bodyPr/>
          <a:lstStyle/>
          <a:p>
            <a:r>
              <a:rPr lang="en-US"/>
              <a:t>Implementation Setup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907" y="3662679"/>
            <a:ext cx="4000500" cy="997905"/>
          </a:xfrm>
        </p:spPr>
        <p:txBody>
          <a:bodyPr/>
          <a:lstStyle/>
          <a:p>
            <a:r>
              <a:rPr lang="en-US" dirty="0"/>
              <a:t>How did we setup our attack situation?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983314" cy="432000"/>
          </a:xfrm>
        </p:spPr>
        <p:txBody>
          <a:bodyPr/>
          <a:lstStyle/>
          <a:p>
            <a:r>
              <a:rPr lang="en-US"/>
              <a:t>FTP Server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664200" cy="2554419"/>
          </a:xfrm>
        </p:spPr>
        <p:txBody>
          <a:bodyPr/>
          <a:lstStyle/>
          <a:p>
            <a:r>
              <a:rPr lang="en-US" dirty="0"/>
              <a:t>Server Operating System: Ubuntu (18.04) running Python 3.7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VSFTPD Setup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#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vsftpd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Scapy</a:t>
            </a:r>
            <a:r>
              <a:rPr lang="en-US" dirty="0"/>
              <a:t> Setup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Check file path 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 for folder </a:t>
            </a:r>
            <a:r>
              <a:rPr lang="en-US" dirty="0" err="1"/>
              <a:t>scapy</a:t>
            </a:r>
            <a:endParaRPr lang="en-US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If it does not exist, copy /</a:t>
            </a:r>
            <a:r>
              <a:rPr lang="en-US" dirty="0" err="1"/>
              <a:t>SessionHijackIDS</a:t>
            </a:r>
            <a:r>
              <a:rPr lang="en-US" dirty="0"/>
              <a:t>/</a:t>
            </a:r>
            <a:r>
              <a:rPr lang="en-US" dirty="0" err="1"/>
              <a:t>scapy</a:t>
            </a:r>
            <a:r>
              <a:rPr lang="en-US" dirty="0"/>
              <a:t>/ </a:t>
            </a:r>
          </a:p>
          <a:p>
            <a:pPr lvl="1"/>
            <a:r>
              <a:rPr lang="en-US" dirty="0"/>
              <a:t>      into /</a:t>
            </a:r>
            <a:r>
              <a:rPr lang="en-US" dirty="0" err="1"/>
              <a:t>usr</a:t>
            </a:r>
            <a:r>
              <a:rPr lang="en-US" dirty="0"/>
              <a:t>/lib/python3/</a:t>
            </a:r>
            <a:r>
              <a:rPr lang="en-US" dirty="0" err="1"/>
              <a:t>dist</a:t>
            </a:r>
            <a:r>
              <a:rPr lang="en-US" dirty="0"/>
              <a:t>-packages/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4484301"/>
            <a:ext cx="6197600" cy="2011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Operating System: Kali-Linux or similar pen testing distribution</a:t>
            </a:r>
          </a:p>
          <a:p>
            <a:r>
              <a:rPr lang="en-US"/>
              <a:t>DSNIFF Setup</a:t>
            </a:r>
          </a:p>
          <a:p>
            <a:pPr lvl="1"/>
            <a:r>
              <a:rPr lang="en-US"/>
              <a:t>#</a:t>
            </a:r>
            <a:r>
              <a:rPr lang="en-US" err="1"/>
              <a:t>sudo</a:t>
            </a:r>
            <a:r>
              <a:rPr lang="en-US"/>
              <a:t> apt-get install </a:t>
            </a:r>
            <a:r>
              <a:rPr lang="en-US" err="1"/>
              <a:t>dsniff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C5CAB4-B9C8-47C8-B64E-484CB8C5DF25}"/>
              </a:ext>
            </a:extLst>
          </p:cNvPr>
          <p:cNvSpPr txBox="1">
            <a:spLocks/>
          </p:cNvSpPr>
          <p:nvPr/>
        </p:nvSpPr>
        <p:spPr>
          <a:xfrm>
            <a:off x="432000" y="3807360"/>
            <a:ext cx="5983314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Attacker Setup</a:t>
            </a:r>
          </a:p>
        </p:txBody>
      </p:sp>
      <p:pic>
        <p:nvPicPr>
          <p:cNvPr id="16" name="Picture Placeholder 7" descr="Slide image">
            <a:extLst>
              <a:ext uri="{FF2B5EF4-FFF2-40B4-BE49-F238E27FC236}">
                <a16:creationId xmlns:a16="http://schemas.microsoft.com/office/drawing/2014/main" id="{079AFDB5-C2A4-458F-9762-9F1B72832D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68763858-9384-4870-BA57-A1B1E35BE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35DE12B-21E6-49CB-A4D3-4FBB6D2D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/>
              <a:t>Session Hijacking Execution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situation did we use to test the detection method?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537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Session Hijacking</vt:lpstr>
      <vt:lpstr>Introduction to Session Hijacking</vt:lpstr>
      <vt:lpstr>What is Session Hijacking?</vt:lpstr>
      <vt:lpstr>Features</vt:lpstr>
      <vt:lpstr>Feature: # of Arp Replies </vt:lpstr>
      <vt:lpstr>Feature: # of User Login Attempts</vt:lpstr>
      <vt:lpstr>Implementation Setup</vt:lpstr>
      <vt:lpstr>FTP Server Setup</vt:lpstr>
      <vt:lpstr>Session Hijacking Execution</vt:lpstr>
      <vt:lpstr>FTP Server Execution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Hijacking</dc:title>
  <dc:creator/>
  <cp:revision>2</cp:revision>
  <dcterms:created xsi:type="dcterms:W3CDTF">2019-12-01T22:42:28Z</dcterms:created>
  <dcterms:modified xsi:type="dcterms:W3CDTF">2019-12-03T21:51:04Z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