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Average" panose="020B0604020202020204" charset="0"/>
      <p:regular r:id="rId23"/>
    </p:embeddedFont>
    <p:embeddedFont>
      <p:font typeface="Oswald" panose="020B0604020202020204" charset="0"/>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96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“Saahhgur”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90013 - arts district</a:t>
            </a:r>
          </a:p>
          <a:p>
            <a:pPr lvl="0">
              <a:spcBef>
                <a:spcPts val="0"/>
              </a:spcBef>
              <a:buNone/>
            </a:pPr>
            <a:r>
              <a:rPr lang="en"/>
              <a:t>90021 - fashion district, </a:t>
            </a:r>
          </a:p>
          <a:p>
            <a:pPr lvl="0">
              <a:spcBef>
                <a:spcPts val="0"/>
              </a:spcBef>
              <a:buNone/>
            </a:pPr>
            <a:r>
              <a:rPr lang="en"/>
              <a:t>90049 Brentwood</a:t>
            </a:r>
          </a:p>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 name="Shape 15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87%</a:t>
            </a:r>
          </a:p>
          <a:p>
            <a:pPr lvl="0">
              <a:spcBef>
                <a:spcPts val="0"/>
              </a:spcBef>
              <a:buNone/>
            </a:pPr>
            <a:r>
              <a:rPr lang="en"/>
              <a:t>Jason</a:t>
            </a:r>
          </a:p>
          <a:p>
            <a:pPr lvl="0">
              <a:spcBef>
                <a:spcPts val="0"/>
              </a:spcBef>
              <a:buNone/>
            </a:pPr>
            <a:endParaRPr/>
          </a:p>
          <a:p>
            <a:pPr lvl="0">
              <a:lnSpc>
                <a:spcPct val="115000"/>
              </a:lnSpc>
              <a:spcBef>
                <a:spcPts val="0"/>
              </a:spcBef>
              <a:spcAft>
                <a:spcPts val="1600"/>
              </a:spcAft>
              <a:buClr>
                <a:schemeClr val="dk1"/>
              </a:buClr>
              <a:buSzPct val="91666"/>
              <a:buFont typeface="Arial"/>
              <a:buNone/>
            </a:pPr>
            <a:r>
              <a:rPr lang="en" sz="1200">
                <a:latin typeface="Average"/>
                <a:ea typeface="Average"/>
                <a:cs typeface="Average"/>
                <a:sym typeface="Average"/>
              </a:rPr>
              <a:t>-A 311 Menu Directory would allow the call center to automatically redirect some of the 38.4% of calls that ultimately get transferred to other city departments.  Options to automatically transfer calls concerning Building Safety, Transportation, LAPD, and Sanitation could ease the strain on the call center roughly 30%.</a:t>
            </a:r>
          </a:p>
          <a:p>
            <a:pPr lvl="0" rt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2" name="Shape 16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Jason</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8" name="Shape 16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Jason</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 name="Shape 17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Jason</a:t>
            </a:r>
          </a:p>
          <a:p>
            <a:pPr lvl="0" rtl="0">
              <a:spcBef>
                <a:spcPts val="0"/>
              </a:spcBef>
              <a:buNone/>
            </a:pPr>
            <a:endParaRPr/>
          </a:p>
          <a:p>
            <a:pPr lvl="0"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Jason C (genie)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 name="Shape 18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David</a:t>
            </a:r>
          </a:p>
          <a:p>
            <a:pPr lvl="0">
              <a:spcBef>
                <a:spcPts val="0"/>
              </a:spcBef>
              <a:buNone/>
            </a:pPr>
            <a:endParaRPr/>
          </a:p>
          <a:p>
            <a:pPr lvl="0">
              <a:lnSpc>
                <a:spcPct val="115000"/>
              </a:lnSpc>
              <a:spcBef>
                <a:spcPts val="0"/>
              </a:spcBef>
              <a:spcAft>
                <a:spcPts val="1600"/>
              </a:spcAft>
              <a:buNone/>
            </a:pPr>
            <a:endParaRPr sz="1800">
              <a:solidFill>
                <a:schemeClr val="accent3"/>
              </a:solidFill>
              <a:latin typeface="Average"/>
              <a:ea typeface="Average"/>
              <a:cs typeface="Average"/>
              <a:sym typeface="Average"/>
            </a:endParaRPr>
          </a:p>
          <a:p>
            <a:pPr marL="457200" lvl="0" indent="-342900">
              <a:lnSpc>
                <a:spcPct val="115000"/>
              </a:lnSpc>
              <a:spcBef>
                <a:spcPts val="0"/>
              </a:spcBef>
              <a:spcAft>
                <a:spcPts val="1600"/>
              </a:spcAft>
              <a:buClr>
                <a:schemeClr val="accent3"/>
              </a:buClr>
              <a:buSzPct val="100000"/>
              <a:buFont typeface="Average"/>
            </a:pPr>
            <a:r>
              <a:rPr lang="en" sz="1800">
                <a:solidFill>
                  <a:schemeClr val="accent3"/>
                </a:solidFill>
                <a:latin typeface="Average"/>
                <a:ea typeface="Average"/>
                <a:cs typeface="Average"/>
                <a:sym typeface="Average"/>
              </a:rPr>
              <a:t>“High Income” zipcodes have per-capita income of $50000 or more</a:t>
            </a:r>
          </a:p>
          <a:p>
            <a:pPr marL="457200" lvl="0" indent="-342900">
              <a:lnSpc>
                <a:spcPct val="115000"/>
              </a:lnSpc>
              <a:spcBef>
                <a:spcPts val="0"/>
              </a:spcBef>
              <a:spcAft>
                <a:spcPts val="1600"/>
              </a:spcAft>
              <a:buClr>
                <a:schemeClr val="accent3"/>
              </a:buClr>
              <a:buSzPct val="100000"/>
              <a:buFont typeface="Average"/>
            </a:pPr>
            <a:r>
              <a:rPr lang="en" sz="1800">
                <a:solidFill>
                  <a:schemeClr val="accent3"/>
                </a:solidFill>
                <a:latin typeface="Average"/>
                <a:ea typeface="Average"/>
                <a:cs typeface="Average"/>
                <a:sym typeface="Average"/>
              </a:rPr>
              <a:t>“Low Income” zipcodes have per-capita income of $16000 or less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First thing to go</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David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2:45</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grpSp>
        <p:nvGrpSpPr>
          <p:cNvPr id="10" name="Shape 10"/>
          <p:cNvGrpSpPr/>
          <p:nvPr/>
        </p:nvGrpSpPr>
        <p:grpSpPr>
          <a:xfrm>
            <a:off x="4350278" y="2855377"/>
            <a:ext cx="443588"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a:off x="4799625" y="2915950"/>
              <a:ext cx="207000" cy="207000"/>
            </a:xfrm>
            <a:prstGeom prst="ellipse">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a:off x="4137525" y="2915950"/>
              <a:ext cx="207000" cy="207000"/>
            </a:xfrm>
            <a:prstGeom prst="ellipse">
              <a:avLst/>
            </a:prstGeom>
            <a:solidFill>
              <a:schemeClr val="dk1"/>
            </a:solidFill>
            <a:ln>
              <a:noFill/>
            </a:ln>
          </p:spPr>
          <p:txBody>
            <a:bodyPr lIns="91425" tIns="91425" rIns="91425" bIns="91425" anchor="ctr" anchorCtr="0">
              <a:noAutofit/>
            </a:bodyPr>
            <a:lstStyle/>
            <a:p>
              <a:pPr lvl="0">
                <a:spcBef>
                  <a:spcPts val="0"/>
                </a:spcBef>
                <a:buNone/>
              </a:pPr>
              <a:endParaRPr/>
            </a:p>
          </p:txBody>
        </p:sp>
      </p:grpSp>
      <p:sp>
        <p:nvSpPr>
          <p:cNvPr id="14" name="Shape 14"/>
          <p:cNvSpPr txBox="1">
            <a:spLocks noGrp="1"/>
          </p:cNvSpPr>
          <p:nvPr>
            <p:ph type="ctrTitle"/>
          </p:nvPr>
        </p:nvSpPr>
        <p:spPr>
          <a:xfrm>
            <a:off x="671257" y="990800"/>
            <a:ext cx="7801500" cy="1730100"/>
          </a:xfrm>
          <a:prstGeom prst="rect">
            <a:avLst/>
          </a:prstGeom>
        </p:spPr>
        <p:txBody>
          <a:bodyPr lIns="91425" tIns="91425" rIns="91425" bIns="91425" anchor="b"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
        <p:nvSpPr>
          <p:cNvPr id="15" name="Shape 15"/>
          <p:cNvSpPr txBox="1">
            <a:spLocks noGrp="1"/>
          </p:cNvSpPr>
          <p:nvPr>
            <p:ph type="subTitle" idx="1"/>
          </p:nvPr>
        </p:nvSpPr>
        <p:spPr>
          <a:xfrm>
            <a:off x="671250" y="3174875"/>
            <a:ext cx="78015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16" name="Shape 16"/>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311700" y="1255275"/>
            <a:ext cx="8520600" cy="18906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51" name="Shape 51"/>
          <p:cNvSpPr txBox="1">
            <a:spLocks noGrp="1"/>
          </p:cNvSpPr>
          <p:nvPr>
            <p:ph type="body" idx="1"/>
          </p:nvPr>
        </p:nvSpPr>
        <p:spPr>
          <a:xfrm>
            <a:off x="311700" y="32284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2" name="Shape 52"/>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671250" y="2141250"/>
            <a:ext cx="7852200" cy="8610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9" name="Shape 19"/>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6" name="Shape 26"/>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7" name="Shape 27"/>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8" name="Shape 28"/>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1" name="Shape 31"/>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4" name="Shape 34"/>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5" name="Shape 35"/>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lt2"/>
        </a:solidFill>
        <a:effectLst/>
      </p:bgPr>
    </p:bg>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90250" y="526350"/>
            <a:ext cx="6227100" cy="4090800"/>
          </a:xfrm>
          <a:prstGeom prst="rect">
            <a:avLst/>
          </a:prstGeom>
        </p:spPr>
        <p:txBody>
          <a:bodyPr lIns="91425" tIns="91425" rIns="91425" bIns="91425" anchor="ctr"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38" name="Shape 38"/>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41" name="Shape 41"/>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2" name="Shape 42"/>
          <p:cNvSpPr txBox="1">
            <a:spLocks noGrp="1"/>
          </p:cNvSpPr>
          <p:nvPr>
            <p:ph type="title"/>
          </p:nvPr>
        </p:nvSpPr>
        <p:spPr>
          <a:xfrm>
            <a:off x="265500" y="1081400"/>
            <a:ext cx="4045200" cy="1710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3" name="Shape 43"/>
          <p:cNvSpPr txBox="1">
            <a:spLocks noGrp="1"/>
          </p:cNvSpPr>
          <p:nvPr>
            <p:ph type="subTitle" idx="1"/>
          </p:nvPr>
        </p:nvSpPr>
        <p:spPr>
          <a:xfrm>
            <a:off x="265500" y="2845200"/>
            <a:ext cx="4045200" cy="1345500"/>
          </a:xfrm>
          <a:prstGeom prst="rect">
            <a:avLst/>
          </a:prstGeom>
        </p:spPr>
        <p:txBody>
          <a:bodyPr lIns="91425" tIns="91425" rIns="91425" bIns="91425" anchor="t" anchorCtr="0"/>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a:endParaRPr/>
          </a:p>
        </p:txBody>
      </p:sp>
      <p:sp>
        <p:nvSpPr>
          <p:cNvPr id="44" name="Shape 44"/>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45" name="Shape 45"/>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a:endParaRPr/>
          </a:p>
        </p:txBody>
      </p:sp>
      <p:sp>
        <p:nvSpPr>
          <p:cNvPr id="48" name="Shape 48"/>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a:endParaRPr/>
          </a:p>
        </p:txBody>
      </p:sp>
      <p:sp>
        <p:nvSpPr>
          <p:cNvPr id="8" name="Shape 8"/>
          <p:cNvSpPr txBox="1">
            <a:spLocks noGrp="1"/>
          </p:cNvSpPr>
          <p:nvPr>
            <p:ph type="sldNum" idx="12"/>
          </p:nvPr>
        </p:nvSpPr>
        <p:spPr>
          <a:xfrm>
            <a:off x="8490250" y="4681009"/>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accent3"/>
                </a:solidFill>
                <a:latin typeface="Average"/>
                <a:ea typeface="Average"/>
                <a:cs typeface="Average"/>
                <a:sym typeface="Average"/>
              </a:rPr>
              <a:t>‹#›</a:t>
            </a:fld>
            <a:endParaRPr lang="en" sz="1000">
              <a:solidFill>
                <a:schemeClr val="accent3"/>
              </a:solidFill>
              <a:latin typeface="Average"/>
              <a:ea typeface="Average"/>
              <a:cs typeface="Average"/>
              <a:sym typeface="Average"/>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0.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671257" y="990800"/>
            <a:ext cx="7801500" cy="1730100"/>
          </a:xfrm>
          <a:prstGeom prst="rect">
            <a:avLst/>
          </a:prstGeom>
        </p:spPr>
        <p:txBody>
          <a:bodyPr lIns="91425" tIns="91425" rIns="91425" bIns="91425" anchor="b" anchorCtr="0">
            <a:noAutofit/>
          </a:bodyPr>
          <a:lstStyle/>
          <a:p>
            <a:pPr lvl="0">
              <a:spcBef>
                <a:spcPts val="0"/>
              </a:spcBef>
              <a:buNone/>
            </a:pPr>
            <a:r>
              <a:rPr lang="en"/>
              <a:t>311 Call Data Analysis</a:t>
            </a:r>
          </a:p>
        </p:txBody>
      </p:sp>
      <p:sp>
        <p:nvSpPr>
          <p:cNvPr id="60" name="Shape 60"/>
          <p:cNvSpPr txBox="1">
            <a:spLocks noGrp="1"/>
          </p:cNvSpPr>
          <p:nvPr>
            <p:ph type="subTitle" idx="1"/>
          </p:nvPr>
        </p:nvSpPr>
        <p:spPr>
          <a:xfrm>
            <a:off x="311700" y="3900925"/>
            <a:ext cx="8520600" cy="792600"/>
          </a:xfrm>
          <a:prstGeom prst="rect">
            <a:avLst/>
          </a:prstGeom>
        </p:spPr>
        <p:txBody>
          <a:bodyPr lIns="91425" tIns="91425" rIns="91425" bIns="91425" anchor="t" anchorCtr="0">
            <a:noAutofit/>
          </a:bodyPr>
          <a:lstStyle/>
          <a:p>
            <a:pPr lvl="0">
              <a:spcBef>
                <a:spcPts val="0"/>
              </a:spcBef>
              <a:buNone/>
            </a:pPr>
            <a:r>
              <a:rPr lang="en" sz="1800"/>
              <a:t>Jason Cheves, David Edison, Dan Fisher, Ahmed Raza, Saagar Sarin, Jason Walston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Shape 118"/>
          <p:cNvPicPr preferRelativeResize="0"/>
          <p:nvPr/>
        </p:nvPicPr>
        <p:blipFill>
          <a:blip r:embed="rId3">
            <a:alphaModFix/>
          </a:blip>
          <a:stretch>
            <a:fillRect/>
          </a:stretch>
        </p:blipFill>
        <p:spPr>
          <a:xfrm>
            <a:off x="3921124" y="369300"/>
            <a:ext cx="5112250" cy="4404899"/>
          </a:xfrm>
          <a:prstGeom prst="rect">
            <a:avLst/>
          </a:prstGeom>
          <a:noFill/>
          <a:ln>
            <a:noFill/>
          </a:ln>
        </p:spPr>
      </p:pic>
      <p:sp>
        <p:nvSpPr>
          <p:cNvPr id="119" name="Shape 119"/>
          <p:cNvSpPr txBox="1">
            <a:spLocks noGrp="1"/>
          </p:cNvSpPr>
          <p:nvPr>
            <p:ph type="body" idx="1"/>
          </p:nvPr>
        </p:nvSpPr>
        <p:spPr>
          <a:xfrm>
            <a:off x="324025" y="601800"/>
            <a:ext cx="3446700" cy="3939900"/>
          </a:xfrm>
          <a:prstGeom prst="rect">
            <a:avLst/>
          </a:prstGeom>
        </p:spPr>
        <p:txBody>
          <a:bodyPr lIns="91425" tIns="91425" rIns="91425" bIns="91425" anchor="t" anchorCtr="0">
            <a:noAutofit/>
          </a:bodyPr>
          <a:lstStyle/>
          <a:p>
            <a:pPr marL="457200" lvl="0" indent="-228600" rtl="0">
              <a:spcBef>
                <a:spcPts val="0"/>
              </a:spcBef>
            </a:pPr>
            <a:r>
              <a:rPr lang="en"/>
              <a:t>Limited data to ZIP codes with at least 100 total requests</a:t>
            </a:r>
          </a:p>
          <a:p>
            <a:pPr marL="457200" lvl="0" indent="-228600" rtl="0">
              <a:spcBef>
                <a:spcPts val="0"/>
              </a:spcBef>
            </a:pPr>
            <a:r>
              <a:rPr lang="en"/>
              <a:t>Calculated a variable for % of citizen (not driver self report) requests from the app for each ZIP code</a:t>
            </a:r>
          </a:p>
          <a:p>
            <a:pPr marL="457200" lvl="0" indent="-228600" rtl="0">
              <a:spcBef>
                <a:spcPts val="0"/>
              </a:spcBef>
            </a:pPr>
            <a:r>
              <a:rPr lang="en"/>
              <a:t>Found that ZIP codes with high percentages and low percentages were geographically clustered.</a:t>
            </a:r>
          </a:p>
          <a:p>
            <a:pPr lvl="0" rtl="0">
              <a:spcBef>
                <a:spcPts val="0"/>
              </a:spcBef>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124" name="Shape 124"/>
          <p:cNvPicPr preferRelativeResize="0"/>
          <p:nvPr/>
        </p:nvPicPr>
        <p:blipFill>
          <a:blip r:embed="rId3">
            <a:alphaModFix/>
          </a:blip>
          <a:stretch>
            <a:fillRect/>
          </a:stretch>
        </p:blipFill>
        <p:spPr>
          <a:xfrm>
            <a:off x="3977175" y="405724"/>
            <a:ext cx="4938575" cy="4332050"/>
          </a:xfrm>
          <a:prstGeom prst="rect">
            <a:avLst/>
          </a:prstGeom>
          <a:noFill/>
          <a:ln>
            <a:noFill/>
          </a:ln>
        </p:spPr>
      </p:pic>
      <p:sp>
        <p:nvSpPr>
          <p:cNvPr id="125" name="Shape 125"/>
          <p:cNvSpPr txBox="1"/>
          <p:nvPr/>
        </p:nvSpPr>
        <p:spPr>
          <a:xfrm>
            <a:off x="419375" y="740075"/>
            <a:ext cx="3170100" cy="3762000"/>
          </a:xfrm>
          <a:prstGeom prst="rect">
            <a:avLst/>
          </a:prstGeom>
          <a:noFill/>
          <a:ln>
            <a:noFill/>
          </a:ln>
        </p:spPr>
        <p:txBody>
          <a:bodyPr lIns="91425" tIns="91425" rIns="91425" bIns="91425" anchor="t" anchorCtr="0">
            <a:noAutofit/>
          </a:bodyPr>
          <a:lstStyle/>
          <a:p>
            <a:pPr lvl="0">
              <a:spcBef>
                <a:spcPts val="0"/>
              </a:spcBef>
              <a:buNone/>
            </a:pPr>
            <a:endParaRPr>
              <a:solidFill>
                <a:srgbClr val="FFFFFF"/>
              </a:solidFill>
            </a:endParaRPr>
          </a:p>
        </p:txBody>
      </p:sp>
      <p:sp>
        <p:nvSpPr>
          <p:cNvPr id="126" name="Shape 126"/>
          <p:cNvSpPr txBox="1">
            <a:spLocks noGrp="1"/>
          </p:cNvSpPr>
          <p:nvPr>
            <p:ph type="body" idx="1"/>
          </p:nvPr>
        </p:nvSpPr>
        <p:spPr>
          <a:xfrm>
            <a:off x="261675" y="740075"/>
            <a:ext cx="3715500" cy="3416400"/>
          </a:xfrm>
          <a:prstGeom prst="rect">
            <a:avLst/>
          </a:prstGeom>
        </p:spPr>
        <p:txBody>
          <a:bodyPr lIns="91425" tIns="91425" rIns="91425" bIns="91425" anchor="t" anchorCtr="0">
            <a:noAutofit/>
          </a:bodyPr>
          <a:lstStyle/>
          <a:p>
            <a:pPr marL="457200" lvl="0" indent="-228600" rtl="0">
              <a:spcBef>
                <a:spcPts val="0"/>
              </a:spcBef>
            </a:pPr>
            <a:r>
              <a:rPr lang="en"/>
              <a:t>We looked at addresses with more than 30 calls </a:t>
            </a:r>
          </a:p>
          <a:p>
            <a:pPr marL="457200" lvl="0" indent="-228600" rtl="0">
              <a:spcBef>
                <a:spcPts val="0"/>
              </a:spcBef>
            </a:pPr>
            <a:r>
              <a:rPr lang="en"/>
              <a:t>These address made proportionally way fewer mobile app requests</a:t>
            </a:r>
          </a:p>
          <a:p>
            <a:pPr marL="457200" lvl="0" indent="-228600" rtl="0">
              <a:spcBef>
                <a:spcPts val="0"/>
              </a:spcBef>
            </a:pPr>
            <a:r>
              <a:rPr lang="en"/>
              <a:t>Specifically target these addresses through contacting apartment managers/ putting up fliers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311700" y="1705325"/>
            <a:ext cx="8520600" cy="572700"/>
          </a:xfrm>
          <a:prstGeom prst="rect">
            <a:avLst/>
          </a:prstGeom>
        </p:spPr>
        <p:txBody>
          <a:bodyPr lIns="91425" tIns="91425" rIns="91425" bIns="91425" anchor="t" anchorCtr="0">
            <a:noAutofit/>
          </a:bodyPr>
          <a:lstStyle/>
          <a:p>
            <a:pPr lvl="0" algn="ctr">
              <a:spcBef>
                <a:spcPts val="0"/>
              </a:spcBef>
              <a:buNone/>
            </a:pPr>
            <a:r>
              <a:rPr lang="en"/>
              <a:t>Recommendation 2:  Target Commuters/ High-propensity Users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692700" y="478450"/>
            <a:ext cx="8520600" cy="572700"/>
          </a:xfrm>
          <a:prstGeom prst="rect">
            <a:avLst/>
          </a:prstGeom>
        </p:spPr>
        <p:txBody>
          <a:bodyPr lIns="91425" tIns="91425" rIns="91425" bIns="91425" anchor="t" anchorCtr="0">
            <a:noAutofit/>
          </a:bodyPr>
          <a:lstStyle/>
          <a:p>
            <a:pPr lvl="0">
              <a:spcBef>
                <a:spcPts val="0"/>
              </a:spcBef>
              <a:buNone/>
            </a:pPr>
            <a:r>
              <a:rPr lang="en"/>
              <a:t>Time of Day Analysis</a:t>
            </a:r>
          </a:p>
        </p:txBody>
      </p:sp>
      <p:pic>
        <p:nvPicPr>
          <p:cNvPr id="137" name="Shape 137"/>
          <p:cNvPicPr preferRelativeResize="0"/>
          <p:nvPr/>
        </p:nvPicPr>
        <p:blipFill>
          <a:blip r:embed="rId3">
            <a:alphaModFix/>
          </a:blip>
          <a:stretch>
            <a:fillRect/>
          </a:stretch>
        </p:blipFill>
        <p:spPr>
          <a:xfrm>
            <a:off x="0" y="1589724"/>
            <a:ext cx="4593830" cy="3239474"/>
          </a:xfrm>
          <a:prstGeom prst="rect">
            <a:avLst/>
          </a:prstGeom>
          <a:noFill/>
          <a:ln>
            <a:noFill/>
          </a:ln>
        </p:spPr>
      </p:pic>
      <p:pic>
        <p:nvPicPr>
          <p:cNvPr id="138" name="Shape 138"/>
          <p:cNvPicPr preferRelativeResize="0"/>
          <p:nvPr/>
        </p:nvPicPr>
        <p:blipFill>
          <a:blip r:embed="rId4">
            <a:alphaModFix/>
          </a:blip>
          <a:stretch>
            <a:fillRect/>
          </a:stretch>
        </p:blipFill>
        <p:spPr>
          <a:xfrm>
            <a:off x="5061246" y="290671"/>
            <a:ext cx="3895650" cy="1114025"/>
          </a:xfrm>
          <a:prstGeom prst="rect">
            <a:avLst/>
          </a:prstGeom>
          <a:noFill/>
          <a:ln>
            <a:noFill/>
          </a:ln>
        </p:spPr>
      </p:pic>
      <p:pic>
        <p:nvPicPr>
          <p:cNvPr id="139" name="Shape 139"/>
          <p:cNvPicPr preferRelativeResize="0"/>
          <p:nvPr/>
        </p:nvPicPr>
        <p:blipFill>
          <a:blip r:embed="rId5">
            <a:alphaModFix/>
          </a:blip>
          <a:stretch>
            <a:fillRect/>
          </a:stretch>
        </p:blipFill>
        <p:spPr>
          <a:xfrm>
            <a:off x="4579299" y="1589725"/>
            <a:ext cx="4564700" cy="32394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225350" y="223000"/>
            <a:ext cx="8520600" cy="572700"/>
          </a:xfrm>
          <a:prstGeom prst="rect">
            <a:avLst/>
          </a:prstGeom>
        </p:spPr>
        <p:txBody>
          <a:bodyPr lIns="91425" tIns="91425" rIns="91425" bIns="91425" anchor="t" anchorCtr="0">
            <a:noAutofit/>
          </a:bodyPr>
          <a:lstStyle/>
          <a:p>
            <a:pPr lvl="0" algn="ctr">
              <a:spcBef>
                <a:spcPts val="0"/>
              </a:spcBef>
              <a:buNone/>
            </a:pPr>
            <a:r>
              <a:rPr lang="en"/>
              <a:t>Metro Analysis</a:t>
            </a:r>
          </a:p>
        </p:txBody>
      </p:sp>
      <p:pic>
        <p:nvPicPr>
          <p:cNvPr id="145" name="Shape 145" descr="311_7.JPG"/>
          <p:cNvPicPr preferRelativeResize="0"/>
          <p:nvPr/>
        </p:nvPicPr>
        <p:blipFill>
          <a:blip r:embed="rId3">
            <a:alphaModFix/>
          </a:blip>
          <a:stretch>
            <a:fillRect/>
          </a:stretch>
        </p:blipFill>
        <p:spPr>
          <a:xfrm>
            <a:off x="76200" y="937425"/>
            <a:ext cx="4594156" cy="4053675"/>
          </a:xfrm>
          <a:prstGeom prst="rect">
            <a:avLst/>
          </a:prstGeom>
          <a:noFill/>
          <a:ln>
            <a:noFill/>
          </a:ln>
        </p:spPr>
      </p:pic>
      <p:pic>
        <p:nvPicPr>
          <p:cNvPr id="146" name="Shape 146" descr="311_6.JPG"/>
          <p:cNvPicPr preferRelativeResize="0"/>
          <p:nvPr/>
        </p:nvPicPr>
        <p:blipFill>
          <a:blip r:embed="rId4">
            <a:alphaModFix/>
          </a:blip>
          <a:stretch>
            <a:fillRect/>
          </a:stretch>
        </p:blipFill>
        <p:spPr>
          <a:xfrm>
            <a:off x="4659324" y="937424"/>
            <a:ext cx="4412649" cy="40536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311700" y="407000"/>
            <a:ext cx="8520600" cy="3416400"/>
          </a:xfrm>
          <a:prstGeom prst="rect">
            <a:avLst/>
          </a:prstGeom>
        </p:spPr>
        <p:txBody>
          <a:bodyPr lIns="91425" tIns="91425" rIns="91425" bIns="91425" anchor="t" anchorCtr="0">
            <a:noAutofit/>
          </a:bodyPr>
          <a:lstStyle/>
          <a:p>
            <a:pPr lvl="0" algn="ctr" rtl="0">
              <a:lnSpc>
                <a:spcPct val="100000"/>
              </a:lnSpc>
              <a:spcBef>
                <a:spcPts val="0"/>
              </a:spcBef>
              <a:spcAft>
                <a:spcPts val="0"/>
              </a:spcAft>
              <a:buNone/>
            </a:pPr>
            <a:endParaRPr sz="3000">
              <a:solidFill>
                <a:schemeClr val="dk1"/>
              </a:solidFill>
              <a:latin typeface="Oswald"/>
              <a:ea typeface="Oswald"/>
              <a:cs typeface="Oswald"/>
              <a:sym typeface="Oswald"/>
            </a:endParaRPr>
          </a:p>
          <a:p>
            <a:pPr lvl="0" algn="ctr" rtl="0">
              <a:lnSpc>
                <a:spcPct val="100000"/>
              </a:lnSpc>
              <a:spcBef>
                <a:spcPts val="0"/>
              </a:spcBef>
              <a:spcAft>
                <a:spcPts val="0"/>
              </a:spcAft>
              <a:buNone/>
            </a:pPr>
            <a:endParaRPr sz="3000">
              <a:solidFill>
                <a:schemeClr val="dk1"/>
              </a:solidFill>
              <a:latin typeface="Oswald"/>
              <a:ea typeface="Oswald"/>
              <a:cs typeface="Oswald"/>
              <a:sym typeface="Oswald"/>
            </a:endParaRPr>
          </a:p>
          <a:p>
            <a:pPr lvl="0" algn="ctr" rtl="0">
              <a:lnSpc>
                <a:spcPct val="100000"/>
              </a:lnSpc>
              <a:spcBef>
                <a:spcPts val="0"/>
              </a:spcBef>
              <a:spcAft>
                <a:spcPts val="0"/>
              </a:spcAft>
              <a:buNone/>
            </a:pPr>
            <a:endParaRPr sz="4400">
              <a:solidFill>
                <a:schemeClr val="dk1"/>
              </a:solidFill>
              <a:latin typeface="Oswald"/>
              <a:ea typeface="Oswald"/>
              <a:cs typeface="Oswald"/>
              <a:sym typeface="Oswald"/>
            </a:endParaRPr>
          </a:p>
          <a:p>
            <a:pPr lvl="0" algn="ctr">
              <a:lnSpc>
                <a:spcPct val="100000"/>
              </a:lnSpc>
              <a:spcBef>
                <a:spcPts val="0"/>
              </a:spcBef>
              <a:spcAft>
                <a:spcPts val="0"/>
              </a:spcAft>
              <a:buNone/>
            </a:pPr>
            <a:r>
              <a:rPr lang="en" sz="4400">
                <a:solidFill>
                  <a:schemeClr val="dk1"/>
                </a:solidFill>
                <a:latin typeface="Oswald"/>
                <a:ea typeface="Oswald"/>
                <a:cs typeface="Oswald"/>
                <a:sym typeface="Oswald"/>
              </a:rPr>
              <a:t>Recommendation 3:  311 Call Directory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Recommendation 3:  311 Call Directory</a:t>
            </a:r>
          </a:p>
        </p:txBody>
      </p:sp>
      <p:sp>
        <p:nvSpPr>
          <p:cNvPr id="157" name="Shape 157"/>
          <p:cNvSpPr txBox="1">
            <a:spLocks noGrp="1"/>
          </p:cNvSpPr>
          <p:nvPr>
            <p:ph type="body" idx="1"/>
          </p:nvPr>
        </p:nvSpPr>
        <p:spPr>
          <a:xfrm>
            <a:off x="311700" y="1152475"/>
            <a:ext cx="3954300" cy="3864600"/>
          </a:xfrm>
          <a:prstGeom prst="rect">
            <a:avLst/>
          </a:prstGeom>
        </p:spPr>
        <p:txBody>
          <a:bodyPr lIns="91425" tIns="91425" rIns="91425" bIns="91425" anchor="t" anchorCtr="0">
            <a:noAutofit/>
          </a:bodyPr>
          <a:lstStyle/>
          <a:p>
            <a:pPr marL="457200" lvl="0" indent="-228600">
              <a:spcBef>
                <a:spcPts val="0"/>
              </a:spcBef>
            </a:pPr>
            <a:r>
              <a:rPr lang="en"/>
              <a:t>Redirect 38.4% of calls that ultimately get transferred anyways </a:t>
            </a:r>
          </a:p>
          <a:p>
            <a:pPr marL="457200" lvl="0" indent="-228600">
              <a:spcBef>
                <a:spcPts val="0"/>
              </a:spcBef>
            </a:pPr>
            <a:r>
              <a:rPr lang="en"/>
              <a:t>Automatically transfer calls to other city departments.  </a:t>
            </a:r>
          </a:p>
          <a:p>
            <a:pPr marL="457200" lvl="0" indent="-228600" rtl="0">
              <a:spcBef>
                <a:spcPts val="0"/>
              </a:spcBef>
            </a:pPr>
            <a:r>
              <a:rPr lang="en"/>
              <a:t>Ease massive strain on the city and create an easier workflow</a:t>
            </a:r>
          </a:p>
          <a:p>
            <a:pPr marL="457200" lvl="0" indent="-228600" rtl="0">
              <a:spcBef>
                <a:spcPts val="0"/>
              </a:spcBef>
            </a:pPr>
            <a:r>
              <a:rPr lang="en"/>
              <a:t>Can also automate elements of the service requests.</a:t>
            </a:r>
          </a:p>
          <a:p>
            <a:pPr lvl="0">
              <a:spcBef>
                <a:spcPts val="0"/>
              </a:spcBef>
              <a:buNone/>
            </a:pPr>
            <a:endParaRPr/>
          </a:p>
          <a:p>
            <a:pPr lvl="0" rtl="0">
              <a:spcBef>
                <a:spcPts val="0"/>
              </a:spcBef>
              <a:buClr>
                <a:schemeClr val="dk1"/>
              </a:buClr>
              <a:buSzPct val="61111"/>
              <a:buFont typeface="Arial"/>
              <a:buNone/>
            </a:pPr>
            <a:endParaRPr/>
          </a:p>
          <a:p>
            <a:pPr lvl="0" rtl="0">
              <a:spcBef>
                <a:spcPts val="0"/>
              </a:spcBef>
              <a:buNone/>
            </a:pPr>
            <a:endParaRPr/>
          </a:p>
        </p:txBody>
      </p:sp>
      <p:pic>
        <p:nvPicPr>
          <p:cNvPr id="158" name="Shape 158"/>
          <p:cNvPicPr preferRelativeResize="0"/>
          <p:nvPr/>
        </p:nvPicPr>
        <p:blipFill>
          <a:blip r:embed="rId3">
            <a:alphaModFix/>
          </a:blip>
          <a:stretch>
            <a:fillRect/>
          </a:stretch>
        </p:blipFill>
        <p:spPr>
          <a:xfrm>
            <a:off x="4356725" y="1093925"/>
            <a:ext cx="4573200" cy="3213982"/>
          </a:xfrm>
          <a:prstGeom prst="rect">
            <a:avLst/>
          </a:prstGeom>
          <a:noFill/>
          <a:ln>
            <a:noFill/>
          </a:ln>
        </p:spPr>
      </p:pic>
      <p:sp>
        <p:nvSpPr>
          <p:cNvPr id="159" name="Shape 159"/>
          <p:cNvSpPr txBox="1"/>
          <p:nvPr/>
        </p:nvSpPr>
        <p:spPr>
          <a:xfrm>
            <a:off x="4835125" y="4378750"/>
            <a:ext cx="3490800" cy="382500"/>
          </a:xfrm>
          <a:prstGeom prst="rect">
            <a:avLst/>
          </a:prstGeom>
          <a:noFill/>
          <a:ln>
            <a:noFill/>
          </a:ln>
        </p:spPr>
        <p:txBody>
          <a:bodyPr lIns="91425" tIns="91425" rIns="91425" bIns="91425" anchor="t" anchorCtr="0">
            <a:noAutofit/>
          </a:bodyPr>
          <a:lstStyle/>
          <a:p>
            <a:pPr lvl="0">
              <a:spcBef>
                <a:spcPts val="0"/>
              </a:spcBef>
              <a:buNone/>
            </a:pPr>
            <a:r>
              <a:rPr lang="en">
                <a:solidFill>
                  <a:schemeClr val="accent3"/>
                </a:solidFill>
              </a:rPr>
              <a:t>Note: Data from June 2014 to May 2015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Current Call Directory</a:t>
            </a:r>
          </a:p>
        </p:txBody>
      </p:sp>
      <p:pic>
        <p:nvPicPr>
          <p:cNvPr id="165" name="Shape 165"/>
          <p:cNvPicPr preferRelativeResize="0"/>
          <p:nvPr/>
        </p:nvPicPr>
        <p:blipFill>
          <a:blip r:embed="rId3">
            <a:alphaModFix/>
          </a:blip>
          <a:stretch>
            <a:fillRect/>
          </a:stretch>
        </p:blipFill>
        <p:spPr>
          <a:xfrm>
            <a:off x="1031200" y="1170125"/>
            <a:ext cx="6510924" cy="3798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Potential Call Directory </a:t>
            </a:r>
          </a:p>
        </p:txBody>
      </p:sp>
      <p:sp>
        <p:nvSpPr>
          <p:cNvPr id="171" name="Shape 171"/>
          <p:cNvSpPr txBox="1"/>
          <p:nvPr/>
        </p:nvSpPr>
        <p:spPr>
          <a:xfrm>
            <a:off x="200800" y="4819125"/>
            <a:ext cx="6054900" cy="324300"/>
          </a:xfrm>
          <a:prstGeom prst="rect">
            <a:avLst/>
          </a:prstGeom>
          <a:noFill/>
          <a:ln>
            <a:noFill/>
          </a:ln>
        </p:spPr>
        <p:txBody>
          <a:bodyPr lIns="91425" tIns="91425" rIns="91425" bIns="91425" anchor="t" anchorCtr="0">
            <a:noAutofit/>
          </a:bodyPr>
          <a:lstStyle/>
          <a:p>
            <a:pPr lvl="0">
              <a:spcBef>
                <a:spcPts val="0"/>
              </a:spcBef>
              <a:buNone/>
            </a:pPr>
            <a:endParaRPr>
              <a:solidFill>
                <a:srgbClr val="FFFFFF"/>
              </a:solidFill>
            </a:endParaRPr>
          </a:p>
        </p:txBody>
      </p:sp>
      <p:pic>
        <p:nvPicPr>
          <p:cNvPr id="172" name="Shape 172"/>
          <p:cNvPicPr preferRelativeResize="0"/>
          <p:nvPr/>
        </p:nvPicPr>
        <p:blipFill>
          <a:blip r:embed="rId3">
            <a:alphaModFix/>
          </a:blip>
          <a:stretch>
            <a:fillRect/>
          </a:stretch>
        </p:blipFill>
        <p:spPr>
          <a:xfrm>
            <a:off x="1565150" y="1147875"/>
            <a:ext cx="6103299" cy="384915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387025" y="434275"/>
            <a:ext cx="8520600" cy="572700"/>
          </a:xfrm>
          <a:prstGeom prst="rect">
            <a:avLst/>
          </a:prstGeom>
        </p:spPr>
        <p:txBody>
          <a:bodyPr lIns="91425" tIns="91425" rIns="91425" bIns="91425" anchor="t" anchorCtr="0">
            <a:noAutofit/>
          </a:bodyPr>
          <a:lstStyle/>
          <a:p>
            <a:pPr lvl="0" rtl="0">
              <a:spcBef>
                <a:spcPts val="0"/>
              </a:spcBef>
              <a:buNone/>
            </a:pPr>
            <a:r>
              <a:rPr lang="en"/>
              <a:t>Recommendations Summary</a:t>
            </a:r>
          </a:p>
        </p:txBody>
      </p:sp>
      <p:sp>
        <p:nvSpPr>
          <p:cNvPr id="178" name="Shape 178"/>
          <p:cNvSpPr txBox="1">
            <a:spLocks noGrp="1"/>
          </p:cNvSpPr>
          <p:nvPr>
            <p:ph type="body" idx="1"/>
          </p:nvPr>
        </p:nvSpPr>
        <p:spPr>
          <a:xfrm>
            <a:off x="311700" y="1710925"/>
            <a:ext cx="8520600" cy="3306000"/>
          </a:xfrm>
          <a:prstGeom prst="rect">
            <a:avLst/>
          </a:prstGeom>
        </p:spPr>
        <p:txBody>
          <a:bodyPr lIns="91425" tIns="91425" rIns="91425" bIns="91425" anchor="t" anchorCtr="0">
            <a:noAutofit/>
          </a:bodyPr>
          <a:lstStyle/>
          <a:p>
            <a:pPr marL="457200" lvl="0" indent="-381000">
              <a:spcBef>
                <a:spcPts val="0"/>
              </a:spcBef>
              <a:buClr>
                <a:schemeClr val="dk1"/>
              </a:buClr>
              <a:buSzPct val="100000"/>
            </a:pPr>
            <a:r>
              <a:rPr lang="en" sz="2400" b="1">
                <a:solidFill>
                  <a:schemeClr val="dk1"/>
                </a:solidFill>
              </a:rPr>
              <a:t>Target High Volume Callers</a:t>
            </a:r>
          </a:p>
          <a:p>
            <a:pPr marL="457200" lvl="0" indent="-381000">
              <a:spcBef>
                <a:spcPts val="0"/>
              </a:spcBef>
              <a:buClr>
                <a:srgbClr val="FFFFFF"/>
              </a:buClr>
              <a:buSzPct val="100000"/>
            </a:pPr>
            <a:r>
              <a:rPr lang="en" sz="2400" b="1">
                <a:solidFill>
                  <a:srgbClr val="FFFFFF"/>
                </a:solidFill>
              </a:rPr>
              <a:t>Marketing Campaign around City Metro</a:t>
            </a:r>
          </a:p>
          <a:p>
            <a:pPr marL="457200" lvl="0" indent="-381000" rtl="0">
              <a:spcBef>
                <a:spcPts val="0"/>
              </a:spcBef>
              <a:buClr>
                <a:schemeClr val="dk1"/>
              </a:buClr>
              <a:buSzPct val="100000"/>
            </a:pPr>
            <a:r>
              <a:rPr lang="en" sz="2400" b="1">
                <a:solidFill>
                  <a:schemeClr val="dk1"/>
                </a:solidFill>
              </a:rPr>
              <a:t>Create Automated 311 Directory</a:t>
            </a:r>
          </a:p>
          <a:p>
            <a:pPr lvl="0" rtl="0">
              <a:spcBef>
                <a:spcPts val="0"/>
              </a:spcBef>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Problem Statement</a:t>
            </a:r>
          </a:p>
        </p:txBody>
      </p:sp>
      <p:sp>
        <p:nvSpPr>
          <p:cNvPr id="66" name="Shape 66"/>
          <p:cNvSpPr txBox="1">
            <a:spLocks noGrp="1"/>
          </p:cNvSpPr>
          <p:nvPr>
            <p:ph type="body" idx="1"/>
          </p:nvPr>
        </p:nvSpPr>
        <p:spPr>
          <a:xfrm>
            <a:off x="435050" y="789125"/>
            <a:ext cx="8520600" cy="3416400"/>
          </a:xfrm>
          <a:prstGeom prst="rect">
            <a:avLst/>
          </a:prstGeom>
        </p:spPr>
        <p:txBody>
          <a:bodyPr lIns="91425" tIns="91425" rIns="91425" bIns="91425" anchor="t" anchorCtr="0">
            <a:noAutofit/>
          </a:bodyPr>
          <a:lstStyle/>
          <a:p>
            <a:pPr lvl="0" indent="457200" rtl="0">
              <a:spcBef>
                <a:spcPts val="0"/>
              </a:spcBef>
              <a:spcAft>
                <a:spcPts val="0"/>
              </a:spcAft>
              <a:buNone/>
            </a:pPr>
            <a:endParaRPr b="1" i="1">
              <a:solidFill>
                <a:srgbClr val="000000"/>
              </a:solidFill>
              <a:highlight>
                <a:srgbClr val="FFFF00"/>
              </a:highlight>
              <a:latin typeface="Arial"/>
              <a:ea typeface="Arial"/>
              <a:cs typeface="Arial"/>
              <a:sym typeface="Arial"/>
            </a:endParaRPr>
          </a:p>
          <a:p>
            <a:pPr lvl="0" indent="457200" rtl="0">
              <a:spcBef>
                <a:spcPts val="0"/>
              </a:spcBef>
              <a:spcAft>
                <a:spcPts val="0"/>
              </a:spcAft>
              <a:buNone/>
            </a:pPr>
            <a:endParaRPr b="1" i="1">
              <a:solidFill>
                <a:srgbClr val="000000"/>
              </a:solidFill>
              <a:highlight>
                <a:srgbClr val="FFFF00"/>
              </a:highlight>
              <a:latin typeface="Arial"/>
              <a:ea typeface="Arial"/>
              <a:cs typeface="Arial"/>
              <a:sym typeface="Arial"/>
            </a:endParaRPr>
          </a:p>
          <a:p>
            <a:pPr marL="0" lvl="0" indent="0" rtl="0">
              <a:spcBef>
                <a:spcPts val="0"/>
              </a:spcBef>
              <a:spcAft>
                <a:spcPts val="0"/>
              </a:spcAft>
              <a:buNone/>
            </a:pPr>
            <a:r>
              <a:rPr lang="en">
                <a:solidFill>
                  <a:srgbClr val="FFFFFF"/>
                </a:solidFill>
                <a:latin typeface="Arial"/>
                <a:ea typeface="Arial"/>
                <a:cs typeface="Arial"/>
                <a:sym typeface="Arial"/>
              </a:rPr>
              <a:t>“We’re increasing requests every month, but an operator can only handle so many calls a day, I’m trying to push as much mobile as we can.”</a:t>
            </a:r>
          </a:p>
          <a:p>
            <a:pPr lvl="0" indent="457200" rtl="0">
              <a:spcBef>
                <a:spcPts val="0"/>
              </a:spcBef>
              <a:spcAft>
                <a:spcPts val="0"/>
              </a:spcAft>
              <a:buNone/>
            </a:pPr>
            <a:endParaRPr>
              <a:solidFill>
                <a:srgbClr val="FFFFFF"/>
              </a:solidFill>
              <a:latin typeface="Arial"/>
              <a:ea typeface="Arial"/>
              <a:cs typeface="Arial"/>
              <a:sym typeface="Arial"/>
            </a:endParaRPr>
          </a:p>
          <a:p>
            <a:pPr marL="0" lvl="0" indent="0" rtl="0">
              <a:spcBef>
                <a:spcPts val="0"/>
              </a:spcBef>
              <a:spcAft>
                <a:spcPts val="0"/>
              </a:spcAft>
              <a:buNone/>
            </a:pPr>
            <a:r>
              <a:rPr lang="en">
                <a:solidFill>
                  <a:srgbClr val="FFFFFF"/>
                </a:solidFill>
                <a:latin typeface="Arial"/>
                <a:ea typeface="Arial"/>
                <a:cs typeface="Arial"/>
                <a:sym typeface="Arial"/>
              </a:rPr>
              <a:t>- Jeanne Holm</a:t>
            </a:r>
          </a:p>
          <a:p>
            <a:pPr marL="0" lvl="0" indent="0" rtl="0">
              <a:spcBef>
                <a:spcPts val="0"/>
              </a:spcBef>
              <a:spcAft>
                <a:spcPts val="0"/>
              </a:spcAft>
              <a:buNone/>
            </a:pPr>
            <a:r>
              <a:rPr lang="en">
                <a:solidFill>
                  <a:srgbClr val="FFFFFF"/>
                </a:solidFill>
                <a:latin typeface="Arial"/>
                <a:ea typeface="Arial"/>
                <a:cs typeface="Arial"/>
                <a:sym typeface="Arial"/>
              </a:rPr>
              <a:t>Los Angeles Deputy Chief Information Officer</a:t>
            </a:r>
          </a:p>
          <a:p>
            <a:pPr lvl="0" indent="457200" rtl="0">
              <a:spcBef>
                <a:spcPts val="0"/>
              </a:spcBef>
              <a:spcAft>
                <a:spcPts val="0"/>
              </a:spcAft>
              <a:buNone/>
            </a:pPr>
            <a:endParaRPr b="1" i="1">
              <a:solidFill>
                <a:srgbClr val="000000"/>
              </a:solidFill>
              <a:highlight>
                <a:srgbClr val="FFFF00"/>
              </a:highlight>
              <a:latin typeface="Arial"/>
              <a:ea typeface="Arial"/>
              <a:cs typeface="Arial"/>
              <a:sym typeface="Arial"/>
            </a:endParaRPr>
          </a:p>
          <a:p>
            <a:pPr lvl="0" indent="457200" rtl="0">
              <a:spcBef>
                <a:spcPts val="0"/>
              </a:spcBef>
              <a:spcAft>
                <a:spcPts val="0"/>
              </a:spcAft>
              <a:buNone/>
            </a:pPr>
            <a:endParaRPr b="1" i="1">
              <a:solidFill>
                <a:srgbClr val="000000"/>
              </a:solidFill>
              <a:highlight>
                <a:srgbClr val="FFFF00"/>
              </a:highlight>
              <a:latin typeface="Arial"/>
              <a:ea typeface="Arial"/>
              <a:cs typeface="Arial"/>
              <a:sym typeface="Arial"/>
            </a:endParaRPr>
          </a:p>
          <a:p>
            <a:pPr marL="0" lvl="0" indent="0">
              <a:spcBef>
                <a:spcPts val="0"/>
              </a:spcBef>
              <a:spcAft>
                <a:spcPts val="0"/>
              </a:spcAft>
              <a:buNone/>
            </a:pPr>
            <a:r>
              <a:rPr lang="en" sz="1200">
                <a:solidFill>
                  <a:srgbClr val="FFFFFF"/>
                </a:solidFill>
                <a:latin typeface="Arial"/>
                <a:ea typeface="Arial"/>
                <a:cs typeface="Arial"/>
                <a:sym typeface="Arial"/>
              </a:rPr>
              <a:t>Source: Citydata.com, 11/18/2016</a:t>
            </a:r>
          </a:p>
          <a:p>
            <a:pPr lvl="0" rtl="0">
              <a:spcBef>
                <a:spcPts val="0"/>
              </a:spcBef>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lgn="ctr">
              <a:spcBef>
                <a:spcPts val="0"/>
              </a:spcBef>
              <a:buNone/>
            </a:pPr>
            <a:r>
              <a:rPr lang="en" sz="4800"/>
              <a:t> Questions for the team?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311700" y="321675"/>
            <a:ext cx="8520600" cy="572700"/>
          </a:xfrm>
          <a:prstGeom prst="rect">
            <a:avLst/>
          </a:prstGeom>
        </p:spPr>
        <p:txBody>
          <a:bodyPr lIns="91425" tIns="91425" rIns="91425" bIns="91425" anchor="t" anchorCtr="0">
            <a:noAutofit/>
          </a:bodyPr>
          <a:lstStyle/>
          <a:p>
            <a:pPr lvl="0" algn="ctr">
              <a:spcBef>
                <a:spcPts val="0"/>
              </a:spcBef>
              <a:buNone/>
            </a:pPr>
            <a:r>
              <a:rPr lang="en"/>
              <a:t>Preliminary Analysis</a:t>
            </a:r>
          </a:p>
          <a:p>
            <a:pPr lvl="0" algn="ctr" rtl="0">
              <a:spcBef>
                <a:spcPts val="0"/>
              </a:spcBef>
              <a:buNone/>
            </a:pPr>
            <a:r>
              <a:rPr lang="en" sz="2400"/>
              <a:t> </a:t>
            </a:r>
          </a:p>
        </p:txBody>
      </p:sp>
      <p:pic>
        <p:nvPicPr>
          <p:cNvPr id="72" name="Shape 72" descr="311_10.JPG"/>
          <p:cNvPicPr preferRelativeResize="0"/>
          <p:nvPr/>
        </p:nvPicPr>
        <p:blipFill>
          <a:blip r:embed="rId3">
            <a:alphaModFix/>
          </a:blip>
          <a:stretch>
            <a:fillRect/>
          </a:stretch>
        </p:blipFill>
        <p:spPr>
          <a:xfrm>
            <a:off x="1695575" y="970575"/>
            <a:ext cx="5752857" cy="39443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311700" y="161325"/>
            <a:ext cx="8520600" cy="572700"/>
          </a:xfrm>
          <a:prstGeom prst="rect">
            <a:avLst/>
          </a:prstGeom>
        </p:spPr>
        <p:txBody>
          <a:bodyPr lIns="91425" tIns="91425" rIns="91425" bIns="91425" anchor="t" anchorCtr="0">
            <a:noAutofit/>
          </a:bodyPr>
          <a:lstStyle/>
          <a:p>
            <a:pPr lvl="0" algn="ctr" rtl="0">
              <a:spcBef>
                <a:spcPts val="0"/>
              </a:spcBef>
              <a:buNone/>
            </a:pPr>
            <a:r>
              <a:rPr lang="en"/>
              <a:t>Preliminary Analysis</a:t>
            </a:r>
          </a:p>
          <a:p>
            <a:pPr lvl="0" algn="ctr" rtl="0">
              <a:spcBef>
                <a:spcPts val="0"/>
              </a:spcBef>
              <a:buNone/>
            </a:pPr>
            <a:endParaRPr/>
          </a:p>
        </p:txBody>
      </p:sp>
      <p:pic>
        <p:nvPicPr>
          <p:cNvPr id="78" name="Shape 78"/>
          <p:cNvPicPr preferRelativeResize="0"/>
          <p:nvPr/>
        </p:nvPicPr>
        <p:blipFill>
          <a:blip r:embed="rId3">
            <a:alphaModFix/>
          </a:blip>
          <a:stretch>
            <a:fillRect/>
          </a:stretch>
        </p:blipFill>
        <p:spPr>
          <a:xfrm>
            <a:off x="177300" y="1255399"/>
            <a:ext cx="4374150" cy="3741324"/>
          </a:xfrm>
          <a:prstGeom prst="rect">
            <a:avLst/>
          </a:prstGeom>
          <a:noFill/>
          <a:ln>
            <a:noFill/>
          </a:ln>
        </p:spPr>
      </p:pic>
      <p:pic>
        <p:nvPicPr>
          <p:cNvPr id="79" name="Shape 79"/>
          <p:cNvPicPr preferRelativeResize="0"/>
          <p:nvPr/>
        </p:nvPicPr>
        <p:blipFill>
          <a:blip r:embed="rId4">
            <a:alphaModFix/>
          </a:blip>
          <a:stretch>
            <a:fillRect/>
          </a:stretch>
        </p:blipFill>
        <p:spPr>
          <a:xfrm>
            <a:off x="4657300" y="1248006"/>
            <a:ext cx="4374150" cy="374049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0" y="173650"/>
            <a:ext cx="8520600" cy="572700"/>
          </a:xfrm>
          <a:prstGeom prst="rect">
            <a:avLst/>
          </a:prstGeom>
        </p:spPr>
        <p:txBody>
          <a:bodyPr lIns="91425" tIns="91425" rIns="91425" bIns="91425" anchor="t" anchorCtr="0">
            <a:noAutofit/>
          </a:bodyPr>
          <a:lstStyle/>
          <a:p>
            <a:pPr lvl="0" algn="ctr">
              <a:spcBef>
                <a:spcPts val="0"/>
              </a:spcBef>
              <a:buNone/>
            </a:pPr>
            <a:r>
              <a:rPr lang="en"/>
              <a:t>Income Analysis</a:t>
            </a:r>
          </a:p>
        </p:txBody>
      </p:sp>
      <p:pic>
        <p:nvPicPr>
          <p:cNvPr id="85" name="Shape 85" descr="311_1.JPG"/>
          <p:cNvPicPr preferRelativeResize="0"/>
          <p:nvPr/>
        </p:nvPicPr>
        <p:blipFill>
          <a:blip r:embed="rId3">
            <a:alphaModFix/>
          </a:blip>
          <a:stretch>
            <a:fillRect/>
          </a:stretch>
        </p:blipFill>
        <p:spPr>
          <a:xfrm>
            <a:off x="152400" y="898750"/>
            <a:ext cx="4127674" cy="3444674"/>
          </a:xfrm>
          <a:prstGeom prst="rect">
            <a:avLst/>
          </a:prstGeom>
          <a:noFill/>
          <a:ln>
            <a:noFill/>
          </a:ln>
        </p:spPr>
      </p:pic>
      <p:pic>
        <p:nvPicPr>
          <p:cNvPr id="86" name="Shape 86" descr="311_2.JPG"/>
          <p:cNvPicPr preferRelativeResize="0"/>
          <p:nvPr/>
        </p:nvPicPr>
        <p:blipFill>
          <a:blip r:embed="rId4">
            <a:alphaModFix/>
          </a:blip>
          <a:stretch>
            <a:fillRect/>
          </a:stretch>
        </p:blipFill>
        <p:spPr>
          <a:xfrm>
            <a:off x="4513531" y="898750"/>
            <a:ext cx="4478069" cy="3444675"/>
          </a:xfrm>
          <a:prstGeom prst="rect">
            <a:avLst/>
          </a:prstGeom>
          <a:noFill/>
          <a:ln>
            <a:noFill/>
          </a:ln>
        </p:spPr>
      </p:pic>
      <p:sp>
        <p:nvSpPr>
          <p:cNvPr id="87" name="Shape 87"/>
          <p:cNvSpPr txBox="1">
            <a:spLocks noGrp="1"/>
          </p:cNvSpPr>
          <p:nvPr>
            <p:ph type="body" idx="1"/>
          </p:nvPr>
        </p:nvSpPr>
        <p:spPr>
          <a:xfrm>
            <a:off x="152400" y="4495825"/>
            <a:ext cx="8210400" cy="572700"/>
          </a:xfrm>
          <a:prstGeom prst="rect">
            <a:avLst/>
          </a:prstGeom>
        </p:spPr>
        <p:txBody>
          <a:bodyPr lIns="91425" tIns="91425" rIns="91425" bIns="91425" anchor="t" anchorCtr="0">
            <a:noAutofit/>
          </a:bodyPr>
          <a:lstStyle/>
          <a:p>
            <a:pPr marL="0" lvl="0" indent="0" rtl="0">
              <a:spcBef>
                <a:spcPts val="0"/>
              </a:spcBef>
              <a:spcAft>
                <a:spcPts val="0"/>
              </a:spcAft>
              <a:buNone/>
            </a:pPr>
            <a:r>
              <a:rPr lang="en" sz="1400">
                <a:solidFill>
                  <a:srgbClr val="FFFFFF"/>
                </a:solidFill>
                <a:latin typeface="Arial"/>
                <a:ea typeface="Arial"/>
                <a:cs typeface="Arial"/>
                <a:sym typeface="Arial"/>
              </a:rPr>
              <a:t>Note: high income = income per capita &gt; 50,000, Low Income = income per capita &lt; 16,000.</a:t>
            </a:r>
          </a:p>
          <a:p>
            <a:pPr lvl="0" rtl="0">
              <a:spcBef>
                <a:spcPts val="0"/>
              </a:spcBef>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Shape 92"/>
          <p:cNvPicPr preferRelativeResize="0"/>
          <p:nvPr/>
        </p:nvPicPr>
        <p:blipFill>
          <a:blip r:embed="rId3">
            <a:alphaModFix/>
          </a:blip>
          <a:stretch>
            <a:fillRect/>
          </a:stretch>
        </p:blipFill>
        <p:spPr>
          <a:xfrm>
            <a:off x="2035226" y="84099"/>
            <a:ext cx="5282499" cy="3815400"/>
          </a:xfrm>
          <a:prstGeom prst="rect">
            <a:avLst/>
          </a:prstGeom>
          <a:noFill/>
          <a:ln>
            <a:noFill/>
          </a:ln>
        </p:spPr>
      </p:pic>
      <p:pic>
        <p:nvPicPr>
          <p:cNvPr id="93" name="Shape 93"/>
          <p:cNvPicPr preferRelativeResize="0"/>
          <p:nvPr/>
        </p:nvPicPr>
        <p:blipFill>
          <a:blip r:embed="rId4">
            <a:alphaModFix/>
          </a:blip>
          <a:stretch>
            <a:fillRect/>
          </a:stretch>
        </p:blipFill>
        <p:spPr>
          <a:xfrm>
            <a:off x="2812725" y="3986500"/>
            <a:ext cx="3727499" cy="1050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Shape 98" descr="311_8.JPG"/>
          <p:cNvPicPr preferRelativeResize="0"/>
          <p:nvPr/>
        </p:nvPicPr>
        <p:blipFill>
          <a:blip r:embed="rId3">
            <a:alphaModFix/>
          </a:blip>
          <a:stretch>
            <a:fillRect/>
          </a:stretch>
        </p:blipFill>
        <p:spPr>
          <a:xfrm>
            <a:off x="0" y="875050"/>
            <a:ext cx="4703524" cy="3147626"/>
          </a:xfrm>
          <a:prstGeom prst="rect">
            <a:avLst/>
          </a:prstGeom>
          <a:noFill/>
          <a:ln>
            <a:noFill/>
          </a:ln>
        </p:spPr>
      </p:pic>
      <p:pic>
        <p:nvPicPr>
          <p:cNvPr id="99" name="Shape 99" descr="311_9.JPG"/>
          <p:cNvPicPr preferRelativeResize="0"/>
          <p:nvPr/>
        </p:nvPicPr>
        <p:blipFill rotWithShape="1">
          <a:blip r:embed="rId4">
            <a:alphaModFix/>
          </a:blip>
          <a:srcRect r="2400"/>
          <a:stretch/>
        </p:blipFill>
        <p:spPr>
          <a:xfrm>
            <a:off x="4525425" y="875050"/>
            <a:ext cx="4618575" cy="3147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Shape 104" descr="311_4.JPG"/>
          <p:cNvPicPr preferRelativeResize="0"/>
          <p:nvPr/>
        </p:nvPicPr>
        <p:blipFill>
          <a:blip r:embed="rId3">
            <a:alphaModFix/>
          </a:blip>
          <a:stretch>
            <a:fillRect/>
          </a:stretch>
        </p:blipFill>
        <p:spPr>
          <a:xfrm>
            <a:off x="5584399" y="-18250"/>
            <a:ext cx="3559600" cy="2830524"/>
          </a:xfrm>
          <a:prstGeom prst="rect">
            <a:avLst/>
          </a:prstGeom>
          <a:noFill/>
          <a:ln>
            <a:noFill/>
          </a:ln>
        </p:spPr>
      </p:pic>
      <p:pic>
        <p:nvPicPr>
          <p:cNvPr id="105" name="Shape 105" descr="311_5.JPG"/>
          <p:cNvPicPr preferRelativeResize="0"/>
          <p:nvPr/>
        </p:nvPicPr>
        <p:blipFill>
          <a:blip r:embed="rId4">
            <a:alphaModFix/>
          </a:blip>
          <a:stretch>
            <a:fillRect/>
          </a:stretch>
        </p:blipFill>
        <p:spPr>
          <a:xfrm>
            <a:off x="3332675" y="-18250"/>
            <a:ext cx="2309000" cy="4259900"/>
          </a:xfrm>
          <a:prstGeom prst="rect">
            <a:avLst/>
          </a:prstGeom>
          <a:noFill/>
          <a:ln>
            <a:noFill/>
          </a:ln>
        </p:spPr>
      </p:pic>
      <p:pic>
        <p:nvPicPr>
          <p:cNvPr id="106" name="Shape 106" descr="311_11.JPG"/>
          <p:cNvPicPr preferRelativeResize="0"/>
          <p:nvPr/>
        </p:nvPicPr>
        <p:blipFill>
          <a:blip r:embed="rId5">
            <a:alphaModFix/>
          </a:blip>
          <a:stretch>
            <a:fillRect/>
          </a:stretch>
        </p:blipFill>
        <p:spPr>
          <a:xfrm>
            <a:off x="6481238" y="2913125"/>
            <a:ext cx="1765924" cy="2084525"/>
          </a:xfrm>
          <a:prstGeom prst="rect">
            <a:avLst/>
          </a:prstGeom>
          <a:noFill/>
          <a:ln>
            <a:noFill/>
          </a:ln>
        </p:spPr>
      </p:pic>
      <p:pic>
        <p:nvPicPr>
          <p:cNvPr id="107" name="Shape 107" descr="311_3.JPG"/>
          <p:cNvPicPr preferRelativeResize="0"/>
          <p:nvPr/>
        </p:nvPicPr>
        <p:blipFill>
          <a:blip r:embed="rId6">
            <a:alphaModFix/>
          </a:blip>
          <a:stretch>
            <a:fillRect/>
          </a:stretch>
        </p:blipFill>
        <p:spPr>
          <a:xfrm>
            <a:off x="0" y="2189124"/>
            <a:ext cx="3332674" cy="2954375"/>
          </a:xfrm>
          <a:prstGeom prst="rect">
            <a:avLst/>
          </a:prstGeom>
          <a:noFill/>
          <a:ln>
            <a:noFill/>
          </a:ln>
        </p:spPr>
      </p:pic>
      <p:sp>
        <p:nvSpPr>
          <p:cNvPr id="108" name="Shape 108"/>
          <p:cNvSpPr txBox="1"/>
          <p:nvPr/>
        </p:nvSpPr>
        <p:spPr>
          <a:xfrm>
            <a:off x="199775" y="172675"/>
            <a:ext cx="3132900" cy="1603500"/>
          </a:xfrm>
          <a:prstGeom prst="rect">
            <a:avLst/>
          </a:prstGeom>
          <a:noFill/>
          <a:ln>
            <a:noFill/>
          </a:ln>
        </p:spPr>
        <p:txBody>
          <a:bodyPr lIns="91425" tIns="91425" rIns="91425" bIns="91425" anchor="t" anchorCtr="0">
            <a:noAutofit/>
          </a:bodyPr>
          <a:lstStyle/>
          <a:p>
            <a:pPr lvl="0" algn="ctr">
              <a:spcBef>
                <a:spcPts val="0"/>
              </a:spcBef>
              <a:buNone/>
            </a:pPr>
            <a:r>
              <a:rPr lang="en" sz="3000">
                <a:solidFill>
                  <a:srgbClr val="FFFFFF"/>
                </a:solidFill>
              </a:rPr>
              <a:t>Request Types for Sample ZIP Codes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311700" y="1940025"/>
            <a:ext cx="8520600" cy="572700"/>
          </a:xfrm>
          <a:prstGeom prst="rect">
            <a:avLst/>
          </a:prstGeom>
        </p:spPr>
        <p:txBody>
          <a:bodyPr lIns="91425" tIns="91425" rIns="91425" bIns="91425" anchor="t" anchorCtr="0">
            <a:noAutofit/>
          </a:bodyPr>
          <a:lstStyle/>
          <a:p>
            <a:pPr lvl="0" algn="ctr">
              <a:spcBef>
                <a:spcPts val="0"/>
              </a:spcBef>
              <a:buNone/>
            </a:pPr>
            <a:r>
              <a:rPr lang="en"/>
              <a:t>Recommendation 1: Target Specific Locations</a:t>
            </a: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395</Words>
  <Application>Microsoft Office PowerPoint</Application>
  <PresentationFormat>On-screen Show (16:9)</PresentationFormat>
  <Paragraphs>66</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Average</vt:lpstr>
      <vt:lpstr>Arial</vt:lpstr>
      <vt:lpstr>Oswald</vt:lpstr>
      <vt:lpstr>slate</vt:lpstr>
      <vt:lpstr>311 Call Data Analysis</vt:lpstr>
      <vt:lpstr>Problem Statement</vt:lpstr>
      <vt:lpstr>Preliminary Analysis  </vt:lpstr>
      <vt:lpstr>Preliminary Analysis </vt:lpstr>
      <vt:lpstr>Income Analysis</vt:lpstr>
      <vt:lpstr>PowerPoint Presentation</vt:lpstr>
      <vt:lpstr>PowerPoint Presentation</vt:lpstr>
      <vt:lpstr>PowerPoint Presentation</vt:lpstr>
      <vt:lpstr>Recommendation 1: Target Specific Locations</vt:lpstr>
      <vt:lpstr>PowerPoint Presentation</vt:lpstr>
      <vt:lpstr>PowerPoint Presentation</vt:lpstr>
      <vt:lpstr>Recommendation 2:  Target Commuters/ High-propensity Users </vt:lpstr>
      <vt:lpstr>Time of Day Analysis</vt:lpstr>
      <vt:lpstr>Metro Analysis</vt:lpstr>
      <vt:lpstr>PowerPoint Presentation</vt:lpstr>
      <vt:lpstr>Recommendation 3:  311 Call Directory</vt:lpstr>
      <vt:lpstr>Current Call Directory</vt:lpstr>
      <vt:lpstr>Potential Call Directory </vt:lpstr>
      <vt:lpstr>Recommendations 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311 Call Data Analysis</dc:title>
  <dc:creator>David</dc:creator>
  <cp:lastModifiedBy>David</cp:lastModifiedBy>
  <cp:revision>1</cp:revision>
  <dcterms:modified xsi:type="dcterms:W3CDTF">2016-12-07T03:22:24Z</dcterms:modified>
</cp:coreProperties>
</file>