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5"/>
  </p:notesMasterIdLst>
  <p:handoutMasterIdLst>
    <p:handoutMasterId r:id="rId16"/>
  </p:handoutMasterIdLst>
  <p:sldIdLst>
    <p:sldId id="256" r:id="rId2"/>
    <p:sldId id="257" r:id="rId3"/>
    <p:sldId id="258" r:id="rId4"/>
    <p:sldId id="259" r:id="rId5"/>
    <p:sldId id="266" r:id="rId6"/>
    <p:sldId id="269" r:id="rId7"/>
    <p:sldId id="268" r:id="rId8"/>
    <p:sldId id="270" r:id="rId9"/>
    <p:sldId id="271" r:id="rId10"/>
    <p:sldId id="272" r:id="rId11"/>
    <p:sldId id="273" r:id="rId12"/>
    <p:sldId id="261"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6E6"/>
    <a:srgbClr val="00B0F0"/>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50"/>
    <p:restoredTop sz="61808"/>
  </p:normalViewPr>
  <p:slideViewPr>
    <p:cSldViewPr snapToGrid="0" snapToObjects="1">
      <p:cViewPr>
        <p:scale>
          <a:sx n="72" d="100"/>
          <a:sy n="72" d="100"/>
        </p:scale>
        <p:origin x="968" y="168"/>
      </p:cViewPr>
      <p:guideLst/>
    </p:cSldViewPr>
  </p:slideViewPr>
  <p:notesTextViewPr>
    <p:cViewPr>
      <p:scale>
        <a:sx n="1" d="1"/>
        <a:sy n="1" d="1"/>
      </p:scale>
      <p:origin x="0" y="0"/>
    </p:cViewPr>
  </p:notesTextViewPr>
  <p:notesViewPr>
    <p:cSldViewPr snapToGrid="0" snapToObjects="1">
      <p:cViewPr varScale="1">
        <p:scale>
          <a:sx n="89" d="100"/>
          <a:sy n="89" d="100"/>
        </p:scale>
        <p:origin x="1920" y="16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1FAD41-F26C-BB4F-8718-6B0D44D044B6}" type="datetimeFigureOut">
              <a:rPr lang="en-US" smtClean="0"/>
              <a:t>12/5/16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7CC932-5371-4846-B944-A7D2AFBE46B0}" type="slidenum">
              <a:rPr lang="en-US" smtClean="0"/>
              <a:t>‹#›</a:t>
            </a:fld>
            <a:endParaRPr lang="en-US"/>
          </a:p>
        </p:txBody>
      </p:sp>
    </p:spTree>
    <p:extLst>
      <p:ext uri="{BB962C8B-B14F-4D97-AF65-F5344CB8AC3E}">
        <p14:creationId xmlns:p14="http://schemas.microsoft.com/office/powerpoint/2010/main" val="4568803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28A3E3-AAF5-7340-986F-EB4CF9CE0433}" type="datetimeFigureOut">
              <a:rPr lang="en-US" smtClean="0"/>
              <a:t>12/5/16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BD692A-3CD8-F442-B13A-A24E2F9DF5BC}" type="slidenum">
              <a:rPr lang="en-US" smtClean="0"/>
              <a:t>‹#›</a:t>
            </a:fld>
            <a:endParaRPr lang="en-US"/>
          </a:p>
        </p:txBody>
      </p:sp>
    </p:spTree>
    <p:extLst>
      <p:ext uri="{BB962C8B-B14F-4D97-AF65-F5344CB8AC3E}">
        <p14:creationId xmlns:p14="http://schemas.microsoft.com/office/powerpoint/2010/main" val="1891158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Traditional call centers rely primarily on person-to-person transactions, such as calls and walk-in appointments. While these types of interactions are imperative for businesses like the city of Los Angeles, they are also the most costly ways of recording a request in terms of labor hours, wages, and fixed assets.  According to the data provided by the city of Los Angeles, customers have the option to place service requests from 16 different sources </a:t>
            </a:r>
            <a:r>
              <a:rPr lang="en-US" sz="1200" b="1" kern="1200" dirty="0" smtClean="0">
                <a:solidFill>
                  <a:schemeClr val="tx1"/>
                </a:solidFill>
                <a:effectLst/>
                <a:latin typeface="+mn-lt"/>
                <a:ea typeface="+mn-ea"/>
                <a:cs typeface="+mn-cs"/>
              </a:rPr>
              <a:t>(see Exhibit 1 for full list of request sources)</a:t>
            </a:r>
            <a:r>
              <a:rPr lang="en-US" sz="1200" kern="1200" dirty="0" smtClean="0">
                <a:solidFill>
                  <a:schemeClr val="tx1"/>
                </a:solidFill>
                <a:effectLst/>
                <a:latin typeface="+mn-lt"/>
                <a:ea typeface="+mn-ea"/>
                <a:cs typeface="+mn-cs"/>
              </a:rPr>
              <a:t>. In 2016, 60% of all service requests came from calls and only 18% came from digital channels. </a:t>
            </a:r>
          </a:p>
          <a:p>
            <a:endParaRPr lang="en-US" dirty="0" smtClean="0"/>
          </a:p>
          <a:p>
            <a:r>
              <a:rPr lang="en-US" sz="1200" b="1" kern="1200" dirty="0" smtClean="0">
                <a:solidFill>
                  <a:schemeClr val="tx1"/>
                </a:solidFill>
                <a:effectLst/>
                <a:latin typeface="+mn-lt"/>
                <a:ea typeface="+mn-ea"/>
                <a:cs typeface="+mn-cs"/>
              </a:rPr>
              <a:t>Service Requests from Calls</a:t>
            </a:r>
          </a:p>
          <a:p>
            <a:r>
              <a:rPr lang="en-US" sz="1200" kern="1200" dirty="0" smtClean="0">
                <a:solidFill>
                  <a:schemeClr val="tx1"/>
                </a:solidFill>
                <a:effectLst/>
                <a:latin typeface="+mn-lt"/>
                <a:ea typeface="+mn-ea"/>
                <a:cs typeface="+mn-cs"/>
              </a:rPr>
              <a:t>According to the data provided by the city of Los Angeles, calls represented 60% of the total number of service requests in 2016 (MyLA311, 2016). Assuming that the average call time takes 5.97 minutes, the city of LA spends approximately 30,000 hours on calls per month and 355,000 each year (</a:t>
            </a:r>
            <a:r>
              <a:rPr lang="en-US" sz="1200" kern="1200" dirty="0" err="1" smtClean="0">
                <a:solidFill>
                  <a:schemeClr val="tx1"/>
                </a:solidFill>
                <a:effectLst/>
                <a:latin typeface="+mn-lt"/>
                <a:ea typeface="+mn-ea"/>
                <a:cs typeface="+mn-cs"/>
              </a:rPr>
              <a:t>Carlaw</a:t>
            </a:r>
            <a:r>
              <a:rPr lang="en-US" sz="1200" kern="1200" dirty="0" smtClean="0">
                <a:solidFill>
                  <a:schemeClr val="tx1"/>
                </a:solidFill>
                <a:effectLst/>
                <a:latin typeface="+mn-lt"/>
                <a:ea typeface="+mn-ea"/>
                <a:cs typeface="+mn-cs"/>
              </a:rPr>
              <a:t>, 2010). The time spent on calls represents $9 million in annual wages (Bureau of Labor Statistics, 2016) If even 10% of these calls result in customers receiving incomplete or inaccurate information, the impact to the city of Los Angeles is upwards of $900 thousand each year. </a:t>
            </a:r>
          </a:p>
          <a:p>
            <a:endParaRPr lang="en-US" dirty="0" smtClean="0"/>
          </a:p>
          <a:p>
            <a:r>
              <a:rPr lang="en-US" sz="1200" b="1"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Service Requests from Digital Channels</a:t>
            </a:r>
          </a:p>
          <a:p>
            <a:r>
              <a:rPr lang="en-US" sz="1200" kern="1200" dirty="0" smtClean="0">
                <a:solidFill>
                  <a:schemeClr val="tx1"/>
                </a:solidFill>
                <a:effectLst/>
                <a:latin typeface="+mn-lt"/>
                <a:ea typeface="+mn-ea"/>
                <a:cs typeface="+mn-cs"/>
              </a:rPr>
              <a:t>In 2016, service requests from digital channels, such as the mobile app, Twitter, web forms, and email, accounted for approximately 18% of the total request volume. Mobile app requests represented the highest volume category of the digital channels, but only accounted for 14% of the total volume. A key challenge we identified is the issue of the MyLA311 mobile app’s position in the App Store. Currently, if a customer searches for “311” as an LA resident with location services on (so the software will know), the MyLA311 app occupies the third or fourth position, well below the fold, leading to a higher bounce rate of individuals already aware of and considering downloading the app </a:t>
            </a:r>
            <a:r>
              <a:rPr lang="en-US" sz="1200" b="1" kern="1200" dirty="0" smtClean="0">
                <a:solidFill>
                  <a:schemeClr val="tx1"/>
                </a:solidFill>
                <a:effectLst/>
                <a:latin typeface="+mn-lt"/>
                <a:ea typeface="+mn-ea"/>
                <a:cs typeface="+mn-cs"/>
              </a:rPr>
              <a:t>(see Exhibit 2 for search results)</a:t>
            </a:r>
            <a:r>
              <a:rPr lang="en-US" sz="1200" kern="1200" dirty="0" smtClean="0">
                <a:solidFill>
                  <a:schemeClr val="tx1"/>
                </a:solidFill>
                <a:effectLst/>
                <a:latin typeface="+mn-lt"/>
                <a:ea typeface="+mn-ea"/>
                <a:cs typeface="+mn-cs"/>
              </a:rPr>
              <a:t>. Similarly, the search term “</a:t>
            </a:r>
            <a:r>
              <a:rPr lang="en-US" sz="1200" kern="1200" dirty="0" err="1" smtClean="0">
                <a:solidFill>
                  <a:schemeClr val="tx1"/>
                </a:solidFill>
                <a:effectLst/>
                <a:latin typeface="+mn-lt"/>
                <a:ea typeface="+mn-ea"/>
                <a:cs typeface="+mn-cs"/>
              </a:rPr>
              <a:t>myla</a:t>
            </a:r>
            <a:r>
              <a:rPr lang="en-US" sz="1200" kern="1200" dirty="0" smtClean="0">
                <a:solidFill>
                  <a:schemeClr val="tx1"/>
                </a:solidFill>
                <a:effectLst/>
                <a:latin typeface="+mn-lt"/>
                <a:ea typeface="+mn-ea"/>
                <a:cs typeface="+mn-cs"/>
              </a:rPr>
              <a:t>” returns the MyLA311 app as the second result, which is also below the fold. Furthermore, there is a conspicuous absence of any ratings or reviews.</a:t>
            </a:r>
          </a:p>
          <a:p>
            <a:r>
              <a:rPr lang="en-US" sz="1200" kern="1200" dirty="0" smtClean="0">
                <a:solidFill>
                  <a:schemeClr val="tx1"/>
                </a:solidFill>
                <a:effectLst/>
                <a:latin typeface="+mn-lt"/>
                <a:ea typeface="+mn-ea"/>
                <a:cs typeface="+mn-cs"/>
              </a:rPr>
              <a:t>Digital requests can be completed quickly and conveniently, regardless of schedule. Considering that 95% of Los Angeles residents are employed, it is probable that most of those 7.6 thousand people do not want to take extra time to visit or call and potentially wait on hold to resolve an issue (Bureau of Labor Statistics, 2016). Many businesses that are reliant on call centers</a:t>
            </a:r>
          </a:p>
          <a:p>
            <a:endParaRPr lang="en-US" dirty="0"/>
          </a:p>
        </p:txBody>
      </p:sp>
      <p:sp>
        <p:nvSpPr>
          <p:cNvPr id="4" name="Slide Number Placeholder 3"/>
          <p:cNvSpPr>
            <a:spLocks noGrp="1"/>
          </p:cNvSpPr>
          <p:nvPr>
            <p:ph type="sldNum" sz="quarter" idx="10"/>
          </p:nvPr>
        </p:nvSpPr>
        <p:spPr/>
        <p:txBody>
          <a:bodyPr/>
          <a:lstStyle/>
          <a:p>
            <a:fld id="{BDBD692A-3CD8-F442-B13A-A24E2F9DF5BC}" type="slidenum">
              <a:rPr lang="en-US" smtClean="0"/>
              <a:t>3</a:t>
            </a:fld>
            <a:endParaRPr lang="en-US"/>
          </a:p>
        </p:txBody>
      </p:sp>
    </p:spTree>
    <p:extLst>
      <p:ext uri="{BB962C8B-B14F-4D97-AF65-F5344CB8AC3E}">
        <p14:creationId xmlns:p14="http://schemas.microsoft.com/office/powerpoint/2010/main" val="32158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r>
              <a:rPr lang="en-US" dirty="0" smtClean="0"/>
              <a:t>Calls represent 60% of total request volume</a:t>
            </a:r>
          </a:p>
          <a:p>
            <a:pPr>
              <a:lnSpc>
                <a:spcPct val="100000"/>
              </a:lnSpc>
              <a:spcBef>
                <a:spcPts val="0"/>
              </a:spcBef>
            </a:pPr>
            <a:r>
              <a:rPr lang="en-US" dirty="0" smtClean="0"/>
              <a:t>Mobile and email account for 18% </a:t>
            </a:r>
          </a:p>
          <a:p>
            <a:r>
              <a:rPr lang="en-US" dirty="0" smtClean="0"/>
              <a:t>Calls are most frequently used source each day</a:t>
            </a:r>
          </a:p>
          <a:p>
            <a:r>
              <a:rPr lang="en-US" dirty="0" smtClean="0"/>
              <a:t>Mobile increases to 30% of total request volume on weekends</a:t>
            </a:r>
          </a:p>
          <a:p>
            <a:r>
              <a:rPr lang="en-US" dirty="0" smtClean="0"/>
              <a:t>Calls and mobile follow upward trend</a:t>
            </a:r>
          </a:p>
          <a:p>
            <a:r>
              <a:rPr lang="en-US" dirty="0" smtClean="0"/>
              <a:t>Overall volume decreases due to seasonality</a:t>
            </a:r>
          </a:p>
          <a:p>
            <a:r>
              <a:rPr lang="en-US" dirty="0" smtClean="0"/>
              <a:t>Bulky items represent 25% of total requests</a:t>
            </a:r>
          </a:p>
          <a:p>
            <a:r>
              <a:rPr lang="en-US" dirty="0" smtClean="0"/>
              <a:t>Graffiti removal requests from mobile are double the number from calls</a:t>
            </a:r>
          </a:p>
          <a:p>
            <a:r>
              <a:rPr lang="en-US" dirty="0" smtClean="0"/>
              <a:t>Highest frequency in DTLA</a:t>
            </a:r>
          </a:p>
          <a:p>
            <a:r>
              <a:rPr lang="en-US" dirty="0" smtClean="0"/>
              <a:t>Call requests are more widely distributed</a:t>
            </a:r>
          </a:p>
          <a:p>
            <a:r>
              <a:rPr lang="en-US" dirty="0" smtClean="0"/>
              <a:t>Independent and response variables are highly correlated</a:t>
            </a:r>
          </a:p>
          <a:p>
            <a:r>
              <a:rPr lang="en-US" dirty="0" smtClean="0"/>
              <a:t>As digital request volume increases, wait time decreases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DBD692A-3CD8-F442-B13A-A24E2F9DF5BC}" type="slidenum">
              <a:rPr lang="en-US" smtClean="0"/>
              <a:t>12</a:t>
            </a:fld>
            <a:endParaRPr lang="en-US"/>
          </a:p>
        </p:txBody>
      </p:sp>
    </p:spTree>
    <p:extLst>
      <p:ext uri="{BB962C8B-B14F-4D97-AF65-F5344CB8AC3E}">
        <p14:creationId xmlns:p14="http://schemas.microsoft.com/office/powerpoint/2010/main" val="1821150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believe there is a significant opportunity for the City of Los Angeles to improve its digital service offerings in order to increase the number of crowdsourced maintenance requests, increase the average handle time, and improve customer satisfaction. Digital requests from Twitter, web forms, email, and the mobile app can all be submitted conveniently and cost effectively through a customers’ smartphone, a device approximately 75% of all Los Angeles residents currently have and use (Nielsen, 2014). Digital requests can be completed quickly and conveniently, regardless of schedule. Considering that 95% of Los Angeles residents are employed, it is probable that most of those 7.6 thousand people do not want to take extra time to visit or call and potentially wait on hold to resolve an issue (Bureau of Labor Statistics, 2016). </a:t>
            </a:r>
          </a:p>
          <a:p>
            <a:endParaRPr lang="en-US" dirty="0"/>
          </a:p>
        </p:txBody>
      </p:sp>
      <p:sp>
        <p:nvSpPr>
          <p:cNvPr id="4" name="Slide Number Placeholder 3"/>
          <p:cNvSpPr>
            <a:spLocks noGrp="1"/>
          </p:cNvSpPr>
          <p:nvPr>
            <p:ph type="sldNum" sz="quarter" idx="10"/>
          </p:nvPr>
        </p:nvSpPr>
        <p:spPr/>
        <p:txBody>
          <a:bodyPr/>
          <a:lstStyle/>
          <a:p>
            <a:fld id="{BDBD692A-3CD8-F442-B13A-A24E2F9DF5BC}" type="slidenum">
              <a:rPr lang="en-US" smtClean="0"/>
              <a:t>4</a:t>
            </a:fld>
            <a:endParaRPr lang="en-US"/>
          </a:p>
        </p:txBody>
      </p:sp>
    </p:spTree>
    <p:extLst>
      <p:ext uri="{BB962C8B-B14F-4D97-AF65-F5344CB8AC3E}">
        <p14:creationId xmlns:p14="http://schemas.microsoft.com/office/powerpoint/2010/main" val="963995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better understand the call center tracking data, we examined overall volume of requests from 2016, and then analyzed the request channels sources and request types. We used statistical computing and data visualization techniques to explore and display the data and illuminate hidden insights. In terms of our methodology, we began by exploring the channel types, services, and daily frequency before comparing calls and mobile app requests, and ultimately examining historical digital channel performance. </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city of Los Angeles tasked Marshall students from the University of Southern California with analyzing its 311 call center tracking data, which includes records of over 3.5 million service requests from 2016. Our objective was to explore the datasets provided and determine inequalities in the distribution of service requests and services delivered. Group 4 analyzed the data using statistical computing and data visualization methods, such as bar charts, line graphs, regression analysis, and heat maps to return an optimal evaluation of key performance indicators to our client.</a:t>
            </a:r>
          </a:p>
          <a:p>
            <a:endParaRPr lang="en-US" sz="1200" kern="1200" dirty="0" smtClean="0">
              <a:solidFill>
                <a:schemeClr val="tx1"/>
              </a:solidFill>
              <a:effectLst/>
              <a:latin typeface="+mn-lt"/>
              <a:ea typeface="+mn-ea"/>
              <a:cs typeface="+mn-cs"/>
            </a:endParaRPr>
          </a:p>
          <a:p>
            <a:r>
              <a:rPr lang="en-US" dirty="0" smtClean="0"/>
              <a:t>Bulky Items:</a:t>
            </a:r>
          </a:p>
          <a:p>
            <a:pPr lvl="1"/>
            <a:r>
              <a:rPr lang="en-US" dirty="0" smtClean="0"/>
              <a:t>50% total requests</a:t>
            </a:r>
          </a:p>
          <a:p>
            <a:pPr lvl="1"/>
            <a:r>
              <a:rPr lang="en-US" dirty="0" smtClean="0"/>
              <a:t>64% total call requests</a:t>
            </a:r>
          </a:p>
          <a:p>
            <a:pPr lvl="1"/>
            <a:r>
              <a:rPr lang="en-US" dirty="0" smtClean="0"/>
              <a:t>46% total app requests</a:t>
            </a:r>
          </a:p>
          <a:p>
            <a:r>
              <a:rPr lang="en-US" dirty="0" smtClean="0"/>
              <a:t>Graffiti Removal:</a:t>
            </a:r>
          </a:p>
          <a:p>
            <a:pPr lvl="1"/>
            <a:r>
              <a:rPr lang="en-US" dirty="0" smtClean="0"/>
              <a:t>25% of total requests</a:t>
            </a:r>
          </a:p>
          <a:p>
            <a:pPr lvl="1"/>
            <a:r>
              <a:rPr lang="en-US" dirty="0" smtClean="0"/>
              <a:t>4% of call requests</a:t>
            </a:r>
          </a:p>
          <a:p>
            <a:pPr lvl="1"/>
            <a:r>
              <a:rPr lang="en-US" dirty="0" smtClean="0"/>
              <a:t>30% of app requests</a:t>
            </a:r>
          </a:p>
          <a:p>
            <a:r>
              <a:rPr lang="en-US" dirty="0" smtClean="0"/>
              <a:t>Illegal Dumping Pickup</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DBD692A-3CD8-F442-B13A-A24E2F9DF5BC}" type="slidenum">
              <a:rPr lang="en-US" smtClean="0"/>
              <a:t>5</a:t>
            </a:fld>
            <a:endParaRPr lang="en-US"/>
          </a:p>
        </p:txBody>
      </p:sp>
    </p:spTree>
    <p:extLst>
      <p:ext uri="{BB962C8B-B14F-4D97-AF65-F5344CB8AC3E}">
        <p14:creationId xmlns:p14="http://schemas.microsoft.com/office/powerpoint/2010/main" val="1250088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First, we wanted to understand the channels through which customers can place service requests, so we looked at the five largest channels by volume. Since the request channels are categorical variables, we used a bar chart to visualize the data </a:t>
            </a:r>
            <a:r>
              <a:rPr lang="en-US" sz="1200" b="1" kern="1200" dirty="0" smtClean="0">
                <a:solidFill>
                  <a:schemeClr val="tx1"/>
                </a:solidFill>
                <a:effectLst/>
                <a:latin typeface="+mn-lt"/>
                <a:ea typeface="+mn-ea"/>
                <a:cs typeface="+mn-cs"/>
              </a:rPr>
              <a:t>(see Figure 1)</a:t>
            </a:r>
            <a:r>
              <a:rPr lang="en-US" sz="1200" kern="1200" dirty="0" smtClean="0">
                <a:solidFill>
                  <a:schemeClr val="tx1"/>
                </a:solidFill>
                <a:effectLst/>
                <a:latin typeface="+mn-lt"/>
                <a:ea typeface="+mn-ea"/>
                <a:cs typeface="+mn-cs"/>
              </a:rPr>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From our analysis of the top 5 request channels by volume, it is clear that calls represent the largest proportion of the total request volume, followed by requests from driver self reports, mobile app, self service, and e-mail. The results of the analysis motivated our team to further delve into the types of services that drive these channels, but keeping focusing on the inequalities between call and mobile app requests.</a:t>
            </a:r>
          </a:p>
          <a:p>
            <a:endParaRPr lang="en-US" dirty="0"/>
          </a:p>
        </p:txBody>
      </p:sp>
      <p:sp>
        <p:nvSpPr>
          <p:cNvPr id="4" name="Slide Number Placeholder 3"/>
          <p:cNvSpPr>
            <a:spLocks noGrp="1"/>
          </p:cNvSpPr>
          <p:nvPr>
            <p:ph type="sldNum" sz="quarter" idx="10"/>
          </p:nvPr>
        </p:nvSpPr>
        <p:spPr/>
        <p:txBody>
          <a:bodyPr/>
          <a:lstStyle/>
          <a:p>
            <a:fld id="{BDBD692A-3CD8-F442-B13A-A24E2F9DF5BC}" type="slidenum">
              <a:rPr lang="en-US" smtClean="0"/>
              <a:t>6</a:t>
            </a:fld>
            <a:endParaRPr lang="en-US"/>
          </a:p>
        </p:txBody>
      </p:sp>
    </p:spTree>
    <p:extLst>
      <p:ext uri="{BB962C8B-B14F-4D97-AF65-F5344CB8AC3E}">
        <p14:creationId xmlns:p14="http://schemas.microsoft.com/office/powerpoint/2010/main" val="1402884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better understand the distribution of requests by day, we created a bar graph to show the percentage of request sources by day </a:t>
            </a:r>
            <a:r>
              <a:rPr lang="en-US" sz="1200" b="1" kern="1200" dirty="0" smtClean="0">
                <a:solidFill>
                  <a:schemeClr val="tx1"/>
                </a:solidFill>
                <a:effectLst/>
                <a:latin typeface="+mn-lt"/>
                <a:ea typeface="+mn-ea"/>
                <a:cs typeface="+mn-cs"/>
              </a:rPr>
              <a:t>(see Figure 3)</a:t>
            </a:r>
            <a:r>
              <a:rPr lang="en-US" sz="1200" kern="1200" dirty="0" smtClean="0">
                <a:solidFill>
                  <a:schemeClr val="tx1"/>
                </a:solidFill>
                <a:effectLst/>
                <a:latin typeface="+mn-lt"/>
                <a:ea typeface="+mn-ea"/>
                <a:cs typeface="+mn-cs"/>
              </a:rPr>
              <a:t>. Each day displays grouped bar graphs that correspond to a specific source according to color and volume of requests for that day.</a:t>
            </a:r>
            <a:r>
              <a:rPr lang="en-US" dirty="0" smtClean="0">
                <a:effectLst/>
              </a:rPr>
              <a:t> </a:t>
            </a:r>
          </a:p>
          <a:p>
            <a:endParaRPr lang="en-US"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an analysis of the daily requests from the top five sources, calls are still clearly the most frequently utilized form of placing a service request for each of the seven days of the week. However, the change in the proportion of request sources per day changes drastically during the weekend. During the weekend, the proportion of 311 calls drop to 40% of total request volume, while that of mobile app requests increases to approximately 30%. Similarly, self service and driver self reports drop on Saturdays and Sundays, while email requests increase during this time.</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BDBD692A-3CD8-F442-B13A-A24E2F9DF5BC}" type="slidenum">
              <a:rPr lang="en-US" smtClean="0"/>
              <a:t>7</a:t>
            </a:fld>
            <a:endParaRPr lang="en-US"/>
          </a:p>
        </p:txBody>
      </p:sp>
    </p:spTree>
    <p:extLst>
      <p:ext uri="{BB962C8B-B14F-4D97-AF65-F5344CB8AC3E}">
        <p14:creationId xmlns:p14="http://schemas.microsoft.com/office/powerpoint/2010/main" val="141434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After understanding the top performing service channels and most frequently reported service types, the team decided to take a deeper look at the top performing request source (calls) and the source of interest (mobile app). To visualize the volume of call and mobile app requests during 2016, we created a line graph to show the performance of these channels over time </a:t>
            </a:r>
            <a:r>
              <a:rPr lang="en-US" sz="1200" b="1" kern="1200" dirty="0" smtClean="0">
                <a:solidFill>
                  <a:schemeClr val="tx1"/>
                </a:solidFill>
                <a:effectLst/>
                <a:latin typeface="+mn-lt"/>
                <a:ea typeface="+mn-ea"/>
                <a:cs typeface="+mn-cs"/>
              </a:rPr>
              <a:t>(see Figure 4)</a:t>
            </a:r>
            <a:r>
              <a:rPr lang="en-US" sz="1200" kern="1200" dirty="0" smtClean="0">
                <a:solidFill>
                  <a:schemeClr val="tx1"/>
                </a:solidFill>
                <a:effectLst/>
                <a:latin typeface="+mn-lt"/>
                <a:ea typeface="+mn-ea"/>
                <a:cs typeface="+mn-cs"/>
              </a:rPr>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From the graph, we can see that both calls and mobile app requests follow an overall upward trend, with a decline in requests from June through July and from October through the end of the year. The pattern of the overall graph reflects the seasonality of overall requests, implying Los Angeles residents are perhaps out of town or on vacation during these times and therefore cannot request or do not care to request. </a:t>
            </a:r>
          </a:p>
          <a:p>
            <a:endParaRPr lang="en-US" dirty="0"/>
          </a:p>
        </p:txBody>
      </p:sp>
      <p:sp>
        <p:nvSpPr>
          <p:cNvPr id="4" name="Slide Number Placeholder 3"/>
          <p:cNvSpPr>
            <a:spLocks noGrp="1"/>
          </p:cNvSpPr>
          <p:nvPr>
            <p:ph type="sldNum" sz="quarter" idx="10"/>
          </p:nvPr>
        </p:nvSpPr>
        <p:spPr/>
        <p:txBody>
          <a:bodyPr/>
          <a:lstStyle/>
          <a:p>
            <a:fld id="{BDBD692A-3CD8-F442-B13A-A24E2F9DF5BC}" type="slidenum">
              <a:rPr lang="en-US" smtClean="0"/>
              <a:t>8</a:t>
            </a:fld>
            <a:endParaRPr lang="en-US"/>
          </a:p>
        </p:txBody>
      </p:sp>
    </p:spTree>
    <p:extLst>
      <p:ext uri="{BB962C8B-B14F-4D97-AF65-F5344CB8AC3E}">
        <p14:creationId xmlns:p14="http://schemas.microsoft.com/office/powerpoint/2010/main" val="320137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Looking further into the request volume via phone calls and the mobile app, we generated a histogram to compare the distribution of services requested for both channels </a:t>
            </a:r>
            <a:r>
              <a:rPr lang="en-US" sz="1200" b="1" kern="1200" dirty="0" smtClean="0">
                <a:solidFill>
                  <a:schemeClr val="tx1"/>
                </a:solidFill>
                <a:effectLst/>
                <a:latin typeface="+mn-lt"/>
                <a:ea typeface="+mn-ea"/>
                <a:cs typeface="+mn-cs"/>
              </a:rPr>
              <a:t>(see Figure 5)</a:t>
            </a:r>
            <a:r>
              <a:rPr lang="en-US" sz="1200" kern="1200" dirty="0" smtClean="0">
                <a:solidFill>
                  <a:schemeClr val="tx1"/>
                </a:solidFill>
                <a:effectLst/>
                <a:latin typeface="+mn-lt"/>
                <a:ea typeface="+mn-ea"/>
                <a:cs typeface="+mn-cs"/>
              </a:rPr>
              <a:t>. The graph contains color coded bars to reflect the service type requested and plots the number of requests for each type.</a:t>
            </a:r>
            <a:endParaRPr lang="en-US" dirty="0" smtClean="0">
              <a:effectLst/>
            </a:endParaRPr>
          </a:p>
          <a:p>
            <a:endParaRPr lang="en-US" dirty="0" smtClean="0"/>
          </a:p>
          <a:p>
            <a:r>
              <a:rPr lang="en-US" sz="1200" kern="1200" dirty="0" smtClean="0">
                <a:solidFill>
                  <a:schemeClr val="tx1"/>
                </a:solidFill>
                <a:effectLst/>
                <a:latin typeface="+mn-lt"/>
                <a:ea typeface="+mn-ea"/>
                <a:cs typeface="+mn-cs"/>
              </a:rPr>
              <a:t>According to the graph, bulky items represent the highest volume of requested service types—this finding is not surprising given that bulky items account for half of all requested service types across all methods of requesting a service. Graffiti removal is the second largest requested service type, accounting for 25% of total requests, and after removing the driver self reports, it is clear that this service is more frequently reported via the mobile app instead. In fact, mobile app requests of graffiti removal are nearly double that of call requests. The second highest ranking service type for calls is electronic waste removal, which is virtually unrepresented by mobile app requests. </a:t>
            </a:r>
            <a:endParaRPr lang="en-US" dirty="0"/>
          </a:p>
        </p:txBody>
      </p:sp>
      <p:sp>
        <p:nvSpPr>
          <p:cNvPr id="4" name="Slide Number Placeholder 3"/>
          <p:cNvSpPr>
            <a:spLocks noGrp="1"/>
          </p:cNvSpPr>
          <p:nvPr>
            <p:ph type="sldNum" sz="quarter" idx="10"/>
          </p:nvPr>
        </p:nvSpPr>
        <p:spPr/>
        <p:txBody>
          <a:bodyPr/>
          <a:lstStyle/>
          <a:p>
            <a:fld id="{BDBD692A-3CD8-F442-B13A-A24E2F9DF5BC}" type="slidenum">
              <a:rPr lang="en-US" smtClean="0"/>
              <a:t>9</a:t>
            </a:fld>
            <a:endParaRPr lang="en-US"/>
          </a:p>
        </p:txBody>
      </p:sp>
    </p:spTree>
    <p:extLst>
      <p:ext uri="{BB962C8B-B14F-4D97-AF65-F5344CB8AC3E}">
        <p14:creationId xmlns:p14="http://schemas.microsoft.com/office/powerpoint/2010/main" val="180770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order to see the geographical distribution of service requests made through calls or the mobile app, we created heat maps for both request sources </a:t>
            </a:r>
            <a:r>
              <a:rPr lang="en-US" sz="1200" b="1" kern="1200" dirty="0" smtClean="0">
                <a:solidFill>
                  <a:schemeClr val="tx1"/>
                </a:solidFill>
                <a:effectLst/>
                <a:latin typeface="+mn-lt"/>
                <a:ea typeface="+mn-ea"/>
                <a:cs typeface="+mn-cs"/>
              </a:rPr>
              <a:t>(see Figure 6)</a:t>
            </a:r>
            <a:r>
              <a:rPr lang="en-US" sz="1200" kern="1200" dirty="0" smtClean="0">
                <a:solidFill>
                  <a:schemeClr val="tx1"/>
                </a:solidFill>
                <a:effectLst/>
                <a:latin typeface="+mn-lt"/>
                <a:ea typeface="+mn-ea"/>
                <a:cs typeface="+mn-cs"/>
              </a:rPr>
              <a:t>. The graphs are plotted over a Google Map of Los Angeles County and display the relative frequency of requests by location, indicated by the strength of the tile color. The graphs are shown side-by-side for ease of comparison.</a:t>
            </a:r>
          </a:p>
          <a:p>
            <a:endParaRPr lang="en-US" dirty="0" smtClean="0"/>
          </a:p>
          <a:p>
            <a:r>
              <a:rPr lang="en-US" sz="1200" kern="1200" dirty="0" smtClean="0">
                <a:solidFill>
                  <a:schemeClr val="tx1"/>
                </a:solidFill>
                <a:effectLst/>
                <a:latin typeface="+mn-lt"/>
                <a:ea typeface="+mn-ea"/>
                <a:cs typeface="+mn-cs"/>
              </a:rPr>
              <a:t>According to the graphs, both call and mobile app usage were highest in Northeast Los Angeles and in Downtown Los Angeles; however, call request volume is more widely distributed throughout the county, while mobile app requests centralize around Downtown Los Angeles. From the comparison, it is clear that mobile app is better received in Downtown Los Angeles as opposed to other areas throughout the county, as usage is highest, indicating a greater willingness to try the app. Since requests are infrequently placed through the mobile app in Northeast and Southwest Los Angeles, these locations represent an opportunity to target potential new users. </a:t>
            </a:r>
            <a:endParaRPr lang="en-US" dirty="0"/>
          </a:p>
        </p:txBody>
      </p:sp>
      <p:sp>
        <p:nvSpPr>
          <p:cNvPr id="4" name="Slide Number Placeholder 3"/>
          <p:cNvSpPr>
            <a:spLocks noGrp="1"/>
          </p:cNvSpPr>
          <p:nvPr>
            <p:ph type="sldNum" sz="quarter" idx="10"/>
          </p:nvPr>
        </p:nvSpPr>
        <p:spPr/>
        <p:txBody>
          <a:bodyPr/>
          <a:lstStyle/>
          <a:p>
            <a:fld id="{BDBD692A-3CD8-F442-B13A-A24E2F9DF5BC}" type="slidenum">
              <a:rPr lang="en-US" smtClean="0"/>
              <a:t>10</a:t>
            </a:fld>
            <a:endParaRPr lang="en-US"/>
          </a:p>
        </p:txBody>
      </p:sp>
    </p:spTree>
    <p:extLst>
      <p:ext uri="{BB962C8B-B14F-4D97-AF65-F5344CB8AC3E}">
        <p14:creationId xmlns:p14="http://schemas.microsoft.com/office/powerpoint/2010/main" val="1724589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order to further understand the potential of digital channels, we combined the request data from the mobile app and web form sources for analysis. To analyze the relationship between the rate of requests from the selected digital channels and the average customer wait time, we generated a simple regression model </a:t>
            </a:r>
            <a:r>
              <a:rPr lang="en-US" sz="1200" b="1" kern="1200" dirty="0" smtClean="0">
                <a:solidFill>
                  <a:schemeClr val="tx1"/>
                </a:solidFill>
                <a:effectLst/>
                <a:latin typeface="+mn-lt"/>
                <a:ea typeface="+mn-ea"/>
                <a:cs typeface="+mn-cs"/>
              </a:rPr>
              <a:t>(see Figure 7)</a:t>
            </a:r>
            <a:r>
              <a:rPr lang="en-US" sz="1200" kern="1200" dirty="0" smtClean="0">
                <a:solidFill>
                  <a:schemeClr val="tx1"/>
                </a:solidFill>
                <a:effectLst/>
                <a:latin typeface="+mn-lt"/>
                <a:ea typeface="+mn-ea"/>
                <a:cs typeface="+mn-cs"/>
              </a:rPr>
              <a:t>. A simple regression models show the degree of correlation between the independent variable (in this case, the selected digital channels) and a response variables (in this case, the average waiting time).</a:t>
            </a:r>
          </a:p>
          <a:p>
            <a:endParaRPr lang="en-US" dirty="0" smtClean="0"/>
          </a:p>
          <a:p>
            <a:r>
              <a:rPr lang="en-US" sz="1200" kern="1200" dirty="0" smtClean="0">
                <a:solidFill>
                  <a:schemeClr val="tx1"/>
                </a:solidFill>
                <a:effectLst/>
                <a:latin typeface="+mn-lt"/>
                <a:ea typeface="+mn-ea"/>
                <a:cs typeface="+mn-cs"/>
              </a:rPr>
              <a:t>According to the model, the independent and response variables are highly correlated, as evidenced by the multiple R-squared of 0.72. The relationship between the rate of requests from the digital channels and the waiting time explains 72% of all changes in waiting time. The negative sloping regression line illustrates the trend that as the rate of digital requests increase, the waiting time decreases. More specifically, a customer will have an average waiting time of under 50 seconds, if the rate of digital requests is 45% of total request volume. Therefore, in can be inferred that increasing the number of requests through digital channels can significantly improve key performance indicators, such as customer satisfaction and the city of Los Angeles’ average handle time.</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BDBD692A-3CD8-F442-B13A-A24E2F9DF5BC}" type="slidenum">
              <a:rPr lang="en-US" smtClean="0"/>
              <a:t>11</a:t>
            </a:fld>
            <a:endParaRPr lang="en-US"/>
          </a:p>
        </p:txBody>
      </p:sp>
    </p:spTree>
    <p:extLst>
      <p:ext uri="{BB962C8B-B14F-4D97-AF65-F5344CB8AC3E}">
        <p14:creationId xmlns:p14="http://schemas.microsoft.com/office/powerpoint/2010/main" val="1326095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lumMod val="85000"/>
            <a:lumOff val="1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033929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p:nvPr userDrawn="1"/>
        </p:nvSpPr>
        <p:spPr>
          <a:xfrm>
            <a:off x="0" y="6356350"/>
            <a:ext cx="12192000" cy="50165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p:cNvSpPr>
            <a:spLocks noGrp="1"/>
          </p:cNvSpPr>
          <p:nvPr>
            <p:ph type="sldNum" sz="quarter" idx="4"/>
          </p:nvPr>
        </p:nvSpPr>
        <p:spPr>
          <a:xfrm>
            <a:off x="11725834" y="6356350"/>
            <a:ext cx="466167" cy="501650"/>
          </a:xfrm>
          <a:prstGeom prst="rect">
            <a:avLst/>
          </a:prstGeom>
        </p:spPr>
        <p:txBody>
          <a:bodyPr vert="horz" lIns="91440" tIns="45720" rIns="91440" bIns="45720" rtlCol="0" anchor="ctr"/>
          <a:lstStyle>
            <a:lvl1pPr algn="ctr">
              <a:defRPr sz="1200" b="1">
                <a:solidFill>
                  <a:schemeClr val="bg1">
                    <a:lumMod val="95000"/>
                  </a:schemeClr>
                </a:solidFill>
                <a:latin typeface="Helvetica Neue" charset="0"/>
                <a:ea typeface="Helvetica Neue" charset="0"/>
                <a:cs typeface="Helvetica Neue" charset="0"/>
              </a:defRPr>
            </a:lvl1pPr>
          </a:lstStyle>
          <a:p>
            <a:fld id="{8BEDB37B-929B-F643-BC14-38017BFC8F76}" type="slidenum">
              <a:rPr lang="en-US" smtClean="0"/>
              <a:pPr/>
              <a:t>‹#›</a:t>
            </a:fld>
            <a:endParaRPr lang="en-US"/>
          </a:p>
        </p:txBody>
      </p:sp>
      <p:sp>
        <p:nvSpPr>
          <p:cNvPr id="21" name="Rectangle 20"/>
          <p:cNvSpPr/>
          <p:nvPr userDrawn="1"/>
        </p:nvSpPr>
        <p:spPr>
          <a:xfrm>
            <a:off x="537881" y="6356350"/>
            <a:ext cx="2231136" cy="50165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userDrawn="1"/>
        </p:nvSpPr>
        <p:spPr>
          <a:xfrm>
            <a:off x="537881" y="6445592"/>
            <a:ext cx="2231136" cy="323165"/>
          </a:xfrm>
          <a:prstGeom prst="rect">
            <a:avLst/>
          </a:prstGeom>
          <a:noFill/>
        </p:spPr>
        <p:txBody>
          <a:bodyPr wrap="square" rtlCol="0">
            <a:spAutoFit/>
          </a:bodyPr>
          <a:lstStyle/>
          <a:p>
            <a:pPr algn="ctr"/>
            <a:r>
              <a:rPr lang="en-US" sz="1500" b="1" smtClean="0">
                <a:solidFill>
                  <a:schemeClr val="bg1">
                    <a:lumMod val="75000"/>
                  </a:schemeClr>
                </a:solidFill>
                <a:latin typeface="Helvetica Neue" charset="0"/>
                <a:ea typeface="Helvetica Neue" charset="0"/>
                <a:cs typeface="Helvetica Neue" charset="0"/>
              </a:rPr>
              <a:t>problem</a:t>
            </a:r>
            <a:endParaRPr lang="en-US" sz="1500" b="1">
              <a:solidFill>
                <a:schemeClr val="bg1">
                  <a:lumMod val="75000"/>
                </a:schemeClr>
              </a:solidFill>
              <a:latin typeface="Helvetica Neue" charset="0"/>
              <a:ea typeface="Helvetica Neue" charset="0"/>
              <a:cs typeface="Helvetica Neue" charset="0"/>
            </a:endParaRPr>
          </a:p>
        </p:txBody>
      </p:sp>
      <p:sp>
        <p:nvSpPr>
          <p:cNvPr id="23" name="Rectangle 22"/>
          <p:cNvSpPr/>
          <p:nvPr userDrawn="1"/>
        </p:nvSpPr>
        <p:spPr>
          <a:xfrm>
            <a:off x="2769017" y="6356350"/>
            <a:ext cx="2231136" cy="50165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2769017" y="6445592"/>
            <a:ext cx="2231136" cy="323165"/>
          </a:xfrm>
          <a:prstGeom prst="rect">
            <a:avLst/>
          </a:prstGeom>
          <a:noFill/>
        </p:spPr>
        <p:txBody>
          <a:bodyPr wrap="square" rtlCol="0">
            <a:spAutoFit/>
          </a:bodyPr>
          <a:lstStyle/>
          <a:p>
            <a:pPr algn="ctr"/>
            <a:r>
              <a:rPr lang="en-US" sz="1500" b="1" dirty="0" smtClean="0">
                <a:solidFill>
                  <a:schemeClr val="bg1">
                    <a:lumMod val="75000"/>
                  </a:schemeClr>
                </a:solidFill>
                <a:latin typeface="Helvetica Neue" charset="0"/>
                <a:ea typeface="Helvetica Neue" charset="0"/>
                <a:cs typeface="Helvetica Neue" charset="0"/>
              </a:rPr>
              <a:t>solution</a:t>
            </a:r>
            <a:endParaRPr lang="en-US" sz="1500" b="1" dirty="0">
              <a:solidFill>
                <a:schemeClr val="bg1">
                  <a:lumMod val="75000"/>
                </a:schemeClr>
              </a:solidFill>
              <a:latin typeface="Helvetica Neue" charset="0"/>
              <a:ea typeface="Helvetica Neue" charset="0"/>
              <a:cs typeface="Helvetica Neue" charset="0"/>
            </a:endParaRPr>
          </a:p>
        </p:txBody>
      </p:sp>
      <p:sp>
        <p:nvSpPr>
          <p:cNvPr id="25" name="Rectangle 24"/>
          <p:cNvSpPr/>
          <p:nvPr userDrawn="1"/>
        </p:nvSpPr>
        <p:spPr>
          <a:xfrm>
            <a:off x="5000153" y="6356350"/>
            <a:ext cx="2231136" cy="50165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userDrawn="1"/>
        </p:nvSpPr>
        <p:spPr>
          <a:xfrm>
            <a:off x="5000153" y="6445592"/>
            <a:ext cx="2231136" cy="323165"/>
          </a:xfrm>
          <a:prstGeom prst="rect">
            <a:avLst/>
          </a:prstGeom>
          <a:noFill/>
        </p:spPr>
        <p:txBody>
          <a:bodyPr wrap="square" rtlCol="0">
            <a:spAutoFit/>
          </a:bodyPr>
          <a:lstStyle/>
          <a:p>
            <a:pPr algn="ctr"/>
            <a:r>
              <a:rPr lang="en-US" sz="1500" b="1" dirty="0" smtClean="0">
                <a:solidFill>
                  <a:schemeClr val="bg1">
                    <a:lumMod val="75000"/>
                  </a:schemeClr>
                </a:solidFill>
                <a:latin typeface="Helvetica Neue" charset="0"/>
                <a:ea typeface="Helvetica Neue" charset="0"/>
                <a:cs typeface="Helvetica Neue" charset="0"/>
              </a:rPr>
              <a:t>analysis</a:t>
            </a:r>
            <a:endParaRPr lang="en-US" sz="1500" b="1" dirty="0">
              <a:solidFill>
                <a:schemeClr val="bg1">
                  <a:lumMod val="75000"/>
                </a:schemeClr>
              </a:solidFill>
              <a:latin typeface="Helvetica Neue" charset="0"/>
              <a:ea typeface="Helvetica Neue" charset="0"/>
              <a:cs typeface="Helvetica Neue" charset="0"/>
            </a:endParaRPr>
          </a:p>
        </p:txBody>
      </p:sp>
      <p:sp>
        <p:nvSpPr>
          <p:cNvPr id="27" name="Rectangle 26"/>
          <p:cNvSpPr/>
          <p:nvPr userDrawn="1"/>
        </p:nvSpPr>
        <p:spPr>
          <a:xfrm>
            <a:off x="7231289" y="6356350"/>
            <a:ext cx="2231136" cy="50165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userDrawn="1"/>
        </p:nvSpPr>
        <p:spPr>
          <a:xfrm>
            <a:off x="7231289" y="6445592"/>
            <a:ext cx="2231136" cy="323165"/>
          </a:xfrm>
          <a:prstGeom prst="rect">
            <a:avLst/>
          </a:prstGeom>
          <a:noFill/>
        </p:spPr>
        <p:txBody>
          <a:bodyPr wrap="square" rtlCol="0">
            <a:spAutoFit/>
          </a:bodyPr>
          <a:lstStyle/>
          <a:p>
            <a:pPr algn="ctr"/>
            <a:r>
              <a:rPr lang="en-US" sz="1500" b="1" dirty="0" smtClean="0">
                <a:solidFill>
                  <a:schemeClr val="bg1">
                    <a:lumMod val="75000"/>
                  </a:schemeClr>
                </a:solidFill>
                <a:latin typeface="Helvetica Neue" charset="0"/>
                <a:ea typeface="Helvetica Neue" charset="0"/>
                <a:cs typeface="Helvetica Neue" charset="0"/>
              </a:rPr>
              <a:t>insights</a:t>
            </a:r>
            <a:endParaRPr lang="en-US" sz="1500" b="1" dirty="0">
              <a:solidFill>
                <a:schemeClr val="bg1">
                  <a:lumMod val="75000"/>
                </a:schemeClr>
              </a:solidFill>
              <a:latin typeface="Helvetica Neue" charset="0"/>
              <a:ea typeface="Helvetica Neue" charset="0"/>
              <a:cs typeface="Helvetica Neue" charset="0"/>
            </a:endParaRPr>
          </a:p>
        </p:txBody>
      </p:sp>
      <p:sp>
        <p:nvSpPr>
          <p:cNvPr id="29" name="Rectangle 28"/>
          <p:cNvSpPr/>
          <p:nvPr userDrawn="1"/>
        </p:nvSpPr>
        <p:spPr>
          <a:xfrm>
            <a:off x="9462425" y="6356350"/>
            <a:ext cx="2231136" cy="501650"/>
          </a:xfrm>
          <a:prstGeom prst="rect">
            <a:avLst/>
          </a:prstGeom>
          <a:solidFill>
            <a:schemeClr val="bg2">
              <a:lumMod val="1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userDrawn="1"/>
        </p:nvSpPr>
        <p:spPr>
          <a:xfrm>
            <a:off x="9462425" y="6445592"/>
            <a:ext cx="2231136" cy="323165"/>
          </a:xfrm>
          <a:prstGeom prst="rect">
            <a:avLst/>
          </a:prstGeom>
          <a:noFill/>
        </p:spPr>
        <p:txBody>
          <a:bodyPr wrap="square" rtlCol="0">
            <a:spAutoFit/>
          </a:bodyPr>
          <a:lstStyle/>
          <a:p>
            <a:pPr algn="ctr"/>
            <a:r>
              <a:rPr lang="en-US" sz="1500" b="1" dirty="0" smtClean="0">
                <a:solidFill>
                  <a:schemeClr val="bg1">
                    <a:lumMod val="95000"/>
                  </a:schemeClr>
                </a:solidFill>
                <a:latin typeface="Helvetica Neue" charset="0"/>
                <a:ea typeface="Helvetica Neue" charset="0"/>
                <a:cs typeface="Helvetica Neue" charset="0"/>
              </a:rPr>
              <a:t>conclusion</a:t>
            </a:r>
            <a:endParaRPr lang="en-US" sz="1500" b="1" dirty="0">
              <a:solidFill>
                <a:schemeClr val="bg1">
                  <a:lumMod val="95000"/>
                </a:schemeClr>
              </a:solidFill>
              <a:latin typeface="Helvetica Neue" charset="0"/>
              <a:ea typeface="Helvetica Neue" charset="0"/>
              <a:cs typeface="Helvetica Neue" charset="0"/>
            </a:endParaRPr>
          </a:p>
        </p:txBody>
      </p:sp>
      <p:cxnSp>
        <p:nvCxnSpPr>
          <p:cNvPr id="31" name="Straight Connector 30"/>
          <p:cNvCxnSpPr/>
          <p:nvPr userDrawn="1"/>
        </p:nvCxnSpPr>
        <p:spPr>
          <a:xfrm flipV="1">
            <a:off x="10359022" y="6768757"/>
            <a:ext cx="506627"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2">
                    <a:lumMod val="25000"/>
                  </a:schemeClr>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6" name="Slide Number Placeholder 5"/>
          <p:cNvSpPr>
            <a:spLocks noGrp="1"/>
          </p:cNvSpPr>
          <p:nvPr>
            <p:ph type="sldNum" sz="quarter" idx="12"/>
          </p:nvPr>
        </p:nvSpPr>
        <p:spPr/>
        <p:txBody>
          <a:bodyPr/>
          <a:lstStyle/>
          <a:p>
            <a:fld id="{8BEDB37B-929B-F643-BC14-38017BFC8F76}" type="slidenum">
              <a:rPr lang="en-US" smtClean="0"/>
              <a:t>‹#›</a:t>
            </a:fld>
            <a:endParaRPr lang="en-US"/>
          </a:p>
        </p:txBody>
      </p:sp>
    </p:spTree>
    <p:extLst>
      <p:ext uri="{BB962C8B-B14F-4D97-AF65-F5344CB8AC3E}">
        <p14:creationId xmlns:p14="http://schemas.microsoft.com/office/powerpoint/2010/main" val="1099105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7881" y="1577788"/>
            <a:ext cx="5481919" cy="4599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199" y="1577788"/>
            <a:ext cx="5553633" cy="4599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8BEDB37B-929B-F643-BC14-38017BFC8F76}" type="slidenum">
              <a:rPr lang="en-US" smtClean="0"/>
              <a:t>‹#›</a:t>
            </a:fld>
            <a:endParaRPr lang="en-US"/>
          </a:p>
        </p:txBody>
      </p:sp>
      <p:sp>
        <p:nvSpPr>
          <p:cNvPr id="8" name="Rectangle 7"/>
          <p:cNvSpPr/>
          <p:nvPr userDrawn="1"/>
        </p:nvSpPr>
        <p:spPr>
          <a:xfrm>
            <a:off x="0" y="6356350"/>
            <a:ext cx="12192000" cy="50165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537881" y="6356350"/>
            <a:ext cx="2231136" cy="501650"/>
          </a:xfrm>
          <a:prstGeom prst="rect">
            <a:avLst/>
          </a:prstGeom>
          <a:solidFill>
            <a:schemeClr val="bg2">
              <a:lumMod val="1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5"/>
          <p:cNvSpPr txBox="1">
            <a:spLocks/>
          </p:cNvSpPr>
          <p:nvPr userDrawn="1"/>
        </p:nvSpPr>
        <p:spPr>
          <a:xfrm>
            <a:off x="11725834" y="6356350"/>
            <a:ext cx="466167" cy="501650"/>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lumMod val="95000"/>
                  </a:schemeClr>
                </a:solidFill>
                <a:latin typeface="Helvetica Neue" charset="0"/>
                <a:ea typeface="Helvetica Neue" charset="0"/>
                <a:cs typeface="Helvetica Neue"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BEDB37B-929B-F643-BC14-38017BFC8F76}" type="slidenum">
              <a:rPr lang="en-US" smtClean="0"/>
              <a:pPr/>
              <a:t>‹#›</a:t>
            </a:fld>
            <a:endParaRPr lang="en-US"/>
          </a:p>
        </p:txBody>
      </p:sp>
      <p:sp>
        <p:nvSpPr>
          <p:cNvPr id="11" name="TextBox 10"/>
          <p:cNvSpPr txBox="1"/>
          <p:nvPr userDrawn="1"/>
        </p:nvSpPr>
        <p:spPr>
          <a:xfrm>
            <a:off x="537881" y="6445592"/>
            <a:ext cx="2231136" cy="323165"/>
          </a:xfrm>
          <a:prstGeom prst="rect">
            <a:avLst/>
          </a:prstGeom>
          <a:noFill/>
        </p:spPr>
        <p:txBody>
          <a:bodyPr wrap="square" rtlCol="0">
            <a:spAutoFit/>
          </a:bodyPr>
          <a:lstStyle/>
          <a:p>
            <a:pPr algn="ctr"/>
            <a:r>
              <a:rPr lang="en-US" sz="1500" b="1" smtClean="0">
                <a:solidFill>
                  <a:schemeClr val="bg1">
                    <a:lumMod val="95000"/>
                  </a:schemeClr>
                </a:solidFill>
                <a:latin typeface="Helvetica Neue" charset="0"/>
                <a:ea typeface="Helvetica Neue" charset="0"/>
                <a:cs typeface="Helvetica Neue" charset="0"/>
              </a:rPr>
              <a:t>problem</a:t>
            </a:r>
            <a:endParaRPr lang="en-US" sz="1500" b="1">
              <a:solidFill>
                <a:schemeClr val="bg1">
                  <a:lumMod val="95000"/>
                </a:schemeClr>
              </a:solidFill>
              <a:latin typeface="Helvetica Neue" charset="0"/>
              <a:ea typeface="Helvetica Neue" charset="0"/>
              <a:cs typeface="Helvetica Neue" charset="0"/>
            </a:endParaRPr>
          </a:p>
        </p:txBody>
      </p:sp>
      <p:sp>
        <p:nvSpPr>
          <p:cNvPr id="12" name="Rectangle 11"/>
          <p:cNvSpPr/>
          <p:nvPr userDrawn="1"/>
        </p:nvSpPr>
        <p:spPr>
          <a:xfrm>
            <a:off x="2769017" y="6356350"/>
            <a:ext cx="2231136" cy="50165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userDrawn="1"/>
        </p:nvSpPr>
        <p:spPr>
          <a:xfrm>
            <a:off x="2769017" y="6445592"/>
            <a:ext cx="2231136" cy="323165"/>
          </a:xfrm>
          <a:prstGeom prst="rect">
            <a:avLst/>
          </a:prstGeom>
          <a:noFill/>
        </p:spPr>
        <p:txBody>
          <a:bodyPr wrap="square" rtlCol="0">
            <a:spAutoFit/>
          </a:bodyPr>
          <a:lstStyle/>
          <a:p>
            <a:pPr algn="ctr"/>
            <a:r>
              <a:rPr lang="en-US" sz="1500" b="1" dirty="0" smtClean="0">
                <a:solidFill>
                  <a:schemeClr val="bg1">
                    <a:lumMod val="75000"/>
                  </a:schemeClr>
                </a:solidFill>
                <a:latin typeface="Helvetica Neue" charset="0"/>
                <a:ea typeface="Helvetica Neue" charset="0"/>
                <a:cs typeface="Helvetica Neue" charset="0"/>
              </a:rPr>
              <a:t>solution</a:t>
            </a:r>
            <a:endParaRPr lang="en-US" sz="1500" b="1" dirty="0">
              <a:solidFill>
                <a:schemeClr val="bg1">
                  <a:lumMod val="75000"/>
                </a:schemeClr>
              </a:solidFill>
              <a:latin typeface="Helvetica Neue" charset="0"/>
              <a:ea typeface="Helvetica Neue" charset="0"/>
              <a:cs typeface="Helvetica Neue" charset="0"/>
            </a:endParaRPr>
          </a:p>
        </p:txBody>
      </p:sp>
      <p:sp>
        <p:nvSpPr>
          <p:cNvPr id="14" name="Rectangle 13"/>
          <p:cNvSpPr/>
          <p:nvPr userDrawn="1"/>
        </p:nvSpPr>
        <p:spPr>
          <a:xfrm>
            <a:off x="5000153" y="6356350"/>
            <a:ext cx="2231136" cy="50165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userDrawn="1"/>
        </p:nvSpPr>
        <p:spPr>
          <a:xfrm>
            <a:off x="5000153" y="6445592"/>
            <a:ext cx="2231136" cy="323165"/>
          </a:xfrm>
          <a:prstGeom prst="rect">
            <a:avLst/>
          </a:prstGeom>
          <a:noFill/>
        </p:spPr>
        <p:txBody>
          <a:bodyPr wrap="square" rtlCol="0">
            <a:spAutoFit/>
          </a:bodyPr>
          <a:lstStyle/>
          <a:p>
            <a:pPr algn="ctr"/>
            <a:r>
              <a:rPr lang="en-US" sz="1500" b="1" dirty="0" smtClean="0">
                <a:solidFill>
                  <a:schemeClr val="bg1">
                    <a:lumMod val="75000"/>
                  </a:schemeClr>
                </a:solidFill>
                <a:latin typeface="Helvetica Neue" charset="0"/>
                <a:ea typeface="Helvetica Neue" charset="0"/>
                <a:cs typeface="Helvetica Neue" charset="0"/>
              </a:rPr>
              <a:t>analysis</a:t>
            </a:r>
            <a:endParaRPr lang="en-US" sz="1500" b="1" dirty="0">
              <a:solidFill>
                <a:schemeClr val="bg1">
                  <a:lumMod val="75000"/>
                </a:schemeClr>
              </a:solidFill>
              <a:latin typeface="Helvetica Neue" charset="0"/>
              <a:ea typeface="Helvetica Neue" charset="0"/>
              <a:cs typeface="Helvetica Neue" charset="0"/>
            </a:endParaRPr>
          </a:p>
        </p:txBody>
      </p:sp>
      <p:sp>
        <p:nvSpPr>
          <p:cNvPr id="16" name="Rectangle 15"/>
          <p:cNvSpPr/>
          <p:nvPr userDrawn="1"/>
        </p:nvSpPr>
        <p:spPr>
          <a:xfrm>
            <a:off x="7231289" y="6356350"/>
            <a:ext cx="2231136" cy="50165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userDrawn="1"/>
        </p:nvSpPr>
        <p:spPr>
          <a:xfrm>
            <a:off x="7231289" y="6445592"/>
            <a:ext cx="2231136" cy="323165"/>
          </a:xfrm>
          <a:prstGeom prst="rect">
            <a:avLst/>
          </a:prstGeom>
          <a:noFill/>
        </p:spPr>
        <p:txBody>
          <a:bodyPr wrap="square" rtlCol="0">
            <a:spAutoFit/>
          </a:bodyPr>
          <a:lstStyle/>
          <a:p>
            <a:pPr algn="ctr"/>
            <a:r>
              <a:rPr lang="en-US" sz="1500" b="1" dirty="0" smtClean="0">
                <a:solidFill>
                  <a:schemeClr val="bg1">
                    <a:lumMod val="75000"/>
                  </a:schemeClr>
                </a:solidFill>
                <a:latin typeface="Helvetica Neue" charset="0"/>
                <a:ea typeface="Helvetica Neue" charset="0"/>
                <a:cs typeface="Helvetica Neue" charset="0"/>
              </a:rPr>
              <a:t>insights</a:t>
            </a:r>
            <a:endParaRPr lang="en-US" sz="1500" b="1" dirty="0">
              <a:solidFill>
                <a:schemeClr val="bg1">
                  <a:lumMod val="75000"/>
                </a:schemeClr>
              </a:solidFill>
              <a:latin typeface="Helvetica Neue" charset="0"/>
              <a:ea typeface="Helvetica Neue" charset="0"/>
              <a:cs typeface="Helvetica Neue" charset="0"/>
            </a:endParaRPr>
          </a:p>
        </p:txBody>
      </p:sp>
      <p:sp>
        <p:nvSpPr>
          <p:cNvPr id="18" name="Rectangle 17"/>
          <p:cNvSpPr/>
          <p:nvPr userDrawn="1"/>
        </p:nvSpPr>
        <p:spPr>
          <a:xfrm>
            <a:off x="9462425" y="6356350"/>
            <a:ext cx="2231136" cy="50165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userDrawn="1"/>
        </p:nvSpPr>
        <p:spPr>
          <a:xfrm>
            <a:off x="9462425" y="6445592"/>
            <a:ext cx="2231136" cy="323165"/>
          </a:xfrm>
          <a:prstGeom prst="rect">
            <a:avLst/>
          </a:prstGeom>
          <a:noFill/>
        </p:spPr>
        <p:txBody>
          <a:bodyPr wrap="square" rtlCol="0">
            <a:spAutoFit/>
          </a:bodyPr>
          <a:lstStyle/>
          <a:p>
            <a:pPr algn="ctr"/>
            <a:r>
              <a:rPr lang="en-US" sz="1500" b="1" dirty="0" smtClean="0">
                <a:solidFill>
                  <a:schemeClr val="bg1">
                    <a:lumMod val="75000"/>
                  </a:schemeClr>
                </a:solidFill>
                <a:latin typeface="Helvetica Neue" charset="0"/>
                <a:ea typeface="Helvetica Neue" charset="0"/>
                <a:cs typeface="Helvetica Neue" charset="0"/>
              </a:rPr>
              <a:t>conclusion</a:t>
            </a:r>
            <a:endParaRPr lang="en-US" sz="1500" b="1" dirty="0">
              <a:solidFill>
                <a:schemeClr val="bg1">
                  <a:lumMod val="75000"/>
                </a:schemeClr>
              </a:solidFill>
              <a:latin typeface="Helvetica Neue" charset="0"/>
              <a:ea typeface="Helvetica Neue" charset="0"/>
              <a:cs typeface="Helvetica Neue" charset="0"/>
            </a:endParaRPr>
          </a:p>
        </p:txBody>
      </p:sp>
      <p:cxnSp>
        <p:nvCxnSpPr>
          <p:cNvPr id="20" name="Straight Connector 19"/>
          <p:cNvCxnSpPr/>
          <p:nvPr userDrawn="1"/>
        </p:nvCxnSpPr>
        <p:spPr>
          <a:xfrm flipV="1">
            <a:off x="1396313" y="6768757"/>
            <a:ext cx="506627"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0391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7881" y="1577788"/>
            <a:ext cx="5481919" cy="4599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199" y="1577788"/>
            <a:ext cx="5553633" cy="4599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8BEDB37B-929B-F643-BC14-38017BFC8F76}" type="slidenum">
              <a:rPr lang="en-US" smtClean="0"/>
              <a:t>‹#›</a:t>
            </a:fld>
            <a:endParaRPr lang="en-US"/>
          </a:p>
        </p:txBody>
      </p:sp>
      <p:sp>
        <p:nvSpPr>
          <p:cNvPr id="6" name="Rectangle 5"/>
          <p:cNvSpPr/>
          <p:nvPr userDrawn="1"/>
        </p:nvSpPr>
        <p:spPr>
          <a:xfrm>
            <a:off x="0" y="6356350"/>
            <a:ext cx="12192000" cy="50165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p:cNvSpPr txBox="1">
            <a:spLocks/>
          </p:cNvSpPr>
          <p:nvPr userDrawn="1"/>
        </p:nvSpPr>
        <p:spPr>
          <a:xfrm>
            <a:off x="11725834" y="6356350"/>
            <a:ext cx="466167" cy="501650"/>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lumMod val="95000"/>
                  </a:schemeClr>
                </a:solidFill>
                <a:latin typeface="Helvetica Neue" charset="0"/>
                <a:ea typeface="Helvetica Neue" charset="0"/>
                <a:cs typeface="Helvetica Neue"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BEDB37B-929B-F643-BC14-38017BFC8F76}" type="slidenum">
              <a:rPr lang="en-US" smtClean="0"/>
              <a:pPr/>
              <a:t>‹#›</a:t>
            </a:fld>
            <a:endParaRPr lang="en-US"/>
          </a:p>
        </p:txBody>
      </p:sp>
      <p:sp>
        <p:nvSpPr>
          <p:cNvPr id="9" name="Rectangle 8"/>
          <p:cNvSpPr/>
          <p:nvPr userDrawn="1"/>
        </p:nvSpPr>
        <p:spPr>
          <a:xfrm>
            <a:off x="537881" y="6356350"/>
            <a:ext cx="2231136" cy="50165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7881" y="6445592"/>
            <a:ext cx="2231136" cy="323165"/>
          </a:xfrm>
          <a:prstGeom prst="rect">
            <a:avLst/>
          </a:prstGeom>
          <a:noFill/>
        </p:spPr>
        <p:txBody>
          <a:bodyPr wrap="square" rtlCol="0">
            <a:spAutoFit/>
          </a:bodyPr>
          <a:lstStyle/>
          <a:p>
            <a:pPr algn="ctr"/>
            <a:r>
              <a:rPr lang="en-US" sz="1500" b="1" smtClean="0">
                <a:solidFill>
                  <a:schemeClr val="bg1">
                    <a:lumMod val="75000"/>
                  </a:schemeClr>
                </a:solidFill>
                <a:latin typeface="Helvetica Neue" charset="0"/>
                <a:ea typeface="Helvetica Neue" charset="0"/>
                <a:cs typeface="Helvetica Neue" charset="0"/>
              </a:rPr>
              <a:t>problem</a:t>
            </a:r>
            <a:endParaRPr lang="en-US" sz="1500" b="1">
              <a:solidFill>
                <a:schemeClr val="bg1">
                  <a:lumMod val="75000"/>
                </a:schemeClr>
              </a:solidFill>
              <a:latin typeface="Helvetica Neue" charset="0"/>
              <a:ea typeface="Helvetica Neue" charset="0"/>
              <a:cs typeface="Helvetica Neue" charset="0"/>
            </a:endParaRPr>
          </a:p>
        </p:txBody>
      </p:sp>
      <p:sp>
        <p:nvSpPr>
          <p:cNvPr id="11" name="Rectangle 10"/>
          <p:cNvSpPr/>
          <p:nvPr userDrawn="1"/>
        </p:nvSpPr>
        <p:spPr>
          <a:xfrm>
            <a:off x="2769017" y="6356350"/>
            <a:ext cx="2231136" cy="501650"/>
          </a:xfrm>
          <a:prstGeom prst="rect">
            <a:avLst/>
          </a:prstGeom>
          <a:solidFill>
            <a:schemeClr val="bg2">
              <a:lumMod val="1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2769017" y="6445592"/>
            <a:ext cx="2231136" cy="323165"/>
          </a:xfrm>
          <a:prstGeom prst="rect">
            <a:avLst/>
          </a:prstGeom>
          <a:noFill/>
        </p:spPr>
        <p:txBody>
          <a:bodyPr wrap="square" rtlCol="0">
            <a:spAutoFit/>
          </a:bodyPr>
          <a:lstStyle/>
          <a:p>
            <a:pPr algn="ctr"/>
            <a:r>
              <a:rPr lang="en-US" sz="1500" b="1" dirty="0" smtClean="0">
                <a:solidFill>
                  <a:schemeClr val="bg1">
                    <a:lumMod val="95000"/>
                  </a:schemeClr>
                </a:solidFill>
                <a:latin typeface="Helvetica Neue" charset="0"/>
                <a:ea typeface="Helvetica Neue" charset="0"/>
                <a:cs typeface="Helvetica Neue" charset="0"/>
              </a:rPr>
              <a:t>solution</a:t>
            </a:r>
            <a:endParaRPr lang="en-US" sz="1500" b="1" dirty="0">
              <a:solidFill>
                <a:schemeClr val="bg1">
                  <a:lumMod val="95000"/>
                </a:schemeClr>
              </a:solidFill>
              <a:latin typeface="Helvetica Neue" charset="0"/>
              <a:ea typeface="Helvetica Neue" charset="0"/>
              <a:cs typeface="Helvetica Neue" charset="0"/>
            </a:endParaRPr>
          </a:p>
        </p:txBody>
      </p:sp>
      <p:sp>
        <p:nvSpPr>
          <p:cNvPr id="13" name="Rectangle 12"/>
          <p:cNvSpPr/>
          <p:nvPr userDrawn="1"/>
        </p:nvSpPr>
        <p:spPr>
          <a:xfrm>
            <a:off x="5000153" y="6356350"/>
            <a:ext cx="2231136" cy="50165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userDrawn="1"/>
        </p:nvSpPr>
        <p:spPr>
          <a:xfrm>
            <a:off x="5000153" y="6445592"/>
            <a:ext cx="2231136" cy="323165"/>
          </a:xfrm>
          <a:prstGeom prst="rect">
            <a:avLst/>
          </a:prstGeom>
          <a:noFill/>
        </p:spPr>
        <p:txBody>
          <a:bodyPr wrap="square" rtlCol="0">
            <a:spAutoFit/>
          </a:bodyPr>
          <a:lstStyle/>
          <a:p>
            <a:pPr algn="ctr"/>
            <a:r>
              <a:rPr lang="en-US" sz="1500" b="1" dirty="0" smtClean="0">
                <a:solidFill>
                  <a:schemeClr val="bg1">
                    <a:lumMod val="75000"/>
                  </a:schemeClr>
                </a:solidFill>
                <a:latin typeface="Helvetica Neue" charset="0"/>
                <a:ea typeface="Helvetica Neue" charset="0"/>
                <a:cs typeface="Helvetica Neue" charset="0"/>
              </a:rPr>
              <a:t>analysis</a:t>
            </a:r>
            <a:endParaRPr lang="en-US" sz="1500" b="1" dirty="0">
              <a:solidFill>
                <a:schemeClr val="bg1">
                  <a:lumMod val="75000"/>
                </a:schemeClr>
              </a:solidFill>
              <a:latin typeface="Helvetica Neue" charset="0"/>
              <a:ea typeface="Helvetica Neue" charset="0"/>
              <a:cs typeface="Helvetica Neue" charset="0"/>
            </a:endParaRPr>
          </a:p>
        </p:txBody>
      </p:sp>
      <p:sp>
        <p:nvSpPr>
          <p:cNvPr id="15" name="Rectangle 14"/>
          <p:cNvSpPr/>
          <p:nvPr userDrawn="1"/>
        </p:nvSpPr>
        <p:spPr>
          <a:xfrm>
            <a:off x="7231289" y="6356350"/>
            <a:ext cx="2231136" cy="50165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7231289" y="6445592"/>
            <a:ext cx="2231136" cy="323165"/>
          </a:xfrm>
          <a:prstGeom prst="rect">
            <a:avLst/>
          </a:prstGeom>
          <a:noFill/>
        </p:spPr>
        <p:txBody>
          <a:bodyPr wrap="square" rtlCol="0">
            <a:spAutoFit/>
          </a:bodyPr>
          <a:lstStyle/>
          <a:p>
            <a:pPr algn="ctr"/>
            <a:r>
              <a:rPr lang="en-US" sz="1500" b="1" dirty="0" smtClean="0">
                <a:solidFill>
                  <a:schemeClr val="bg1">
                    <a:lumMod val="75000"/>
                  </a:schemeClr>
                </a:solidFill>
                <a:latin typeface="Helvetica Neue" charset="0"/>
                <a:ea typeface="Helvetica Neue" charset="0"/>
                <a:cs typeface="Helvetica Neue" charset="0"/>
              </a:rPr>
              <a:t>insights</a:t>
            </a:r>
            <a:endParaRPr lang="en-US" sz="1500" b="1" dirty="0">
              <a:solidFill>
                <a:schemeClr val="bg1">
                  <a:lumMod val="75000"/>
                </a:schemeClr>
              </a:solidFill>
              <a:latin typeface="Helvetica Neue" charset="0"/>
              <a:ea typeface="Helvetica Neue" charset="0"/>
              <a:cs typeface="Helvetica Neue" charset="0"/>
            </a:endParaRPr>
          </a:p>
        </p:txBody>
      </p:sp>
      <p:sp>
        <p:nvSpPr>
          <p:cNvPr id="17" name="Rectangle 16"/>
          <p:cNvSpPr/>
          <p:nvPr userDrawn="1"/>
        </p:nvSpPr>
        <p:spPr>
          <a:xfrm>
            <a:off x="9462425" y="6356350"/>
            <a:ext cx="2231136" cy="50165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userDrawn="1"/>
        </p:nvSpPr>
        <p:spPr>
          <a:xfrm>
            <a:off x="9462425" y="6445592"/>
            <a:ext cx="2231136" cy="323165"/>
          </a:xfrm>
          <a:prstGeom prst="rect">
            <a:avLst/>
          </a:prstGeom>
          <a:noFill/>
        </p:spPr>
        <p:txBody>
          <a:bodyPr wrap="square" rtlCol="0">
            <a:spAutoFit/>
          </a:bodyPr>
          <a:lstStyle/>
          <a:p>
            <a:pPr algn="ctr"/>
            <a:r>
              <a:rPr lang="en-US" sz="1500" b="1" dirty="0" smtClean="0">
                <a:solidFill>
                  <a:schemeClr val="bg1">
                    <a:lumMod val="75000"/>
                  </a:schemeClr>
                </a:solidFill>
                <a:latin typeface="Helvetica Neue" charset="0"/>
                <a:ea typeface="Helvetica Neue" charset="0"/>
                <a:cs typeface="Helvetica Neue" charset="0"/>
              </a:rPr>
              <a:t>conclusion</a:t>
            </a:r>
            <a:endParaRPr lang="en-US" sz="1500" b="1" dirty="0">
              <a:solidFill>
                <a:schemeClr val="bg1">
                  <a:lumMod val="75000"/>
                </a:schemeClr>
              </a:solidFill>
              <a:latin typeface="Helvetica Neue" charset="0"/>
              <a:ea typeface="Helvetica Neue" charset="0"/>
              <a:cs typeface="Helvetica Neue" charset="0"/>
            </a:endParaRPr>
          </a:p>
        </p:txBody>
      </p:sp>
      <p:cxnSp>
        <p:nvCxnSpPr>
          <p:cNvPr id="19" name="Straight Connector 18"/>
          <p:cNvCxnSpPr/>
          <p:nvPr userDrawn="1"/>
        </p:nvCxnSpPr>
        <p:spPr>
          <a:xfrm flipV="1">
            <a:off x="3632886" y="6768757"/>
            <a:ext cx="506627"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7881" y="1577788"/>
            <a:ext cx="5481919" cy="4599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199" y="1577788"/>
            <a:ext cx="5553633" cy="4599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8BEDB37B-929B-F643-BC14-38017BFC8F76}" type="slidenum">
              <a:rPr lang="en-US" smtClean="0"/>
              <a:t>‹#›</a:t>
            </a:fld>
            <a:endParaRPr lang="en-US"/>
          </a:p>
        </p:txBody>
      </p:sp>
      <p:sp>
        <p:nvSpPr>
          <p:cNvPr id="6" name="Rectangle 5"/>
          <p:cNvSpPr/>
          <p:nvPr userDrawn="1"/>
        </p:nvSpPr>
        <p:spPr>
          <a:xfrm>
            <a:off x="0" y="6356350"/>
            <a:ext cx="12192000" cy="50165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p:cNvSpPr txBox="1">
            <a:spLocks/>
          </p:cNvSpPr>
          <p:nvPr userDrawn="1"/>
        </p:nvSpPr>
        <p:spPr>
          <a:xfrm>
            <a:off x="11725834" y="6356350"/>
            <a:ext cx="466167" cy="501650"/>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lumMod val="95000"/>
                  </a:schemeClr>
                </a:solidFill>
                <a:latin typeface="Helvetica Neue" charset="0"/>
                <a:ea typeface="Helvetica Neue" charset="0"/>
                <a:cs typeface="Helvetica Neue"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BEDB37B-929B-F643-BC14-38017BFC8F76}" type="slidenum">
              <a:rPr lang="en-US" smtClean="0"/>
              <a:pPr/>
              <a:t>‹#›</a:t>
            </a:fld>
            <a:endParaRPr lang="en-US"/>
          </a:p>
        </p:txBody>
      </p:sp>
      <p:sp>
        <p:nvSpPr>
          <p:cNvPr id="9" name="Rectangle 8"/>
          <p:cNvSpPr/>
          <p:nvPr userDrawn="1"/>
        </p:nvSpPr>
        <p:spPr>
          <a:xfrm>
            <a:off x="537881" y="6356350"/>
            <a:ext cx="2231136" cy="50165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7881" y="6445592"/>
            <a:ext cx="2231136" cy="323165"/>
          </a:xfrm>
          <a:prstGeom prst="rect">
            <a:avLst/>
          </a:prstGeom>
          <a:noFill/>
        </p:spPr>
        <p:txBody>
          <a:bodyPr wrap="square" rtlCol="0">
            <a:spAutoFit/>
          </a:bodyPr>
          <a:lstStyle/>
          <a:p>
            <a:pPr algn="ctr"/>
            <a:r>
              <a:rPr lang="en-US" sz="1500" b="1" smtClean="0">
                <a:solidFill>
                  <a:schemeClr val="bg1">
                    <a:lumMod val="75000"/>
                  </a:schemeClr>
                </a:solidFill>
                <a:latin typeface="Helvetica Neue" charset="0"/>
                <a:ea typeface="Helvetica Neue" charset="0"/>
                <a:cs typeface="Helvetica Neue" charset="0"/>
              </a:rPr>
              <a:t>problem</a:t>
            </a:r>
            <a:endParaRPr lang="en-US" sz="1500" b="1">
              <a:solidFill>
                <a:schemeClr val="bg1">
                  <a:lumMod val="75000"/>
                </a:schemeClr>
              </a:solidFill>
              <a:latin typeface="Helvetica Neue" charset="0"/>
              <a:ea typeface="Helvetica Neue" charset="0"/>
              <a:cs typeface="Helvetica Neue" charset="0"/>
            </a:endParaRPr>
          </a:p>
        </p:txBody>
      </p:sp>
      <p:sp>
        <p:nvSpPr>
          <p:cNvPr id="11" name="Rectangle 10"/>
          <p:cNvSpPr/>
          <p:nvPr userDrawn="1"/>
        </p:nvSpPr>
        <p:spPr>
          <a:xfrm>
            <a:off x="2769017" y="6356350"/>
            <a:ext cx="2231136" cy="50165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2769017" y="6445592"/>
            <a:ext cx="2231136" cy="323165"/>
          </a:xfrm>
          <a:prstGeom prst="rect">
            <a:avLst/>
          </a:prstGeom>
          <a:noFill/>
        </p:spPr>
        <p:txBody>
          <a:bodyPr wrap="square" rtlCol="0">
            <a:spAutoFit/>
          </a:bodyPr>
          <a:lstStyle/>
          <a:p>
            <a:pPr algn="ctr"/>
            <a:r>
              <a:rPr lang="en-US" sz="1500" b="1" dirty="0" smtClean="0">
                <a:solidFill>
                  <a:schemeClr val="bg1">
                    <a:lumMod val="75000"/>
                  </a:schemeClr>
                </a:solidFill>
                <a:latin typeface="Helvetica Neue" charset="0"/>
                <a:ea typeface="Helvetica Neue" charset="0"/>
                <a:cs typeface="Helvetica Neue" charset="0"/>
              </a:rPr>
              <a:t>solution</a:t>
            </a:r>
            <a:endParaRPr lang="en-US" sz="1500" b="1" dirty="0">
              <a:solidFill>
                <a:schemeClr val="bg1">
                  <a:lumMod val="75000"/>
                </a:schemeClr>
              </a:solidFill>
              <a:latin typeface="Helvetica Neue" charset="0"/>
              <a:ea typeface="Helvetica Neue" charset="0"/>
              <a:cs typeface="Helvetica Neue" charset="0"/>
            </a:endParaRPr>
          </a:p>
        </p:txBody>
      </p:sp>
      <p:sp>
        <p:nvSpPr>
          <p:cNvPr id="13" name="Rectangle 12"/>
          <p:cNvSpPr/>
          <p:nvPr userDrawn="1"/>
        </p:nvSpPr>
        <p:spPr>
          <a:xfrm>
            <a:off x="5000153" y="6356350"/>
            <a:ext cx="2231136" cy="501650"/>
          </a:xfrm>
          <a:prstGeom prst="rect">
            <a:avLst/>
          </a:prstGeom>
          <a:solidFill>
            <a:schemeClr val="bg2">
              <a:lumMod val="1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userDrawn="1"/>
        </p:nvSpPr>
        <p:spPr>
          <a:xfrm>
            <a:off x="5000153" y="6445592"/>
            <a:ext cx="2231136" cy="323165"/>
          </a:xfrm>
          <a:prstGeom prst="rect">
            <a:avLst/>
          </a:prstGeom>
          <a:noFill/>
        </p:spPr>
        <p:txBody>
          <a:bodyPr wrap="square" rtlCol="0">
            <a:spAutoFit/>
          </a:bodyPr>
          <a:lstStyle/>
          <a:p>
            <a:pPr algn="ctr"/>
            <a:r>
              <a:rPr lang="en-US" sz="1500" b="1" dirty="0" smtClean="0">
                <a:solidFill>
                  <a:schemeClr val="bg1">
                    <a:lumMod val="95000"/>
                  </a:schemeClr>
                </a:solidFill>
                <a:latin typeface="Helvetica Neue" charset="0"/>
                <a:ea typeface="Helvetica Neue" charset="0"/>
                <a:cs typeface="Helvetica Neue" charset="0"/>
              </a:rPr>
              <a:t>analysis</a:t>
            </a:r>
            <a:endParaRPr lang="en-US" sz="1500" b="1" dirty="0">
              <a:solidFill>
                <a:schemeClr val="bg1">
                  <a:lumMod val="95000"/>
                </a:schemeClr>
              </a:solidFill>
              <a:latin typeface="Helvetica Neue" charset="0"/>
              <a:ea typeface="Helvetica Neue" charset="0"/>
              <a:cs typeface="Helvetica Neue" charset="0"/>
            </a:endParaRPr>
          </a:p>
        </p:txBody>
      </p:sp>
      <p:sp>
        <p:nvSpPr>
          <p:cNvPr id="15" name="Rectangle 14"/>
          <p:cNvSpPr/>
          <p:nvPr userDrawn="1"/>
        </p:nvSpPr>
        <p:spPr>
          <a:xfrm>
            <a:off x="7231289" y="6356350"/>
            <a:ext cx="2231136" cy="50165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7231289" y="6445592"/>
            <a:ext cx="2231136" cy="323165"/>
          </a:xfrm>
          <a:prstGeom prst="rect">
            <a:avLst/>
          </a:prstGeom>
          <a:noFill/>
        </p:spPr>
        <p:txBody>
          <a:bodyPr wrap="square" rtlCol="0">
            <a:spAutoFit/>
          </a:bodyPr>
          <a:lstStyle/>
          <a:p>
            <a:pPr algn="ctr"/>
            <a:r>
              <a:rPr lang="en-US" sz="1500" b="1" dirty="0" smtClean="0">
                <a:solidFill>
                  <a:schemeClr val="bg1">
                    <a:lumMod val="75000"/>
                  </a:schemeClr>
                </a:solidFill>
                <a:latin typeface="Helvetica Neue" charset="0"/>
                <a:ea typeface="Helvetica Neue" charset="0"/>
                <a:cs typeface="Helvetica Neue" charset="0"/>
              </a:rPr>
              <a:t>insights</a:t>
            </a:r>
            <a:endParaRPr lang="en-US" sz="1500" b="1" dirty="0">
              <a:solidFill>
                <a:schemeClr val="bg1">
                  <a:lumMod val="75000"/>
                </a:schemeClr>
              </a:solidFill>
              <a:latin typeface="Helvetica Neue" charset="0"/>
              <a:ea typeface="Helvetica Neue" charset="0"/>
              <a:cs typeface="Helvetica Neue" charset="0"/>
            </a:endParaRPr>
          </a:p>
        </p:txBody>
      </p:sp>
      <p:sp>
        <p:nvSpPr>
          <p:cNvPr id="17" name="Rectangle 16"/>
          <p:cNvSpPr/>
          <p:nvPr userDrawn="1"/>
        </p:nvSpPr>
        <p:spPr>
          <a:xfrm>
            <a:off x="9462425" y="6356350"/>
            <a:ext cx="2231136" cy="50165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userDrawn="1"/>
        </p:nvSpPr>
        <p:spPr>
          <a:xfrm>
            <a:off x="9462425" y="6445592"/>
            <a:ext cx="2231136" cy="323165"/>
          </a:xfrm>
          <a:prstGeom prst="rect">
            <a:avLst/>
          </a:prstGeom>
          <a:noFill/>
        </p:spPr>
        <p:txBody>
          <a:bodyPr wrap="square" rtlCol="0">
            <a:spAutoFit/>
          </a:bodyPr>
          <a:lstStyle/>
          <a:p>
            <a:pPr algn="ctr"/>
            <a:r>
              <a:rPr lang="en-US" sz="1500" b="1" dirty="0" smtClean="0">
                <a:solidFill>
                  <a:schemeClr val="bg1">
                    <a:lumMod val="75000"/>
                  </a:schemeClr>
                </a:solidFill>
                <a:latin typeface="Helvetica Neue" charset="0"/>
                <a:ea typeface="Helvetica Neue" charset="0"/>
                <a:cs typeface="Helvetica Neue" charset="0"/>
              </a:rPr>
              <a:t>conclusion</a:t>
            </a:r>
            <a:endParaRPr lang="en-US" sz="1500" b="1" dirty="0">
              <a:solidFill>
                <a:schemeClr val="bg1">
                  <a:lumMod val="75000"/>
                </a:schemeClr>
              </a:solidFill>
              <a:latin typeface="Helvetica Neue" charset="0"/>
              <a:ea typeface="Helvetica Neue" charset="0"/>
              <a:cs typeface="Helvetica Neue" charset="0"/>
            </a:endParaRPr>
          </a:p>
        </p:txBody>
      </p:sp>
      <p:cxnSp>
        <p:nvCxnSpPr>
          <p:cNvPr id="19" name="Straight Connector 18"/>
          <p:cNvCxnSpPr/>
          <p:nvPr userDrawn="1"/>
        </p:nvCxnSpPr>
        <p:spPr>
          <a:xfrm flipV="1">
            <a:off x="5844751" y="6768757"/>
            <a:ext cx="506627"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7881" y="1577788"/>
            <a:ext cx="5481919" cy="4599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199" y="1577788"/>
            <a:ext cx="5553633" cy="4599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8BEDB37B-929B-F643-BC14-38017BFC8F76}" type="slidenum">
              <a:rPr lang="en-US" smtClean="0"/>
              <a:t>‹#›</a:t>
            </a:fld>
            <a:endParaRPr lang="en-US"/>
          </a:p>
        </p:txBody>
      </p:sp>
      <p:sp>
        <p:nvSpPr>
          <p:cNvPr id="6" name="Rectangle 5"/>
          <p:cNvSpPr/>
          <p:nvPr userDrawn="1"/>
        </p:nvSpPr>
        <p:spPr>
          <a:xfrm>
            <a:off x="0" y="6356350"/>
            <a:ext cx="12192000" cy="50165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p:cNvSpPr txBox="1">
            <a:spLocks/>
          </p:cNvSpPr>
          <p:nvPr userDrawn="1"/>
        </p:nvSpPr>
        <p:spPr>
          <a:xfrm>
            <a:off x="11725834" y="6356350"/>
            <a:ext cx="466167" cy="501650"/>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lumMod val="95000"/>
                  </a:schemeClr>
                </a:solidFill>
                <a:latin typeface="Helvetica Neue" charset="0"/>
                <a:ea typeface="Helvetica Neue" charset="0"/>
                <a:cs typeface="Helvetica Neue"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BEDB37B-929B-F643-BC14-38017BFC8F76}" type="slidenum">
              <a:rPr lang="en-US" smtClean="0"/>
              <a:pPr/>
              <a:t>‹#›</a:t>
            </a:fld>
            <a:endParaRPr lang="en-US"/>
          </a:p>
        </p:txBody>
      </p:sp>
      <p:sp>
        <p:nvSpPr>
          <p:cNvPr id="9" name="Rectangle 8"/>
          <p:cNvSpPr/>
          <p:nvPr userDrawn="1"/>
        </p:nvSpPr>
        <p:spPr>
          <a:xfrm>
            <a:off x="537881" y="6356350"/>
            <a:ext cx="2231136" cy="50165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7881" y="6445592"/>
            <a:ext cx="2231136" cy="323165"/>
          </a:xfrm>
          <a:prstGeom prst="rect">
            <a:avLst/>
          </a:prstGeom>
          <a:noFill/>
        </p:spPr>
        <p:txBody>
          <a:bodyPr wrap="square" rtlCol="0">
            <a:spAutoFit/>
          </a:bodyPr>
          <a:lstStyle/>
          <a:p>
            <a:pPr algn="ctr"/>
            <a:r>
              <a:rPr lang="en-US" sz="1500" b="1" smtClean="0">
                <a:solidFill>
                  <a:schemeClr val="bg1">
                    <a:lumMod val="75000"/>
                  </a:schemeClr>
                </a:solidFill>
                <a:latin typeface="Helvetica Neue" charset="0"/>
                <a:ea typeface="Helvetica Neue" charset="0"/>
                <a:cs typeface="Helvetica Neue" charset="0"/>
              </a:rPr>
              <a:t>problem</a:t>
            </a:r>
            <a:endParaRPr lang="en-US" sz="1500" b="1">
              <a:solidFill>
                <a:schemeClr val="bg1">
                  <a:lumMod val="75000"/>
                </a:schemeClr>
              </a:solidFill>
              <a:latin typeface="Helvetica Neue" charset="0"/>
              <a:ea typeface="Helvetica Neue" charset="0"/>
              <a:cs typeface="Helvetica Neue" charset="0"/>
            </a:endParaRPr>
          </a:p>
        </p:txBody>
      </p:sp>
      <p:sp>
        <p:nvSpPr>
          <p:cNvPr id="11" name="Rectangle 10"/>
          <p:cNvSpPr/>
          <p:nvPr userDrawn="1"/>
        </p:nvSpPr>
        <p:spPr>
          <a:xfrm>
            <a:off x="2769017" y="6356350"/>
            <a:ext cx="2231136" cy="50165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2769017" y="6445592"/>
            <a:ext cx="2231136" cy="323165"/>
          </a:xfrm>
          <a:prstGeom prst="rect">
            <a:avLst/>
          </a:prstGeom>
          <a:noFill/>
        </p:spPr>
        <p:txBody>
          <a:bodyPr wrap="square" rtlCol="0">
            <a:spAutoFit/>
          </a:bodyPr>
          <a:lstStyle/>
          <a:p>
            <a:pPr algn="ctr"/>
            <a:r>
              <a:rPr lang="en-US" sz="1500" b="1" dirty="0" smtClean="0">
                <a:solidFill>
                  <a:schemeClr val="bg1">
                    <a:lumMod val="75000"/>
                  </a:schemeClr>
                </a:solidFill>
                <a:latin typeface="Helvetica Neue" charset="0"/>
                <a:ea typeface="Helvetica Neue" charset="0"/>
                <a:cs typeface="Helvetica Neue" charset="0"/>
              </a:rPr>
              <a:t>solution</a:t>
            </a:r>
            <a:endParaRPr lang="en-US" sz="1500" b="1" dirty="0">
              <a:solidFill>
                <a:schemeClr val="bg1">
                  <a:lumMod val="75000"/>
                </a:schemeClr>
              </a:solidFill>
              <a:latin typeface="Helvetica Neue" charset="0"/>
              <a:ea typeface="Helvetica Neue" charset="0"/>
              <a:cs typeface="Helvetica Neue" charset="0"/>
            </a:endParaRPr>
          </a:p>
        </p:txBody>
      </p:sp>
      <p:sp>
        <p:nvSpPr>
          <p:cNvPr id="13" name="Rectangle 12"/>
          <p:cNvSpPr/>
          <p:nvPr userDrawn="1"/>
        </p:nvSpPr>
        <p:spPr>
          <a:xfrm>
            <a:off x="5000153" y="6356350"/>
            <a:ext cx="2231136" cy="50165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userDrawn="1"/>
        </p:nvSpPr>
        <p:spPr>
          <a:xfrm>
            <a:off x="5000153" y="6445592"/>
            <a:ext cx="2231136" cy="323165"/>
          </a:xfrm>
          <a:prstGeom prst="rect">
            <a:avLst/>
          </a:prstGeom>
          <a:noFill/>
        </p:spPr>
        <p:txBody>
          <a:bodyPr wrap="square" rtlCol="0">
            <a:spAutoFit/>
          </a:bodyPr>
          <a:lstStyle/>
          <a:p>
            <a:pPr algn="ctr"/>
            <a:r>
              <a:rPr lang="en-US" sz="1500" b="1" dirty="0" smtClean="0">
                <a:solidFill>
                  <a:schemeClr val="bg1">
                    <a:lumMod val="75000"/>
                  </a:schemeClr>
                </a:solidFill>
                <a:latin typeface="Helvetica Neue" charset="0"/>
                <a:ea typeface="Helvetica Neue" charset="0"/>
                <a:cs typeface="Helvetica Neue" charset="0"/>
              </a:rPr>
              <a:t>analysis</a:t>
            </a:r>
            <a:endParaRPr lang="en-US" sz="1500" b="1" dirty="0">
              <a:solidFill>
                <a:schemeClr val="bg1">
                  <a:lumMod val="75000"/>
                </a:schemeClr>
              </a:solidFill>
              <a:latin typeface="Helvetica Neue" charset="0"/>
              <a:ea typeface="Helvetica Neue" charset="0"/>
              <a:cs typeface="Helvetica Neue" charset="0"/>
            </a:endParaRPr>
          </a:p>
        </p:txBody>
      </p:sp>
      <p:sp>
        <p:nvSpPr>
          <p:cNvPr id="15" name="Rectangle 14"/>
          <p:cNvSpPr/>
          <p:nvPr userDrawn="1"/>
        </p:nvSpPr>
        <p:spPr>
          <a:xfrm>
            <a:off x="7231289" y="6356350"/>
            <a:ext cx="2231136" cy="501650"/>
          </a:xfrm>
          <a:prstGeom prst="rect">
            <a:avLst/>
          </a:prstGeom>
          <a:solidFill>
            <a:schemeClr val="bg2">
              <a:lumMod val="1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7231289" y="6445592"/>
            <a:ext cx="2231136" cy="323165"/>
          </a:xfrm>
          <a:prstGeom prst="rect">
            <a:avLst/>
          </a:prstGeom>
          <a:noFill/>
        </p:spPr>
        <p:txBody>
          <a:bodyPr wrap="square" rtlCol="0">
            <a:spAutoFit/>
          </a:bodyPr>
          <a:lstStyle/>
          <a:p>
            <a:pPr algn="ctr"/>
            <a:r>
              <a:rPr lang="en-US" sz="1500" b="1" dirty="0" smtClean="0">
                <a:solidFill>
                  <a:schemeClr val="bg1">
                    <a:lumMod val="95000"/>
                  </a:schemeClr>
                </a:solidFill>
                <a:latin typeface="Helvetica Neue" charset="0"/>
                <a:ea typeface="Helvetica Neue" charset="0"/>
                <a:cs typeface="Helvetica Neue" charset="0"/>
              </a:rPr>
              <a:t>insights</a:t>
            </a:r>
            <a:endParaRPr lang="en-US" sz="1500" b="1" dirty="0">
              <a:solidFill>
                <a:schemeClr val="bg1">
                  <a:lumMod val="95000"/>
                </a:schemeClr>
              </a:solidFill>
              <a:latin typeface="Helvetica Neue" charset="0"/>
              <a:ea typeface="Helvetica Neue" charset="0"/>
              <a:cs typeface="Helvetica Neue" charset="0"/>
            </a:endParaRPr>
          </a:p>
        </p:txBody>
      </p:sp>
      <p:sp>
        <p:nvSpPr>
          <p:cNvPr id="17" name="Rectangle 16"/>
          <p:cNvSpPr/>
          <p:nvPr userDrawn="1"/>
        </p:nvSpPr>
        <p:spPr>
          <a:xfrm>
            <a:off x="9462425" y="6356350"/>
            <a:ext cx="2231136" cy="50165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userDrawn="1"/>
        </p:nvSpPr>
        <p:spPr>
          <a:xfrm>
            <a:off x="9462425" y="6445592"/>
            <a:ext cx="2231136" cy="323165"/>
          </a:xfrm>
          <a:prstGeom prst="rect">
            <a:avLst/>
          </a:prstGeom>
          <a:noFill/>
        </p:spPr>
        <p:txBody>
          <a:bodyPr wrap="square" rtlCol="0">
            <a:spAutoFit/>
          </a:bodyPr>
          <a:lstStyle/>
          <a:p>
            <a:pPr algn="ctr"/>
            <a:r>
              <a:rPr lang="en-US" sz="1500" b="1" dirty="0" smtClean="0">
                <a:solidFill>
                  <a:schemeClr val="bg1">
                    <a:lumMod val="75000"/>
                  </a:schemeClr>
                </a:solidFill>
                <a:latin typeface="Helvetica Neue" charset="0"/>
                <a:ea typeface="Helvetica Neue" charset="0"/>
                <a:cs typeface="Helvetica Neue" charset="0"/>
              </a:rPr>
              <a:t>conclusion</a:t>
            </a:r>
            <a:endParaRPr lang="en-US" sz="1500" b="1" dirty="0">
              <a:solidFill>
                <a:schemeClr val="bg1">
                  <a:lumMod val="75000"/>
                </a:schemeClr>
              </a:solidFill>
              <a:latin typeface="Helvetica Neue" charset="0"/>
              <a:ea typeface="Helvetica Neue" charset="0"/>
              <a:cs typeface="Helvetica Neue" charset="0"/>
            </a:endParaRPr>
          </a:p>
        </p:txBody>
      </p:sp>
      <p:cxnSp>
        <p:nvCxnSpPr>
          <p:cNvPr id="19" name="Straight Connector 18"/>
          <p:cNvCxnSpPr/>
          <p:nvPr userDrawn="1"/>
        </p:nvCxnSpPr>
        <p:spPr>
          <a:xfrm flipV="1">
            <a:off x="8081330" y="6768757"/>
            <a:ext cx="506627"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882" y="1681163"/>
            <a:ext cx="545969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7882" y="2505075"/>
            <a:ext cx="545969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199" y="1681163"/>
            <a:ext cx="555363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199" y="2505075"/>
            <a:ext cx="5553633"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8BEDB37B-929B-F643-BC14-38017BFC8F76}" type="slidenum">
              <a:rPr lang="en-US" smtClean="0"/>
              <a:t>‹#›</a:t>
            </a:fld>
            <a:endParaRPr lang="en-US"/>
          </a:p>
        </p:txBody>
      </p:sp>
      <p:sp>
        <p:nvSpPr>
          <p:cNvPr id="10" name="Title 1"/>
          <p:cNvSpPr>
            <a:spLocks noGrp="1"/>
          </p:cNvSpPr>
          <p:nvPr>
            <p:ph type="title"/>
          </p:nvPr>
        </p:nvSpPr>
        <p:spPr>
          <a:xfrm>
            <a:off x="537881" y="365125"/>
            <a:ext cx="11187953" cy="1325563"/>
          </a:xfrm>
        </p:spPr>
        <p:txBody>
          <a:bodyPr/>
          <a:lstStyle/>
          <a:p>
            <a:r>
              <a:rPr lang="en-US" smtClean="0"/>
              <a:t>Click to edit Master title style</a:t>
            </a:r>
            <a:endParaRPr lang="en-US"/>
          </a:p>
        </p:txBody>
      </p:sp>
    </p:spTree>
    <p:extLst>
      <p:ext uri="{BB962C8B-B14F-4D97-AF65-F5344CB8AC3E}">
        <p14:creationId xmlns:p14="http://schemas.microsoft.com/office/powerpoint/2010/main" val="8685636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and Content">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a:p>
        </p:txBody>
      </p:sp>
      <p:sp>
        <p:nvSpPr>
          <p:cNvPr id="3" name="Content Placeholder 2"/>
          <p:cNvSpPr>
            <a:spLocks noGrp="1"/>
          </p:cNvSpPr>
          <p:nvPr>
            <p:ph idx="1"/>
          </p:nvPr>
        </p:nvSpPr>
        <p:spPr>
          <a:xfrm>
            <a:off x="537881" y="3388659"/>
            <a:ext cx="11187953" cy="2788304"/>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8BEDB37B-929B-F643-BC14-38017BFC8F76}" type="slidenum">
              <a:rPr lang="en-US" smtClean="0"/>
              <a:t>‹#›</a:t>
            </a:fld>
            <a:endParaRPr lang="en-US"/>
          </a:p>
        </p:txBody>
      </p:sp>
      <p:sp>
        <p:nvSpPr>
          <p:cNvPr id="5" name="Content Placeholder 2"/>
          <p:cNvSpPr>
            <a:spLocks noGrp="1"/>
          </p:cNvSpPr>
          <p:nvPr>
            <p:ph idx="13"/>
          </p:nvPr>
        </p:nvSpPr>
        <p:spPr>
          <a:xfrm>
            <a:off x="537881" y="1559950"/>
            <a:ext cx="11187953" cy="152390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8BEDB37B-929B-F643-BC14-38017BFC8F76}" type="slidenum">
              <a:rPr lang="en-US" smtClean="0"/>
              <a:t>‹#›</a:t>
            </a:fld>
            <a:endParaRPr lang="en-US"/>
          </a:p>
        </p:txBody>
      </p:sp>
    </p:spTree>
    <p:extLst>
      <p:ext uri="{BB962C8B-B14F-4D97-AF65-F5344CB8AC3E}">
        <p14:creationId xmlns:p14="http://schemas.microsoft.com/office/powerpoint/2010/main" val="15034379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BEDB37B-929B-F643-BC14-38017BFC8F76}" type="slidenum">
              <a:rPr lang="en-US" smtClean="0"/>
              <a:t>‹#›</a:t>
            </a:fld>
            <a:endParaRPr lang="en-US"/>
          </a:p>
        </p:txBody>
      </p:sp>
    </p:spTree>
    <p:extLst>
      <p:ext uri="{BB962C8B-B14F-4D97-AF65-F5344CB8AC3E}">
        <p14:creationId xmlns:p14="http://schemas.microsoft.com/office/powerpoint/2010/main" val="988329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8BEDB37B-929B-F643-BC14-38017BFC8F76}" type="slidenum">
              <a:rPr lang="en-US" smtClean="0"/>
              <a:t>‹#›</a:t>
            </a:fld>
            <a:endParaRPr lang="en-US"/>
          </a:p>
        </p:txBody>
      </p:sp>
    </p:spTree>
    <p:extLst>
      <p:ext uri="{BB962C8B-B14F-4D97-AF65-F5344CB8AC3E}">
        <p14:creationId xmlns:p14="http://schemas.microsoft.com/office/powerpoint/2010/main" val="1259594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8_Title and Content">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8BEDB37B-929B-F643-BC14-38017BFC8F76}" type="slidenum">
              <a:rPr lang="en-US" smtClean="0"/>
              <a:t>‹#›</a:t>
            </a:fld>
            <a:endParaRPr lang="en-US"/>
          </a:p>
        </p:txBody>
      </p:sp>
    </p:spTree>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userDrawn="1"/>
        </p:nvSpPr>
        <p:spPr>
          <a:xfrm>
            <a:off x="0" y="6356350"/>
            <a:ext cx="12192000" cy="50165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p:cNvSpPr>
            <a:spLocks noGrp="1"/>
          </p:cNvSpPr>
          <p:nvPr>
            <p:ph type="sldNum" sz="quarter" idx="4"/>
          </p:nvPr>
        </p:nvSpPr>
        <p:spPr>
          <a:xfrm>
            <a:off x="11725834" y="6356350"/>
            <a:ext cx="466167" cy="501650"/>
          </a:xfrm>
          <a:prstGeom prst="rect">
            <a:avLst/>
          </a:prstGeom>
        </p:spPr>
        <p:txBody>
          <a:bodyPr vert="horz" lIns="91440" tIns="45720" rIns="91440" bIns="45720" rtlCol="0" anchor="ctr"/>
          <a:lstStyle>
            <a:lvl1pPr algn="ctr">
              <a:defRPr sz="1200" b="1">
                <a:solidFill>
                  <a:schemeClr val="bg1">
                    <a:lumMod val="95000"/>
                  </a:schemeClr>
                </a:solidFill>
                <a:latin typeface="Helvetica Neue" charset="0"/>
                <a:ea typeface="Helvetica Neue" charset="0"/>
                <a:cs typeface="Helvetica Neue" charset="0"/>
              </a:defRPr>
            </a:lvl1pPr>
          </a:lstStyle>
          <a:p>
            <a:fld id="{8BEDB37B-929B-F643-BC14-38017BFC8F7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userDrawn="1"/>
        </p:nvSpPr>
        <p:spPr>
          <a:xfrm>
            <a:off x="0" y="6356350"/>
            <a:ext cx="12192000" cy="50165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537881" y="6356350"/>
            <a:ext cx="2231136" cy="501650"/>
          </a:xfrm>
          <a:prstGeom prst="rect">
            <a:avLst/>
          </a:prstGeom>
          <a:solidFill>
            <a:schemeClr val="bg2">
              <a:lumMod val="1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p:cNvSpPr>
            <a:spLocks noGrp="1"/>
          </p:cNvSpPr>
          <p:nvPr>
            <p:ph type="sldNum" sz="quarter" idx="4"/>
          </p:nvPr>
        </p:nvSpPr>
        <p:spPr>
          <a:xfrm>
            <a:off x="11725834" y="6356350"/>
            <a:ext cx="466167" cy="501650"/>
          </a:xfrm>
          <a:prstGeom prst="rect">
            <a:avLst/>
          </a:prstGeom>
        </p:spPr>
        <p:txBody>
          <a:bodyPr vert="horz" lIns="91440" tIns="45720" rIns="91440" bIns="45720" rtlCol="0" anchor="ctr"/>
          <a:lstStyle>
            <a:lvl1pPr algn="ctr">
              <a:defRPr sz="1200" b="1">
                <a:solidFill>
                  <a:schemeClr val="bg1">
                    <a:lumMod val="95000"/>
                  </a:schemeClr>
                </a:solidFill>
                <a:latin typeface="Helvetica Neue" charset="0"/>
                <a:ea typeface="Helvetica Neue" charset="0"/>
                <a:cs typeface="Helvetica Neue" charset="0"/>
              </a:defRPr>
            </a:lvl1pPr>
          </a:lstStyle>
          <a:p>
            <a:fld id="{8BEDB37B-929B-F643-BC14-38017BFC8F76}" type="slidenum">
              <a:rPr lang="en-US" smtClean="0"/>
              <a:pPr/>
              <a:t>‹#›</a:t>
            </a:fld>
            <a:endParaRPr lang="en-US"/>
          </a:p>
        </p:txBody>
      </p:sp>
      <p:sp>
        <p:nvSpPr>
          <p:cNvPr id="4" name="TextBox 3"/>
          <p:cNvSpPr txBox="1"/>
          <p:nvPr userDrawn="1"/>
        </p:nvSpPr>
        <p:spPr>
          <a:xfrm>
            <a:off x="537881" y="6445592"/>
            <a:ext cx="2231136" cy="323165"/>
          </a:xfrm>
          <a:prstGeom prst="rect">
            <a:avLst/>
          </a:prstGeom>
          <a:noFill/>
        </p:spPr>
        <p:txBody>
          <a:bodyPr wrap="square" rtlCol="0">
            <a:spAutoFit/>
          </a:bodyPr>
          <a:lstStyle/>
          <a:p>
            <a:pPr algn="ctr"/>
            <a:r>
              <a:rPr lang="en-US" sz="1500" b="1" smtClean="0">
                <a:solidFill>
                  <a:schemeClr val="bg1">
                    <a:lumMod val="95000"/>
                  </a:schemeClr>
                </a:solidFill>
                <a:latin typeface="Helvetica Neue" charset="0"/>
                <a:ea typeface="Helvetica Neue" charset="0"/>
                <a:cs typeface="Helvetica Neue" charset="0"/>
              </a:rPr>
              <a:t>problem</a:t>
            </a:r>
            <a:endParaRPr lang="en-US" sz="1500" b="1">
              <a:solidFill>
                <a:schemeClr val="bg1">
                  <a:lumMod val="95000"/>
                </a:schemeClr>
              </a:solidFill>
              <a:latin typeface="Helvetica Neue" charset="0"/>
              <a:ea typeface="Helvetica Neue" charset="0"/>
              <a:cs typeface="Helvetica Neue" charset="0"/>
            </a:endParaRPr>
          </a:p>
        </p:txBody>
      </p:sp>
      <p:sp>
        <p:nvSpPr>
          <p:cNvPr id="10" name="Rectangle 9"/>
          <p:cNvSpPr/>
          <p:nvPr userDrawn="1"/>
        </p:nvSpPr>
        <p:spPr>
          <a:xfrm>
            <a:off x="2769017" y="6356350"/>
            <a:ext cx="2231136" cy="50165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2769017" y="6445592"/>
            <a:ext cx="2231136" cy="323165"/>
          </a:xfrm>
          <a:prstGeom prst="rect">
            <a:avLst/>
          </a:prstGeom>
          <a:noFill/>
        </p:spPr>
        <p:txBody>
          <a:bodyPr wrap="square" rtlCol="0">
            <a:spAutoFit/>
          </a:bodyPr>
          <a:lstStyle/>
          <a:p>
            <a:pPr algn="ctr"/>
            <a:r>
              <a:rPr lang="en-US" sz="1500" b="1" dirty="0" smtClean="0">
                <a:solidFill>
                  <a:schemeClr val="bg1">
                    <a:lumMod val="75000"/>
                  </a:schemeClr>
                </a:solidFill>
                <a:latin typeface="Helvetica Neue" charset="0"/>
                <a:ea typeface="Helvetica Neue" charset="0"/>
                <a:cs typeface="Helvetica Neue" charset="0"/>
              </a:rPr>
              <a:t>solution</a:t>
            </a:r>
            <a:endParaRPr lang="en-US" sz="1500" b="1" dirty="0">
              <a:solidFill>
                <a:schemeClr val="bg1">
                  <a:lumMod val="75000"/>
                </a:schemeClr>
              </a:solidFill>
              <a:latin typeface="Helvetica Neue" charset="0"/>
              <a:ea typeface="Helvetica Neue" charset="0"/>
              <a:cs typeface="Helvetica Neue" charset="0"/>
            </a:endParaRPr>
          </a:p>
        </p:txBody>
      </p:sp>
      <p:sp>
        <p:nvSpPr>
          <p:cNvPr id="12" name="Rectangle 11"/>
          <p:cNvSpPr/>
          <p:nvPr userDrawn="1"/>
        </p:nvSpPr>
        <p:spPr>
          <a:xfrm>
            <a:off x="5000153" y="6356350"/>
            <a:ext cx="2231136" cy="50165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userDrawn="1"/>
        </p:nvSpPr>
        <p:spPr>
          <a:xfrm>
            <a:off x="5000153" y="6445592"/>
            <a:ext cx="2231136" cy="323165"/>
          </a:xfrm>
          <a:prstGeom prst="rect">
            <a:avLst/>
          </a:prstGeom>
          <a:noFill/>
        </p:spPr>
        <p:txBody>
          <a:bodyPr wrap="square" rtlCol="0">
            <a:spAutoFit/>
          </a:bodyPr>
          <a:lstStyle/>
          <a:p>
            <a:pPr algn="ctr"/>
            <a:r>
              <a:rPr lang="en-US" sz="1500" b="1" dirty="0" smtClean="0">
                <a:solidFill>
                  <a:schemeClr val="bg1">
                    <a:lumMod val="75000"/>
                  </a:schemeClr>
                </a:solidFill>
                <a:latin typeface="Helvetica Neue" charset="0"/>
                <a:ea typeface="Helvetica Neue" charset="0"/>
                <a:cs typeface="Helvetica Neue" charset="0"/>
              </a:rPr>
              <a:t>analysis</a:t>
            </a:r>
            <a:endParaRPr lang="en-US" sz="1500" b="1" dirty="0">
              <a:solidFill>
                <a:schemeClr val="bg1">
                  <a:lumMod val="75000"/>
                </a:schemeClr>
              </a:solidFill>
              <a:latin typeface="Helvetica Neue" charset="0"/>
              <a:ea typeface="Helvetica Neue" charset="0"/>
              <a:cs typeface="Helvetica Neue" charset="0"/>
            </a:endParaRPr>
          </a:p>
        </p:txBody>
      </p:sp>
      <p:sp>
        <p:nvSpPr>
          <p:cNvPr id="14" name="Rectangle 13"/>
          <p:cNvSpPr/>
          <p:nvPr userDrawn="1"/>
        </p:nvSpPr>
        <p:spPr>
          <a:xfrm>
            <a:off x="7231289" y="6356350"/>
            <a:ext cx="2231136" cy="50165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userDrawn="1"/>
        </p:nvSpPr>
        <p:spPr>
          <a:xfrm>
            <a:off x="7231289" y="6445592"/>
            <a:ext cx="2231136" cy="323165"/>
          </a:xfrm>
          <a:prstGeom prst="rect">
            <a:avLst/>
          </a:prstGeom>
          <a:noFill/>
        </p:spPr>
        <p:txBody>
          <a:bodyPr wrap="square" rtlCol="0">
            <a:spAutoFit/>
          </a:bodyPr>
          <a:lstStyle/>
          <a:p>
            <a:pPr algn="ctr"/>
            <a:r>
              <a:rPr lang="en-US" sz="1500" b="1" dirty="0" smtClean="0">
                <a:solidFill>
                  <a:schemeClr val="bg1">
                    <a:lumMod val="75000"/>
                  </a:schemeClr>
                </a:solidFill>
                <a:latin typeface="Helvetica Neue" charset="0"/>
                <a:ea typeface="Helvetica Neue" charset="0"/>
                <a:cs typeface="Helvetica Neue" charset="0"/>
              </a:rPr>
              <a:t>insights</a:t>
            </a:r>
            <a:endParaRPr lang="en-US" sz="1500" b="1" dirty="0">
              <a:solidFill>
                <a:schemeClr val="bg1">
                  <a:lumMod val="75000"/>
                </a:schemeClr>
              </a:solidFill>
              <a:latin typeface="Helvetica Neue" charset="0"/>
              <a:ea typeface="Helvetica Neue" charset="0"/>
              <a:cs typeface="Helvetica Neue" charset="0"/>
            </a:endParaRPr>
          </a:p>
        </p:txBody>
      </p:sp>
      <p:sp>
        <p:nvSpPr>
          <p:cNvPr id="16" name="Rectangle 15"/>
          <p:cNvSpPr/>
          <p:nvPr userDrawn="1"/>
        </p:nvSpPr>
        <p:spPr>
          <a:xfrm>
            <a:off x="9462425" y="6356350"/>
            <a:ext cx="2231136" cy="50165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userDrawn="1"/>
        </p:nvSpPr>
        <p:spPr>
          <a:xfrm>
            <a:off x="9462425" y="6445592"/>
            <a:ext cx="2231136" cy="323165"/>
          </a:xfrm>
          <a:prstGeom prst="rect">
            <a:avLst/>
          </a:prstGeom>
          <a:noFill/>
        </p:spPr>
        <p:txBody>
          <a:bodyPr wrap="square" rtlCol="0">
            <a:spAutoFit/>
          </a:bodyPr>
          <a:lstStyle/>
          <a:p>
            <a:pPr algn="ctr"/>
            <a:r>
              <a:rPr lang="en-US" sz="1500" b="1" dirty="0" smtClean="0">
                <a:solidFill>
                  <a:schemeClr val="bg1">
                    <a:lumMod val="75000"/>
                  </a:schemeClr>
                </a:solidFill>
                <a:latin typeface="Helvetica Neue" charset="0"/>
                <a:ea typeface="Helvetica Neue" charset="0"/>
                <a:cs typeface="Helvetica Neue" charset="0"/>
              </a:rPr>
              <a:t>conclusion</a:t>
            </a:r>
            <a:endParaRPr lang="en-US" sz="1500" b="1" dirty="0">
              <a:solidFill>
                <a:schemeClr val="bg1">
                  <a:lumMod val="75000"/>
                </a:schemeClr>
              </a:solidFill>
              <a:latin typeface="Helvetica Neue" charset="0"/>
              <a:ea typeface="Helvetica Neue" charset="0"/>
              <a:cs typeface="Helvetica Neue" charset="0"/>
            </a:endParaRPr>
          </a:p>
        </p:txBody>
      </p:sp>
      <p:cxnSp>
        <p:nvCxnSpPr>
          <p:cNvPr id="18" name="Straight Connector 17"/>
          <p:cNvCxnSpPr/>
          <p:nvPr userDrawn="1"/>
        </p:nvCxnSpPr>
        <p:spPr>
          <a:xfrm flipV="1">
            <a:off x="1396313" y="6768757"/>
            <a:ext cx="506627"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p:nvPr userDrawn="1"/>
        </p:nvSpPr>
        <p:spPr>
          <a:xfrm>
            <a:off x="0" y="6356350"/>
            <a:ext cx="12192000" cy="50165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p:cNvSpPr>
            <a:spLocks noGrp="1"/>
          </p:cNvSpPr>
          <p:nvPr>
            <p:ph type="sldNum" sz="quarter" idx="4"/>
          </p:nvPr>
        </p:nvSpPr>
        <p:spPr>
          <a:xfrm>
            <a:off x="11725834" y="6356350"/>
            <a:ext cx="466167" cy="501650"/>
          </a:xfrm>
          <a:prstGeom prst="rect">
            <a:avLst/>
          </a:prstGeom>
        </p:spPr>
        <p:txBody>
          <a:bodyPr vert="horz" lIns="91440" tIns="45720" rIns="91440" bIns="45720" rtlCol="0" anchor="ctr"/>
          <a:lstStyle>
            <a:lvl1pPr algn="ctr">
              <a:defRPr sz="1200" b="1">
                <a:solidFill>
                  <a:schemeClr val="bg1">
                    <a:lumMod val="95000"/>
                  </a:schemeClr>
                </a:solidFill>
                <a:latin typeface="Helvetica Neue" charset="0"/>
                <a:ea typeface="Helvetica Neue" charset="0"/>
                <a:cs typeface="Helvetica Neue" charset="0"/>
              </a:defRPr>
            </a:lvl1pPr>
          </a:lstStyle>
          <a:p>
            <a:fld id="{8BEDB37B-929B-F643-BC14-38017BFC8F76}" type="slidenum">
              <a:rPr lang="en-US" smtClean="0"/>
              <a:pPr/>
              <a:t>‹#›</a:t>
            </a:fld>
            <a:endParaRPr lang="en-US"/>
          </a:p>
        </p:txBody>
      </p:sp>
      <p:sp>
        <p:nvSpPr>
          <p:cNvPr id="21" name="Rectangle 20"/>
          <p:cNvSpPr/>
          <p:nvPr userDrawn="1"/>
        </p:nvSpPr>
        <p:spPr>
          <a:xfrm>
            <a:off x="537881" y="6356350"/>
            <a:ext cx="2231136" cy="50165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userDrawn="1"/>
        </p:nvSpPr>
        <p:spPr>
          <a:xfrm>
            <a:off x="537881" y="6445592"/>
            <a:ext cx="2231136" cy="323165"/>
          </a:xfrm>
          <a:prstGeom prst="rect">
            <a:avLst/>
          </a:prstGeom>
          <a:noFill/>
        </p:spPr>
        <p:txBody>
          <a:bodyPr wrap="square" rtlCol="0">
            <a:spAutoFit/>
          </a:bodyPr>
          <a:lstStyle/>
          <a:p>
            <a:pPr algn="ctr"/>
            <a:r>
              <a:rPr lang="en-US" sz="1500" b="1" smtClean="0">
                <a:solidFill>
                  <a:schemeClr val="bg1">
                    <a:lumMod val="75000"/>
                  </a:schemeClr>
                </a:solidFill>
                <a:latin typeface="Helvetica Neue" charset="0"/>
                <a:ea typeface="Helvetica Neue" charset="0"/>
                <a:cs typeface="Helvetica Neue" charset="0"/>
              </a:rPr>
              <a:t>problem</a:t>
            </a:r>
            <a:endParaRPr lang="en-US" sz="1500" b="1">
              <a:solidFill>
                <a:schemeClr val="bg1">
                  <a:lumMod val="75000"/>
                </a:schemeClr>
              </a:solidFill>
              <a:latin typeface="Helvetica Neue" charset="0"/>
              <a:ea typeface="Helvetica Neue" charset="0"/>
              <a:cs typeface="Helvetica Neue" charset="0"/>
            </a:endParaRPr>
          </a:p>
        </p:txBody>
      </p:sp>
      <p:sp>
        <p:nvSpPr>
          <p:cNvPr id="23" name="Rectangle 22"/>
          <p:cNvSpPr/>
          <p:nvPr userDrawn="1"/>
        </p:nvSpPr>
        <p:spPr>
          <a:xfrm>
            <a:off x="2769017" y="6356350"/>
            <a:ext cx="2231136" cy="501650"/>
          </a:xfrm>
          <a:prstGeom prst="rect">
            <a:avLst/>
          </a:prstGeom>
          <a:solidFill>
            <a:schemeClr val="bg2">
              <a:lumMod val="1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2769017" y="6445592"/>
            <a:ext cx="2231136" cy="323165"/>
          </a:xfrm>
          <a:prstGeom prst="rect">
            <a:avLst/>
          </a:prstGeom>
          <a:noFill/>
        </p:spPr>
        <p:txBody>
          <a:bodyPr wrap="square" rtlCol="0">
            <a:spAutoFit/>
          </a:bodyPr>
          <a:lstStyle/>
          <a:p>
            <a:pPr algn="ctr"/>
            <a:r>
              <a:rPr lang="en-US" sz="1500" b="1" dirty="0" smtClean="0">
                <a:solidFill>
                  <a:schemeClr val="bg1">
                    <a:lumMod val="95000"/>
                  </a:schemeClr>
                </a:solidFill>
                <a:latin typeface="Helvetica Neue" charset="0"/>
                <a:ea typeface="Helvetica Neue" charset="0"/>
                <a:cs typeface="Helvetica Neue" charset="0"/>
              </a:rPr>
              <a:t>solution</a:t>
            </a:r>
            <a:endParaRPr lang="en-US" sz="1500" b="1" dirty="0">
              <a:solidFill>
                <a:schemeClr val="bg1">
                  <a:lumMod val="95000"/>
                </a:schemeClr>
              </a:solidFill>
              <a:latin typeface="Helvetica Neue" charset="0"/>
              <a:ea typeface="Helvetica Neue" charset="0"/>
              <a:cs typeface="Helvetica Neue" charset="0"/>
            </a:endParaRPr>
          </a:p>
        </p:txBody>
      </p:sp>
      <p:sp>
        <p:nvSpPr>
          <p:cNvPr id="25" name="Rectangle 24"/>
          <p:cNvSpPr/>
          <p:nvPr userDrawn="1"/>
        </p:nvSpPr>
        <p:spPr>
          <a:xfrm>
            <a:off x="5000153" y="6356350"/>
            <a:ext cx="2231136" cy="50165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userDrawn="1"/>
        </p:nvSpPr>
        <p:spPr>
          <a:xfrm>
            <a:off x="5000153" y="6445592"/>
            <a:ext cx="2231136" cy="323165"/>
          </a:xfrm>
          <a:prstGeom prst="rect">
            <a:avLst/>
          </a:prstGeom>
          <a:noFill/>
        </p:spPr>
        <p:txBody>
          <a:bodyPr wrap="square" rtlCol="0">
            <a:spAutoFit/>
          </a:bodyPr>
          <a:lstStyle/>
          <a:p>
            <a:pPr algn="ctr"/>
            <a:r>
              <a:rPr lang="en-US" sz="1500" b="1" dirty="0" smtClean="0">
                <a:solidFill>
                  <a:schemeClr val="bg1">
                    <a:lumMod val="75000"/>
                  </a:schemeClr>
                </a:solidFill>
                <a:latin typeface="Helvetica Neue" charset="0"/>
                <a:ea typeface="Helvetica Neue" charset="0"/>
                <a:cs typeface="Helvetica Neue" charset="0"/>
              </a:rPr>
              <a:t>analysis</a:t>
            </a:r>
            <a:endParaRPr lang="en-US" sz="1500" b="1" dirty="0">
              <a:solidFill>
                <a:schemeClr val="bg1">
                  <a:lumMod val="75000"/>
                </a:schemeClr>
              </a:solidFill>
              <a:latin typeface="Helvetica Neue" charset="0"/>
              <a:ea typeface="Helvetica Neue" charset="0"/>
              <a:cs typeface="Helvetica Neue" charset="0"/>
            </a:endParaRPr>
          </a:p>
        </p:txBody>
      </p:sp>
      <p:sp>
        <p:nvSpPr>
          <p:cNvPr id="27" name="Rectangle 26"/>
          <p:cNvSpPr/>
          <p:nvPr userDrawn="1"/>
        </p:nvSpPr>
        <p:spPr>
          <a:xfrm>
            <a:off x="7231289" y="6356350"/>
            <a:ext cx="2231136" cy="50165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userDrawn="1"/>
        </p:nvSpPr>
        <p:spPr>
          <a:xfrm>
            <a:off x="7231289" y="6445592"/>
            <a:ext cx="2231136" cy="323165"/>
          </a:xfrm>
          <a:prstGeom prst="rect">
            <a:avLst/>
          </a:prstGeom>
          <a:noFill/>
        </p:spPr>
        <p:txBody>
          <a:bodyPr wrap="square" rtlCol="0">
            <a:spAutoFit/>
          </a:bodyPr>
          <a:lstStyle/>
          <a:p>
            <a:pPr algn="ctr"/>
            <a:r>
              <a:rPr lang="en-US" sz="1500" b="1" dirty="0" smtClean="0">
                <a:solidFill>
                  <a:schemeClr val="bg1">
                    <a:lumMod val="75000"/>
                  </a:schemeClr>
                </a:solidFill>
                <a:latin typeface="Helvetica Neue" charset="0"/>
                <a:ea typeface="Helvetica Neue" charset="0"/>
                <a:cs typeface="Helvetica Neue" charset="0"/>
              </a:rPr>
              <a:t>insights</a:t>
            </a:r>
            <a:endParaRPr lang="en-US" sz="1500" b="1" dirty="0">
              <a:solidFill>
                <a:schemeClr val="bg1">
                  <a:lumMod val="75000"/>
                </a:schemeClr>
              </a:solidFill>
              <a:latin typeface="Helvetica Neue" charset="0"/>
              <a:ea typeface="Helvetica Neue" charset="0"/>
              <a:cs typeface="Helvetica Neue" charset="0"/>
            </a:endParaRPr>
          </a:p>
        </p:txBody>
      </p:sp>
      <p:sp>
        <p:nvSpPr>
          <p:cNvPr id="29" name="Rectangle 28"/>
          <p:cNvSpPr/>
          <p:nvPr userDrawn="1"/>
        </p:nvSpPr>
        <p:spPr>
          <a:xfrm>
            <a:off x="9462425" y="6356350"/>
            <a:ext cx="2231136" cy="50165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userDrawn="1"/>
        </p:nvSpPr>
        <p:spPr>
          <a:xfrm>
            <a:off x="9462425" y="6445592"/>
            <a:ext cx="2231136" cy="323165"/>
          </a:xfrm>
          <a:prstGeom prst="rect">
            <a:avLst/>
          </a:prstGeom>
          <a:noFill/>
        </p:spPr>
        <p:txBody>
          <a:bodyPr wrap="square" rtlCol="0">
            <a:spAutoFit/>
          </a:bodyPr>
          <a:lstStyle/>
          <a:p>
            <a:pPr algn="ctr"/>
            <a:r>
              <a:rPr lang="en-US" sz="1500" b="1" dirty="0" smtClean="0">
                <a:solidFill>
                  <a:schemeClr val="bg1">
                    <a:lumMod val="75000"/>
                  </a:schemeClr>
                </a:solidFill>
                <a:latin typeface="Helvetica Neue" charset="0"/>
                <a:ea typeface="Helvetica Neue" charset="0"/>
                <a:cs typeface="Helvetica Neue" charset="0"/>
              </a:rPr>
              <a:t>conclusion</a:t>
            </a:r>
            <a:endParaRPr lang="en-US" sz="1500" b="1" dirty="0">
              <a:solidFill>
                <a:schemeClr val="bg1">
                  <a:lumMod val="75000"/>
                </a:schemeClr>
              </a:solidFill>
              <a:latin typeface="Helvetica Neue" charset="0"/>
              <a:ea typeface="Helvetica Neue" charset="0"/>
              <a:cs typeface="Helvetica Neue" charset="0"/>
            </a:endParaRPr>
          </a:p>
        </p:txBody>
      </p:sp>
      <p:cxnSp>
        <p:nvCxnSpPr>
          <p:cNvPr id="31" name="Straight Connector 30"/>
          <p:cNvCxnSpPr/>
          <p:nvPr userDrawn="1"/>
        </p:nvCxnSpPr>
        <p:spPr>
          <a:xfrm flipV="1">
            <a:off x="3632886" y="6768757"/>
            <a:ext cx="506627"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9_Title and Content">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p:nvPr userDrawn="1"/>
        </p:nvSpPr>
        <p:spPr>
          <a:xfrm>
            <a:off x="0" y="6356350"/>
            <a:ext cx="12192000" cy="50165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p:cNvSpPr>
            <a:spLocks noGrp="1"/>
          </p:cNvSpPr>
          <p:nvPr>
            <p:ph type="sldNum" sz="quarter" idx="4"/>
          </p:nvPr>
        </p:nvSpPr>
        <p:spPr>
          <a:xfrm>
            <a:off x="11725834" y="6356350"/>
            <a:ext cx="466167" cy="501650"/>
          </a:xfrm>
          <a:prstGeom prst="rect">
            <a:avLst/>
          </a:prstGeom>
        </p:spPr>
        <p:txBody>
          <a:bodyPr vert="horz" lIns="91440" tIns="45720" rIns="91440" bIns="45720" rtlCol="0" anchor="ctr"/>
          <a:lstStyle>
            <a:lvl1pPr algn="ctr">
              <a:defRPr sz="1200" b="1">
                <a:solidFill>
                  <a:schemeClr val="bg1">
                    <a:lumMod val="95000"/>
                  </a:schemeClr>
                </a:solidFill>
                <a:latin typeface="Helvetica Neue" charset="0"/>
                <a:ea typeface="Helvetica Neue" charset="0"/>
                <a:cs typeface="Helvetica Neue" charset="0"/>
              </a:defRPr>
            </a:lvl1pPr>
          </a:lstStyle>
          <a:p>
            <a:fld id="{8BEDB37B-929B-F643-BC14-38017BFC8F76}" type="slidenum">
              <a:rPr lang="en-US" smtClean="0"/>
              <a:pPr/>
              <a:t>‹#›</a:t>
            </a:fld>
            <a:endParaRPr lang="en-US"/>
          </a:p>
        </p:txBody>
      </p:sp>
      <p:sp>
        <p:nvSpPr>
          <p:cNvPr id="21" name="Rectangle 20"/>
          <p:cNvSpPr/>
          <p:nvPr userDrawn="1"/>
        </p:nvSpPr>
        <p:spPr>
          <a:xfrm>
            <a:off x="537881" y="6356350"/>
            <a:ext cx="2231136" cy="50165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userDrawn="1"/>
        </p:nvSpPr>
        <p:spPr>
          <a:xfrm>
            <a:off x="537881" y="6445592"/>
            <a:ext cx="2231136" cy="323165"/>
          </a:xfrm>
          <a:prstGeom prst="rect">
            <a:avLst/>
          </a:prstGeom>
          <a:noFill/>
        </p:spPr>
        <p:txBody>
          <a:bodyPr wrap="square" rtlCol="0">
            <a:spAutoFit/>
          </a:bodyPr>
          <a:lstStyle/>
          <a:p>
            <a:pPr algn="ctr"/>
            <a:r>
              <a:rPr lang="en-US" sz="1500" b="1" smtClean="0">
                <a:solidFill>
                  <a:schemeClr val="bg1">
                    <a:lumMod val="75000"/>
                  </a:schemeClr>
                </a:solidFill>
                <a:latin typeface="Helvetica Neue" charset="0"/>
                <a:ea typeface="Helvetica Neue" charset="0"/>
                <a:cs typeface="Helvetica Neue" charset="0"/>
              </a:rPr>
              <a:t>problem</a:t>
            </a:r>
            <a:endParaRPr lang="en-US" sz="1500" b="1">
              <a:solidFill>
                <a:schemeClr val="bg1">
                  <a:lumMod val="75000"/>
                </a:schemeClr>
              </a:solidFill>
              <a:latin typeface="Helvetica Neue" charset="0"/>
              <a:ea typeface="Helvetica Neue" charset="0"/>
              <a:cs typeface="Helvetica Neue" charset="0"/>
            </a:endParaRPr>
          </a:p>
        </p:txBody>
      </p:sp>
      <p:sp>
        <p:nvSpPr>
          <p:cNvPr id="23" name="Rectangle 22"/>
          <p:cNvSpPr/>
          <p:nvPr userDrawn="1"/>
        </p:nvSpPr>
        <p:spPr>
          <a:xfrm>
            <a:off x="2769017" y="6356350"/>
            <a:ext cx="2231136" cy="501650"/>
          </a:xfrm>
          <a:prstGeom prst="rect">
            <a:avLst/>
          </a:prstGeom>
          <a:solidFill>
            <a:schemeClr val="bg2">
              <a:lumMod val="1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2769017" y="6445592"/>
            <a:ext cx="2231136" cy="323165"/>
          </a:xfrm>
          <a:prstGeom prst="rect">
            <a:avLst/>
          </a:prstGeom>
          <a:noFill/>
        </p:spPr>
        <p:txBody>
          <a:bodyPr wrap="square" rtlCol="0">
            <a:spAutoFit/>
          </a:bodyPr>
          <a:lstStyle/>
          <a:p>
            <a:pPr algn="ctr"/>
            <a:r>
              <a:rPr lang="en-US" sz="1500" b="1" dirty="0" smtClean="0">
                <a:solidFill>
                  <a:schemeClr val="bg1">
                    <a:lumMod val="95000"/>
                  </a:schemeClr>
                </a:solidFill>
                <a:latin typeface="Helvetica Neue" charset="0"/>
                <a:ea typeface="Helvetica Neue" charset="0"/>
                <a:cs typeface="Helvetica Neue" charset="0"/>
              </a:rPr>
              <a:t>solution</a:t>
            </a:r>
            <a:endParaRPr lang="en-US" sz="1500" b="1" dirty="0">
              <a:solidFill>
                <a:schemeClr val="bg1">
                  <a:lumMod val="95000"/>
                </a:schemeClr>
              </a:solidFill>
              <a:latin typeface="Helvetica Neue" charset="0"/>
              <a:ea typeface="Helvetica Neue" charset="0"/>
              <a:cs typeface="Helvetica Neue" charset="0"/>
            </a:endParaRPr>
          </a:p>
        </p:txBody>
      </p:sp>
      <p:sp>
        <p:nvSpPr>
          <p:cNvPr id="25" name="Rectangle 24"/>
          <p:cNvSpPr/>
          <p:nvPr userDrawn="1"/>
        </p:nvSpPr>
        <p:spPr>
          <a:xfrm>
            <a:off x="5000153" y="6356350"/>
            <a:ext cx="2231136" cy="50165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userDrawn="1"/>
        </p:nvSpPr>
        <p:spPr>
          <a:xfrm>
            <a:off x="5000153" y="6445592"/>
            <a:ext cx="2231136" cy="323165"/>
          </a:xfrm>
          <a:prstGeom prst="rect">
            <a:avLst/>
          </a:prstGeom>
          <a:noFill/>
        </p:spPr>
        <p:txBody>
          <a:bodyPr wrap="square" rtlCol="0">
            <a:spAutoFit/>
          </a:bodyPr>
          <a:lstStyle/>
          <a:p>
            <a:pPr algn="ctr"/>
            <a:r>
              <a:rPr lang="en-US" sz="1500" b="1" dirty="0" smtClean="0">
                <a:solidFill>
                  <a:schemeClr val="bg1">
                    <a:lumMod val="75000"/>
                  </a:schemeClr>
                </a:solidFill>
                <a:latin typeface="Helvetica Neue" charset="0"/>
                <a:ea typeface="Helvetica Neue" charset="0"/>
                <a:cs typeface="Helvetica Neue" charset="0"/>
              </a:rPr>
              <a:t>analysis</a:t>
            </a:r>
            <a:endParaRPr lang="en-US" sz="1500" b="1" dirty="0">
              <a:solidFill>
                <a:schemeClr val="bg1">
                  <a:lumMod val="75000"/>
                </a:schemeClr>
              </a:solidFill>
              <a:latin typeface="Helvetica Neue" charset="0"/>
              <a:ea typeface="Helvetica Neue" charset="0"/>
              <a:cs typeface="Helvetica Neue" charset="0"/>
            </a:endParaRPr>
          </a:p>
        </p:txBody>
      </p:sp>
      <p:sp>
        <p:nvSpPr>
          <p:cNvPr id="27" name="Rectangle 26"/>
          <p:cNvSpPr/>
          <p:nvPr userDrawn="1"/>
        </p:nvSpPr>
        <p:spPr>
          <a:xfrm>
            <a:off x="7231289" y="6356350"/>
            <a:ext cx="2231136" cy="50165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userDrawn="1"/>
        </p:nvSpPr>
        <p:spPr>
          <a:xfrm>
            <a:off x="7231289" y="6445592"/>
            <a:ext cx="2231136" cy="323165"/>
          </a:xfrm>
          <a:prstGeom prst="rect">
            <a:avLst/>
          </a:prstGeom>
          <a:noFill/>
        </p:spPr>
        <p:txBody>
          <a:bodyPr wrap="square" rtlCol="0">
            <a:spAutoFit/>
          </a:bodyPr>
          <a:lstStyle/>
          <a:p>
            <a:pPr algn="ctr"/>
            <a:r>
              <a:rPr lang="en-US" sz="1500" b="1" dirty="0" smtClean="0">
                <a:solidFill>
                  <a:schemeClr val="bg1">
                    <a:lumMod val="75000"/>
                  </a:schemeClr>
                </a:solidFill>
                <a:latin typeface="Helvetica Neue" charset="0"/>
                <a:ea typeface="Helvetica Neue" charset="0"/>
                <a:cs typeface="Helvetica Neue" charset="0"/>
              </a:rPr>
              <a:t>insights</a:t>
            </a:r>
            <a:endParaRPr lang="en-US" sz="1500" b="1" dirty="0">
              <a:solidFill>
                <a:schemeClr val="bg1">
                  <a:lumMod val="75000"/>
                </a:schemeClr>
              </a:solidFill>
              <a:latin typeface="Helvetica Neue" charset="0"/>
              <a:ea typeface="Helvetica Neue" charset="0"/>
              <a:cs typeface="Helvetica Neue" charset="0"/>
            </a:endParaRPr>
          </a:p>
        </p:txBody>
      </p:sp>
      <p:sp>
        <p:nvSpPr>
          <p:cNvPr id="29" name="Rectangle 28"/>
          <p:cNvSpPr/>
          <p:nvPr userDrawn="1"/>
        </p:nvSpPr>
        <p:spPr>
          <a:xfrm>
            <a:off x="9462425" y="6356350"/>
            <a:ext cx="2231136" cy="50165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userDrawn="1"/>
        </p:nvSpPr>
        <p:spPr>
          <a:xfrm>
            <a:off x="9462425" y="6445592"/>
            <a:ext cx="2231136" cy="323165"/>
          </a:xfrm>
          <a:prstGeom prst="rect">
            <a:avLst/>
          </a:prstGeom>
          <a:noFill/>
        </p:spPr>
        <p:txBody>
          <a:bodyPr wrap="square" rtlCol="0">
            <a:spAutoFit/>
          </a:bodyPr>
          <a:lstStyle/>
          <a:p>
            <a:pPr algn="ctr"/>
            <a:r>
              <a:rPr lang="en-US" sz="1500" b="1" dirty="0" smtClean="0">
                <a:solidFill>
                  <a:schemeClr val="bg1">
                    <a:lumMod val="75000"/>
                  </a:schemeClr>
                </a:solidFill>
                <a:latin typeface="Helvetica Neue" charset="0"/>
                <a:ea typeface="Helvetica Neue" charset="0"/>
                <a:cs typeface="Helvetica Neue" charset="0"/>
              </a:rPr>
              <a:t>conclusion</a:t>
            </a:r>
            <a:endParaRPr lang="en-US" sz="1500" b="1" dirty="0">
              <a:solidFill>
                <a:schemeClr val="bg1">
                  <a:lumMod val="75000"/>
                </a:schemeClr>
              </a:solidFill>
              <a:latin typeface="Helvetica Neue" charset="0"/>
              <a:ea typeface="Helvetica Neue" charset="0"/>
              <a:cs typeface="Helvetica Neue" charset="0"/>
            </a:endParaRPr>
          </a:p>
        </p:txBody>
      </p:sp>
      <p:cxnSp>
        <p:nvCxnSpPr>
          <p:cNvPr id="31" name="Straight Connector 30"/>
          <p:cNvCxnSpPr/>
          <p:nvPr userDrawn="1"/>
        </p:nvCxnSpPr>
        <p:spPr>
          <a:xfrm flipV="1">
            <a:off x="3632886" y="6768757"/>
            <a:ext cx="506627"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p:nvPr userDrawn="1"/>
        </p:nvSpPr>
        <p:spPr>
          <a:xfrm>
            <a:off x="0" y="6356350"/>
            <a:ext cx="12192000" cy="50165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p:cNvSpPr>
            <a:spLocks noGrp="1"/>
          </p:cNvSpPr>
          <p:nvPr>
            <p:ph type="sldNum" sz="quarter" idx="4"/>
          </p:nvPr>
        </p:nvSpPr>
        <p:spPr>
          <a:xfrm>
            <a:off x="11725834" y="6356350"/>
            <a:ext cx="466167" cy="501650"/>
          </a:xfrm>
          <a:prstGeom prst="rect">
            <a:avLst/>
          </a:prstGeom>
        </p:spPr>
        <p:txBody>
          <a:bodyPr vert="horz" lIns="91440" tIns="45720" rIns="91440" bIns="45720" rtlCol="0" anchor="ctr"/>
          <a:lstStyle>
            <a:lvl1pPr algn="ctr">
              <a:defRPr sz="1200" b="1">
                <a:solidFill>
                  <a:schemeClr val="bg1">
                    <a:lumMod val="95000"/>
                  </a:schemeClr>
                </a:solidFill>
                <a:latin typeface="Helvetica Neue" charset="0"/>
                <a:ea typeface="Helvetica Neue" charset="0"/>
                <a:cs typeface="Helvetica Neue" charset="0"/>
              </a:defRPr>
            </a:lvl1pPr>
          </a:lstStyle>
          <a:p>
            <a:fld id="{8BEDB37B-929B-F643-BC14-38017BFC8F76}" type="slidenum">
              <a:rPr lang="en-US" smtClean="0"/>
              <a:pPr/>
              <a:t>‹#›</a:t>
            </a:fld>
            <a:endParaRPr lang="en-US"/>
          </a:p>
        </p:txBody>
      </p:sp>
      <p:sp>
        <p:nvSpPr>
          <p:cNvPr id="21" name="Rectangle 20"/>
          <p:cNvSpPr/>
          <p:nvPr userDrawn="1"/>
        </p:nvSpPr>
        <p:spPr>
          <a:xfrm>
            <a:off x="537881" y="6356350"/>
            <a:ext cx="2231136" cy="50165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userDrawn="1"/>
        </p:nvSpPr>
        <p:spPr>
          <a:xfrm>
            <a:off x="537881" y="6445592"/>
            <a:ext cx="2231136" cy="323165"/>
          </a:xfrm>
          <a:prstGeom prst="rect">
            <a:avLst/>
          </a:prstGeom>
          <a:noFill/>
        </p:spPr>
        <p:txBody>
          <a:bodyPr wrap="square" rtlCol="0">
            <a:spAutoFit/>
          </a:bodyPr>
          <a:lstStyle/>
          <a:p>
            <a:pPr algn="ctr"/>
            <a:r>
              <a:rPr lang="en-US" sz="1500" b="1" smtClean="0">
                <a:solidFill>
                  <a:schemeClr val="bg1">
                    <a:lumMod val="75000"/>
                  </a:schemeClr>
                </a:solidFill>
                <a:latin typeface="Helvetica Neue" charset="0"/>
                <a:ea typeface="Helvetica Neue" charset="0"/>
                <a:cs typeface="Helvetica Neue" charset="0"/>
              </a:rPr>
              <a:t>problem</a:t>
            </a:r>
            <a:endParaRPr lang="en-US" sz="1500" b="1">
              <a:solidFill>
                <a:schemeClr val="bg1">
                  <a:lumMod val="75000"/>
                </a:schemeClr>
              </a:solidFill>
              <a:latin typeface="Helvetica Neue" charset="0"/>
              <a:ea typeface="Helvetica Neue" charset="0"/>
              <a:cs typeface="Helvetica Neue" charset="0"/>
            </a:endParaRPr>
          </a:p>
        </p:txBody>
      </p:sp>
      <p:sp>
        <p:nvSpPr>
          <p:cNvPr id="23" name="Rectangle 22"/>
          <p:cNvSpPr/>
          <p:nvPr userDrawn="1"/>
        </p:nvSpPr>
        <p:spPr>
          <a:xfrm>
            <a:off x="2769017" y="6356350"/>
            <a:ext cx="2231136" cy="50165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2769017" y="6445592"/>
            <a:ext cx="2231136" cy="323165"/>
          </a:xfrm>
          <a:prstGeom prst="rect">
            <a:avLst/>
          </a:prstGeom>
          <a:noFill/>
        </p:spPr>
        <p:txBody>
          <a:bodyPr wrap="square" rtlCol="0">
            <a:spAutoFit/>
          </a:bodyPr>
          <a:lstStyle/>
          <a:p>
            <a:pPr algn="ctr"/>
            <a:r>
              <a:rPr lang="en-US" sz="1500" b="1" dirty="0" smtClean="0">
                <a:solidFill>
                  <a:schemeClr val="bg1">
                    <a:lumMod val="75000"/>
                  </a:schemeClr>
                </a:solidFill>
                <a:latin typeface="Helvetica Neue" charset="0"/>
                <a:ea typeface="Helvetica Neue" charset="0"/>
                <a:cs typeface="Helvetica Neue" charset="0"/>
              </a:rPr>
              <a:t>solution</a:t>
            </a:r>
            <a:endParaRPr lang="en-US" sz="1500" b="1" dirty="0">
              <a:solidFill>
                <a:schemeClr val="bg1">
                  <a:lumMod val="75000"/>
                </a:schemeClr>
              </a:solidFill>
              <a:latin typeface="Helvetica Neue" charset="0"/>
              <a:ea typeface="Helvetica Neue" charset="0"/>
              <a:cs typeface="Helvetica Neue" charset="0"/>
            </a:endParaRPr>
          </a:p>
        </p:txBody>
      </p:sp>
      <p:sp>
        <p:nvSpPr>
          <p:cNvPr id="25" name="Rectangle 24"/>
          <p:cNvSpPr/>
          <p:nvPr userDrawn="1"/>
        </p:nvSpPr>
        <p:spPr>
          <a:xfrm>
            <a:off x="5000153" y="6356350"/>
            <a:ext cx="2231136" cy="501650"/>
          </a:xfrm>
          <a:prstGeom prst="rect">
            <a:avLst/>
          </a:prstGeom>
          <a:solidFill>
            <a:schemeClr val="bg2">
              <a:lumMod val="1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userDrawn="1"/>
        </p:nvSpPr>
        <p:spPr>
          <a:xfrm>
            <a:off x="5000153" y="6445592"/>
            <a:ext cx="2231136" cy="323165"/>
          </a:xfrm>
          <a:prstGeom prst="rect">
            <a:avLst/>
          </a:prstGeom>
          <a:noFill/>
        </p:spPr>
        <p:txBody>
          <a:bodyPr wrap="square" rtlCol="0">
            <a:spAutoFit/>
          </a:bodyPr>
          <a:lstStyle/>
          <a:p>
            <a:pPr algn="ctr"/>
            <a:r>
              <a:rPr lang="en-US" sz="1500" b="1" dirty="0" smtClean="0">
                <a:solidFill>
                  <a:schemeClr val="bg1">
                    <a:lumMod val="95000"/>
                  </a:schemeClr>
                </a:solidFill>
                <a:latin typeface="Helvetica Neue" charset="0"/>
                <a:ea typeface="Helvetica Neue" charset="0"/>
                <a:cs typeface="Helvetica Neue" charset="0"/>
              </a:rPr>
              <a:t>analysis</a:t>
            </a:r>
            <a:endParaRPr lang="en-US" sz="1500" b="1" dirty="0">
              <a:solidFill>
                <a:schemeClr val="bg1">
                  <a:lumMod val="95000"/>
                </a:schemeClr>
              </a:solidFill>
              <a:latin typeface="Helvetica Neue" charset="0"/>
              <a:ea typeface="Helvetica Neue" charset="0"/>
              <a:cs typeface="Helvetica Neue" charset="0"/>
            </a:endParaRPr>
          </a:p>
        </p:txBody>
      </p:sp>
      <p:sp>
        <p:nvSpPr>
          <p:cNvPr id="27" name="Rectangle 26"/>
          <p:cNvSpPr/>
          <p:nvPr userDrawn="1"/>
        </p:nvSpPr>
        <p:spPr>
          <a:xfrm>
            <a:off x="7231289" y="6356350"/>
            <a:ext cx="2231136" cy="50165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userDrawn="1"/>
        </p:nvSpPr>
        <p:spPr>
          <a:xfrm>
            <a:off x="7231289" y="6445592"/>
            <a:ext cx="2231136" cy="323165"/>
          </a:xfrm>
          <a:prstGeom prst="rect">
            <a:avLst/>
          </a:prstGeom>
          <a:noFill/>
        </p:spPr>
        <p:txBody>
          <a:bodyPr wrap="square" rtlCol="0">
            <a:spAutoFit/>
          </a:bodyPr>
          <a:lstStyle/>
          <a:p>
            <a:pPr algn="ctr"/>
            <a:r>
              <a:rPr lang="en-US" sz="1500" b="1" dirty="0" smtClean="0">
                <a:solidFill>
                  <a:schemeClr val="bg1">
                    <a:lumMod val="75000"/>
                  </a:schemeClr>
                </a:solidFill>
                <a:latin typeface="Helvetica Neue" charset="0"/>
                <a:ea typeface="Helvetica Neue" charset="0"/>
                <a:cs typeface="Helvetica Neue" charset="0"/>
              </a:rPr>
              <a:t>insights</a:t>
            </a:r>
            <a:endParaRPr lang="en-US" sz="1500" b="1" dirty="0">
              <a:solidFill>
                <a:schemeClr val="bg1">
                  <a:lumMod val="75000"/>
                </a:schemeClr>
              </a:solidFill>
              <a:latin typeface="Helvetica Neue" charset="0"/>
              <a:ea typeface="Helvetica Neue" charset="0"/>
              <a:cs typeface="Helvetica Neue" charset="0"/>
            </a:endParaRPr>
          </a:p>
        </p:txBody>
      </p:sp>
      <p:sp>
        <p:nvSpPr>
          <p:cNvPr id="29" name="Rectangle 28"/>
          <p:cNvSpPr/>
          <p:nvPr userDrawn="1"/>
        </p:nvSpPr>
        <p:spPr>
          <a:xfrm>
            <a:off x="9462425" y="6356350"/>
            <a:ext cx="2231136" cy="50165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userDrawn="1"/>
        </p:nvSpPr>
        <p:spPr>
          <a:xfrm>
            <a:off x="9462425" y="6445592"/>
            <a:ext cx="2231136" cy="323165"/>
          </a:xfrm>
          <a:prstGeom prst="rect">
            <a:avLst/>
          </a:prstGeom>
          <a:noFill/>
        </p:spPr>
        <p:txBody>
          <a:bodyPr wrap="square" rtlCol="0">
            <a:spAutoFit/>
          </a:bodyPr>
          <a:lstStyle/>
          <a:p>
            <a:pPr algn="ctr"/>
            <a:r>
              <a:rPr lang="en-US" sz="1500" b="1" dirty="0" smtClean="0">
                <a:solidFill>
                  <a:schemeClr val="bg1">
                    <a:lumMod val="75000"/>
                  </a:schemeClr>
                </a:solidFill>
                <a:latin typeface="Helvetica Neue" charset="0"/>
                <a:ea typeface="Helvetica Neue" charset="0"/>
                <a:cs typeface="Helvetica Neue" charset="0"/>
              </a:rPr>
              <a:t>conclusion</a:t>
            </a:r>
            <a:endParaRPr lang="en-US" sz="1500" b="1" dirty="0">
              <a:solidFill>
                <a:schemeClr val="bg1">
                  <a:lumMod val="75000"/>
                </a:schemeClr>
              </a:solidFill>
              <a:latin typeface="Helvetica Neue" charset="0"/>
              <a:ea typeface="Helvetica Neue" charset="0"/>
              <a:cs typeface="Helvetica Neue" charset="0"/>
            </a:endParaRPr>
          </a:p>
        </p:txBody>
      </p:sp>
      <p:cxnSp>
        <p:nvCxnSpPr>
          <p:cNvPr id="31" name="Straight Connector 30"/>
          <p:cNvCxnSpPr/>
          <p:nvPr userDrawn="1"/>
        </p:nvCxnSpPr>
        <p:spPr>
          <a:xfrm flipV="1">
            <a:off x="5844751" y="6768757"/>
            <a:ext cx="506627"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6_Title and Content">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p:nvPr userDrawn="1"/>
        </p:nvSpPr>
        <p:spPr>
          <a:xfrm>
            <a:off x="0" y="6356350"/>
            <a:ext cx="12192000" cy="50165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p:cNvSpPr>
            <a:spLocks noGrp="1"/>
          </p:cNvSpPr>
          <p:nvPr>
            <p:ph type="sldNum" sz="quarter" idx="4"/>
          </p:nvPr>
        </p:nvSpPr>
        <p:spPr>
          <a:xfrm>
            <a:off x="11725834" y="6356350"/>
            <a:ext cx="466167" cy="501650"/>
          </a:xfrm>
          <a:prstGeom prst="rect">
            <a:avLst/>
          </a:prstGeom>
        </p:spPr>
        <p:txBody>
          <a:bodyPr vert="horz" lIns="91440" tIns="45720" rIns="91440" bIns="45720" rtlCol="0" anchor="ctr"/>
          <a:lstStyle>
            <a:lvl1pPr algn="ctr">
              <a:defRPr sz="1200" b="1">
                <a:solidFill>
                  <a:schemeClr val="bg1">
                    <a:lumMod val="95000"/>
                  </a:schemeClr>
                </a:solidFill>
                <a:latin typeface="Helvetica Neue" charset="0"/>
                <a:ea typeface="Helvetica Neue" charset="0"/>
                <a:cs typeface="Helvetica Neue" charset="0"/>
              </a:defRPr>
            </a:lvl1pPr>
          </a:lstStyle>
          <a:p>
            <a:fld id="{8BEDB37B-929B-F643-BC14-38017BFC8F76}" type="slidenum">
              <a:rPr lang="en-US" smtClean="0"/>
              <a:pPr/>
              <a:t>‹#›</a:t>
            </a:fld>
            <a:endParaRPr lang="en-US"/>
          </a:p>
        </p:txBody>
      </p:sp>
      <p:sp>
        <p:nvSpPr>
          <p:cNvPr id="21" name="Rectangle 20"/>
          <p:cNvSpPr/>
          <p:nvPr userDrawn="1"/>
        </p:nvSpPr>
        <p:spPr>
          <a:xfrm>
            <a:off x="537881" y="6356350"/>
            <a:ext cx="2231136" cy="50165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userDrawn="1"/>
        </p:nvSpPr>
        <p:spPr>
          <a:xfrm>
            <a:off x="537881" y="6445592"/>
            <a:ext cx="2231136" cy="323165"/>
          </a:xfrm>
          <a:prstGeom prst="rect">
            <a:avLst/>
          </a:prstGeom>
          <a:noFill/>
        </p:spPr>
        <p:txBody>
          <a:bodyPr wrap="square" rtlCol="0">
            <a:spAutoFit/>
          </a:bodyPr>
          <a:lstStyle/>
          <a:p>
            <a:pPr algn="ctr"/>
            <a:r>
              <a:rPr lang="en-US" sz="1500" b="1" smtClean="0">
                <a:solidFill>
                  <a:schemeClr val="bg1">
                    <a:lumMod val="75000"/>
                  </a:schemeClr>
                </a:solidFill>
                <a:latin typeface="Helvetica Neue" charset="0"/>
                <a:ea typeface="Helvetica Neue" charset="0"/>
                <a:cs typeface="Helvetica Neue" charset="0"/>
              </a:rPr>
              <a:t>problem</a:t>
            </a:r>
            <a:endParaRPr lang="en-US" sz="1500" b="1">
              <a:solidFill>
                <a:schemeClr val="bg1">
                  <a:lumMod val="75000"/>
                </a:schemeClr>
              </a:solidFill>
              <a:latin typeface="Helvetica Neue" charset="0"/>
              <a:ea typeface="Helvetica Neue" charset="0"/>
              <a:cs typeface="Helvetica Neue" charset="0"/>
            </a:endParaRPr>
          </a:p>
        </p:txBody>
      </p:sp>
      <p:sp>
        <p:nvSpPr>
          <p:cNvPr id="23" name="Rectangle 22"/>
          <p:cNvSpPr/>
          <p:nvPr userDrawn="1"/>
        </p:nvSpPr>
        <p:spPr>
          <a:xfrm>
            <a:off x="2769017" y="6356350"/>
            <a:ext cx="2231136" cy="50165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2769017" y="6445592"/>
            <a:ext cx="2231136" cy="323165"/>
          </a:xfrm>
          <a:prstGeom prst="rect">
            <a:avLst/>
          </a:prstGeom>
          <a:noFill/>
        </p:spPr>
        <p:txBody>
          <a:bodyPr wrap="square" rtlCol="0">
            <a:spAutoFit/>
          </a:bodyPr>
          <a:lstStyle/>
          <a:p>
            <a:pPr algn="ctr"/>
            <a:r>
              <a:rPr lang="en-US" sz="1500" b="1" dirty="0" smtClean="0">
                <a:solidFill>
                  <a:schemeClr val="bg1">
                    <a:lumMod val="75000"/>
                  </a:schemeClr>
                </a:solidFill>
                <a:latin typeface="Helvetica Neue" charset="0"/>
                <a:ea typeface="Helvetica Neue" charset="0"/>
                <a:cs typeface="Helvetica Neue" charset="0"/>
              </a:rPr>
              <a:t>solution</a:t>
            </a:r>
            <a:endParaRPr lang="en-US" sz="1500" b="1" dirty="0">
              <a:solidFill>
                <a:schemeClr val="bg1">
                  <a:lumMod val="75000"/>
                </a:schemeClr>
              </a:solidFill>
              <a:latin typeface="Helvetica Neue" charset="0"/>
              <a:ea typeface="Helvetica Neue" charset="0"/>
              <a:cs typeface="Helvetica Neue" charset="0"/>
            </a:endParaRPr>
          </a:p>
        </p:txBody>
      </p:sp>
      <p:sp>
        <p:nvSpPr>
          <p:cNvPr id="25" name="Rectangle 24"/>
          <p:cNvSpPr/>
          <p:nvPr userDrawn="1"/>
        </p:nvSpPr>
        <p:spPr>
          <a:xfrm>
            <a:off x="5000153" y="6356350"/>
            <a:ext cx="2231136" cy="50165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userDrawn="1"/>
        </p:nvSpPr>
        <p:spPr>
          <a:xfrm>
            <a:off x="5000153" y="6445592"/>
            <a:ext cx="2231136" cy="323165"/>
          </a:xfrm>
          <a:prstGeom prst="rect">
            <a:avLst/>
          </a:prstGeom>
          <a:noFill/>
        </p:spPr>
        <p:txBody>
          <a:bodyPr wrap="square" rtlCol="0">
            <a:spAutoFit/>
          </a:bodyPr>
          <a:lstStyle/>
          <a:p>
            <a:pPr algn="ctr"/>
            <a:r>
              <a:rPr lang="en-US" sz="1500" b="1" dirty="0" smtClean="0">
                <a:solidFill>
                  <a:schemeClr val="bg1">
                    <a:lumMod val="75000"/>
                  </a:schemeClr>
                </a:solidFill>
                <a:latin typeface="Helvetica Neue" charset="0"/>
                <a:ea typeface="Helvetica Neue" charset="0"/>
                <a:cs typeface="Helvetica Neue" charset="0"/>
              </a:rPr>
              <a:t>analysis</a:t>
            </a:r>
            <a:endParaRPr lang="en-US" sz="1500" b="1" dirty="0">
              <a:solidFill>
                <a:schemeClr val="bg1">
                  <a:lumMod val="75000"/>
                </a:schemeClr>
              </a:solidFill>
              <a:latin typeface="Helvetica Neue" charset="0"/>
              <a:ea typeface="Helvetica Neue" charset="0"/>
              <a:cs typeface="Helvetica Neue" charset="0"/>
            </a:endParaRPr>
          </a:p>
        </p:txBody>
      </p:sp>
      <p:sp>
        <p:nvSpPr>
          <p:cNvPr id="27" name="Rectangle 26"/>
          <p:cNvSpPr/>
          <p:nvPr userDrawn="1"/>
        </p:nvSpPr>
        <p:spPr>
          <a:xfrm>
            <a:off x="7231289" y="6356350"/>
            <a:ext cx="2231136" cy="501650"/>
          </a:xfrm>
          <a:prstGeom prst="rect">
            <a:avLst/>
          </a:prstGeom>
          <a:solidFill>
            <a:schemeClr val="bg2">
              <a:lumMod val="1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userDrawn="1"/>
        </p:nvSpPr>
        <p:spPr>
          <a:xfrm>
            <a:off x="7231289" y="6445592"/>
            <a:ext cx="2231136" cy="323165"/>
          </a:xfrm>
          <a:prstGeom prst="rect">
            <a:avLst/>
          </a:prstGeom>
          <a:noFill/>
        </p:spPr>
        <p:txBody>
          <a:bodyPr wrap="square" rtlCol="0">
            <a:spAutoFit/>
          </a:bodyPr>
          <a:lstStyle/>
          <a:p>
            <a:pPr algn="ctr"/>
            <a:r>
              <a:rPr lang="en-US" sz="1500" b="1" dirty="0" smtClean="0">
                <a:solidFill>
                  <a:schemeClr val="bg1">
                    <a:lumMod val="95000"/>
                  </a:schemeClr>
                </a:solidFill>
                <a:latin typeface="Helvetica Neue" charset="0"/>
                <a:ea typeface="Helvetica Neue" charset="0"/>
                <a:cs typeface="Helvetica Neue" charset="0"/>
              </a:rPr>
              <a:t>insights</a:t>
            </a:r>
            <a:endParaRPr lang="en-US" sz="1500" b="1" dirty="0">
              <a:solidFill>
                <a:schemeClr val="bg1">
                  <a:lumMod val="95000"/>
                </a:schemeClr>
              </a:solidFill>
              <a:latin typeface="Helvetica Neue" charset="0"/>
              <a:ea typeface="Helvetica Neue" charset="0"/>
              <a:cs typeface="Helvetica Neue" charset="0"/>
            </a:endParaRPr>
          </a:p>
        </p:txBody>
      </p:sp>
      <p:sp>
        <p:nvSpPr>
          <p:cNvPr id="29" name="Rectangle 28"/>
          <p:cNvSpPr/>
          <p:nvPr userDrawn="1"/>
        </p:nvSpPr>
        <p:spPr>
          <a:xfrm>
            <a:off x="9462425" y="6356350"/>
            <a:ext cx="2231136" cy="50165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userDrawn="1"/>
        </p:nvSpPr>
        <p:spPr>
          <a:xfrm>
            <a:off x="9462425" y="6445592"/>
            <a:ext cx="2231136" cy="323165"/>
          </a:xfrm>
          <a:prstGeom prst="rect">
            <a:avLst/>
          </a:prstGeom>
          <a:noFill/>
        </p:spPr>
        <p:txBody>
          <a:bodyPr wrap="square" rtlCol="0">
            <a:spAutoFit/>
          </a:bodyPr>
          <a:lstStyle/>
          <a:p>
            <a:pPr algn="ctr"/>
            <a:r>
              <a:rPr lang="en-US" sz="1500" b="1" dirty="0" smtClean="0">
                <a:solidFill>
                  <a:schemeClr val="bg1">
                    <a:lumMod val="75000"/>
                  </a:schemeClr>
                </a:solidFill>
                <a:latin typeface="Helvetica Neue" charset="0"/>
                <a:ea typeface="Helvetica Neue" charset="0"/>
                <a:cs typeface="Helvetica Neue" charset="0"/>
              </a:rPr>
              <a:t>conclusion</a:t>
            </a:r>
            <a:endParaRPr lang="en-US" sz="1500" b="1" dirty="0">
              <a:solidFill>
                <a:schemeClr val="bg1">
                  <a:lumMod val="75000"/>
                </a:schemeClr>
              </a:solidFill>
              <a:latin typeface="Helvetica Neue" charset="0"/>
              <a:ea typeface="Helvetica Neue" charset="0"/>
              <a:cs typeface="Helvetica Neue" charset="0"/>
            </a:endParaRPr>
          </a:p>
        </p:txBody>
      </p:sp>
      <p:cxnSp>
        <p:nvCxnSpPr>
          <p:cNvPr id="31" name="Straight Connector 30"/>
          <p:cNvCxnSpPr/>
          <p:nvPr userDrawn="1"/>
        </p:nvCxnSpPr>
        <p:spPr>
          <a:xfrm flipV="1">
            <a:off x="8081330" y="6768757"/>
            <a:ext cx="506627"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77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7881" y="365125"/>
            <a:ext cx="11187953" cy="92579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37881" y="1488141"/>
            <a:ext cx="11187953" cy="446139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11725834" y="6356350"/>
            <a:ext cx="466167" cy="501650"/>
          </a:xfrm>
          <a:prstGeom prst="rect">
            <a:avLst/>
          </a:prstGeom>
        </p:spPr>
        <p:txBody>
          <a:bodyPr vert="horz" lIns="91440" tIns="45720" rIns="91440" bIns="45720" rtlCol="0" anchor="ctr"/>
          <a:lstStyle>
            <a:lvl1pPr algn="ctr">
              <a:defRPr sz="1200" b="1">
                <a:solidFill>
                  <a:schemeClr val="tx1">
                    <a:tint val="75000"/>
                  </a:schemeClr>
                </a:solidFill>
                <a:latin typeface="Helvetica Neue" charset="0"/>
                <a:ea typeface="Helvetica Neue" charset="0"/>
                <a:cs typeface="Helvetica Neue" charset="0"/>
              </a:defRPr>
            </a:lvl1pPr>
          </a:lstStyle>
          <a:p>
            <a:fld id="{8BEDB37B-929B-F643-BC14-38017BFC8F76}" type="slidenum">
              <a:rPr lang="en-US" smtClean="0"/>
              <a:pPr/>
              <a:t>‹#›</a:t>
            </a:fld>
            <a:endParaRPr lang="en-US"/>
          </a:p>
        </p:txBody>
      </p:sp>
    </p:spTree>
    <p:extLst>
      <p:ext uri="{BB962C8B-B14F-4D97-AF65-F5344CB8AC3E}">
        <p14:creationId xmlns:p14="http://schemas.microsoft.com/office/powerpoint/2010/main" val="831077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60" r:id="rId4"/>
    <p:sldLayoutId id="2147483661" r:id="rId5"/>
    <p:sldLayoutId id="2147483663" r:id="rId6"/>
    <p:sldLayoutId id="2147483672" r:id="rId7"/>
    <p:sldLayoutId id="2147483664" r:id="rId8"/>
    <p:sldLayoutId id="2147483665" r:id="rId9"/>
    <p:sldLayoutId id="2147483666" r:id="rId10"/>
    <p:sldLayoutId id="2147483651" r:id="rId11"/>
    <p:sldLayoutId id="2147483652" r:id="rId12"/>
    <p:sldLayoutId id="2147483668" r:id="rId13"/>
    <p:sldLayoutId id="2147483669" r:id="rId14"/>
    <p:sldLayoutId id="2147483670" r:id="rId15"/>
    <p:sldLayoutId id="2147483653" r:id="rId16"/>
    <p:sldLayoutId id="2147483667" r:id="rId17"/>
    <p:sldLayoutId id="2147483654" r:id="rId18"/>
    <p:sldLayoutId id="2147483655" r:id="rId19"/>
  </p:sldLayoutIdLst>
  <p:hf hdr="0" ftr="0" dt="0"/>
  <p:txStyles>
    <p:titleStyle>
      <a:lvl1pPr algn="l" defTabSz="914400" rtl="0" eaLnBrk="1" latinLnBrk="0" hangingPunct="1">
        <a:lnSpc>
          <a:spcPct val="90000"/>
        </a:lnSpc>
        <a:spcBef>
          <a:spcPct val="0"/>
        </a:spcBef>
        <a:buNone/>
        <a:defRPr sz="3200" b="0" i="0" kern="1200">
          <a:solidFill>
            <a:schemeClr val="bg2">
              <a:lumMod val="10000"/>
            </a:schemeClr>
          </a:solidFill>
          <a:latin typeface="Helvetica Neue Thin" charset="0"/>
          <a:ea typeface="Helvetica Neue Thin" charset="0"/>
          <a:cs typeface="Helvetica Neue Thin" charset="0"/>
        </a:defRPr>
      </a:lvl1pPr>
    </p:titleStyle>
    <p:bodyStyle>
      <a:lvl1pPr marL="342900" indent="-342900" algn="l" defTabSz="914400" rtl="0" eaLnBrk="1" latinLnBrk="0" hangingPunct="1">
        <a:lnSpc>
          <a:spcPct val="90000"/>
        </a:lnSpc>
        <a:spcBef>
          <a:spcPts val="1000"/>
        </a:spcBef>
        <a:buFont typeface="Arial" charset="0"/>
        <a:buChar char="•"/>
        <a:defRPr sz="2400" b="0" i="0" kern="1200">
          <a:solidFill>
            <a:schemeClr val="bg2">
              <a:lumMod val="10000"/>
            </a:schemeClr>
          </a:solidFill>
          <a:latin typeface="Helvetica Neue Thin" charset="0"/>
          <a:ea typeface="Helvetica Neue Thin" charset="0"/>
          <a:cs typeface="Helvetica Neue Thin" charset="0"/>
        </a:defRPr>
      </a:lvl1pPr>
      <a:lvl2pPr marL="685800" indent="-228600" algn="l" defTabSz="914400" rtl="0" eaLnBrk="1" latinLnBrk="0" hangingPunct="1">
        <a:lnSpc>
          <a:spcPct val="90000"/>
        </a:lnSpc>
        <a:spcBef>
          <a:spcPts val="500"/>
        </a:spcBef>
        <a:buFont typeface="Courier New" charset="0"/>
        <a:buChar char="o"/>
        <a:defRPr sz="2100" b="0" i="0" kern="1200">
          <a:solidFill>
            <a:schemeClr val="bg2">
              <a:lumMod val="25000"/>
            </a:schemeClr>
          </a:solidFill>
          <a:latin typeface="Helvetica Neue Thin" charset="0"/>
          <a:ea typeface="Helvetica Neue Thin" charset="0"/>
          <a:cs typeface="Helvetica Neue Thin" charset="0"/>
        </a:defRPr>
      </a:lvl2pPr>
      <a:lvl3pPr marL="1143000" indent="-228600" algn="l" defTabSz="914400" rtl="0" eaLnBrk="1" latinLnBrk="0" hangingPunct="1">
        <a:lnSpc>
          <a:spcPct val="90000"/>
        </a:lnSpc>
        <a:spcBef>
          <a:spcPts val="500"/>
        </a:spcBef>
        <a:buFont typeface="Wingdings" charset="2"/>
        <a:buChar char="§"/>
        <a:defRPr sz="1800" b="0" i="0" kern="1200">
          <a:solidFill>
            <a:schemeClr val="bg2">
              <a:lumMod val="50000"/>
            </a:schemeClr>
          </a:solidFill>
          <a:latin typeface="Helvetica Neue Thin" charset="0"/>
          <a:ea typeface="Helvetica Neue Thin" charset="0"/>
          <a:cs typeface="Helvetica Neue Thin" charset="0"/>
        </a:defRPr>
      </a:lvl3pPr>
      <a:lvl4pPr marL="1600200" indent="-228600" algn="l" defTabSz="914400" rtl="0" eaLnBrk="1" latinLnBrk="0" hangingPunct="1">
        <a:lnSpc>
          <a:spcPct val="90000"/>
        </a:lnSpc>
        <a:spcBef>
          <a:spcPts val="500"/>
        </a:spcBef>
        <a:buFont typeface="Wingdings" charset="2"/>
        <a:buChar char="Ø"/>
        <a:defRPr sz="1500" b="0" i="0" kern="1200">
          <a:solidFill>
            <a:schemeClr val="tx1">
              <a:lumMod val="50000"/>
              <a:lumOff val="50000"/>
            </a:schemeClr>
          </a:solidFill>
          <a:latin typeface="Helvetica Neue Thin" charset="0"/>
          <a:ea typeface="Helvetica Neue Thin" charset="0"/>
          <a:cs typeface="Helvetica Neue Thin" charset="0"/>
        </a:defRPr>
      </a:lvl4pPr>
      <a:lvl5pPr marL="2057400" indent="-228600" algn="l" defTabSz="914400" rtl="0" eaLnBrk="1" latinLnBrk="0" hangingPunct="1">
        <a:lnSpc>
          <a:spcPct val="90000"/>
        </a:lnSpc>
        <a:spcBef>
          <a:spcPts val="500"/>
        </a:spcBef>
        <a:buFont typeface="Wingdings" charset="2"/>
        <a:buChar char="ü"/>
        <a:defRPr sz="1200" b="0" i="0" kern="1200">
          <a:solidFill>
            <a:schemeClr val="tx1">
              <a:lumMod val="50000"/>
              <a:lumOff val="50000"/>
            </a:schemeClr>
          </a:solidFill>
          <a:latin typeface="Helvetica Neue Thin" charset="0"/>
          <a:ea typeface="Helvetica Neue Thin" charset="0"/>
          <a:cs typeface="Helvetica Neue Thin"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tiff"/></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tiff"/><Relationship Id="rId4" Type="http://schemas.openxmlformats.org/officeDocument/2006/relationships/image" Target="../media/image3.tiff"/><Relationship Id="rId5" Type="http://schemas.openxmlformats.org/officeDocument/2006/relationships/image" Target="../media/image4.tiff"/><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alphaModFix amt="20000"/>
          </a:blip>
          <a:stretch>
            <a:fillRect/>
          </a:stretch>
        </p:blipFill>
        <p:spPr>
          <a:xfrm>
            <a:off x="0" y="15240"/>
            <a:ext cx="12219214" cy="6842760"/>
          </a:xfrm>
          <a:prstGeom prst="rect">
            <a:avLst/>
          </a:prstGeom>
        </p:spPr>
      </p:pic>
      <p:sp>
        <p:nvSpPr>
          <p:cNvPr id="5" name="Title 4"/>
          <p:cNvSpPr>
            <a:spLocks noGrp="1"/>
          </p:cNvSpPr>
          <p:nvPr>
            <p:ph type="title"/>
          </p:nvPr>
        </p:nvSpPr>
        <p:spPr/>
        <p:txBody>
          <a:bodyPr/>
          <a:lstStyle/>
          <a:p>
            <a:r>
              <a:rPr lang="en-US" dirty="0" smtClean="0">
                <a:solidFill>
                  <a:schemeClr val="tx1"/>
                </a:solidFill>
              </a:rPr>
              <a:t>311 Call Center Tracking Data for the City of Los Angeles</a:t>
            </a:r>
            <a:endParaRPr lang="en-US" dirty="0">
              <a:solidFill>
                <a:schemeClr val="tx1"/>
              </a:solidFill>
            </a:endParaRPr>
          </a:p>
        </p:txBody>
      </p:sp>
      <p:sp>
        <p:nvSpPr>
          <p:cNvPr id="6" name="Text Placeholder 5"/>
          <p:cNvSpPr>
            <a:spLocks noGrp="1"/>
          </p:cNvSpPr>
          <p:nvPr>
            <p:ph type="body" idx="1"/>
          </p:nvPr>
        </p:nvSpPr>
        <p:spPr/>
        <p:txBody>
          <a:bodyPr>
            <a:normAutofit fontScale="92500" lnSpcReduction="10000"/>
          </a:bodyPr>
          <a:lstStyle/>
          <a:p>
            <a:r>
              <a:rPr lang="en-US" dirty="0">
                <a:solidFill>
                  <a:schemeClr val="tx1"/>
                </a:solidFill>
              </a:rPr>
              <a:t>DSO 545: Statistical Computing &amp; Data </a:t>
            </a:r>
            <a:r>
              <a:rPr lang="en-US" dirty="0" smtClean="0">
                <a:solidFill>
                  <a:schemeClr val="tx1"/>
                </a:solidFill>
              </a:rPr>
              <a:t>Visualization</a:t>
            </a:r>
          </a:p>
          <a:p>
            <a:r>
              <a:rPr lang="en-US" dirty="0" smtClean="0">
                <a:solidFill>
                  <a:schemeClr val="tx1"/>
                </a:solidFill>
              </a:rPr>
              <a:t>Group 4: Avery Rowe, Keqiang (Scott) Shi, Yang (Henry) Yu, </a:t>
            </a:r>
            <a:r>
              <a:rPr lang="en-US" dirty="0" err="1" smtClean="0">
                <a:solidFill>
                  <a:schemeClr val="tx1"/>
                </a:solidFill>
              </a:rPr>
              <a:t>Yunfan</a:t>
            </a:r>
            <a:r>
              <a:rPr lang="en-US" dirty="0" smtClean="0">
                <a:solidFill>
                  <a:schemeClr val="tx1"/>
                </a:solidFill>
              </a:rPr>
              <a:t> (Bill) Wang, </a:t>
            </a:r>
            <a:r>
              <a:rPr lang="en-US" dirty="0" err="1" smtClean="0">
                <a:solidFill>
                  <a:schemeClr val="tx1"/>
                </a:solidFill>
              </a:rPr>
              <a:t>Qianlian</a:t>
            </a:r>
            <a:r>
              <a:rPr lang="en-US" dirty="0" smtClean="0">
                <a:solidFill>
                  <a:schemeClr val="tx1"/>
                </a:solidFill>
              </a:rPr>
              <a:t> (Alisa) </a:t>
            </a:r>
            <a:r>
              <a:rPr lang="en-US" dirty="0" err="1" smtClean="0">
                <a:solidFill>
                  <a:schemeClr val="tx1"/>
                </a:solidFill>
              </a:rPr>
              <a:t>Xue</a:t>
            </a:r>
            <a:endParaRPr lang="en-US" dirty="0" smtClean="0">
              <a:solidFill>
                <a:schemeClr val="tx1"/>
              </a:solidFill>
            </a:endParaRPr>
          </a:p>
          <a:p>
            <a:r>
              <a:rPr lang="en-US" dirty="0" smtClean="0">
                <a:solidFill>
                  <a:schemeClr val="tx1"/>
                </a:solidFill>
              </a:rPr>
              <a:t>December 7, 2016</a:t>
            </a:r>
            <a:endParaRPr lang="en-US" dirty="0">
              <a:solidFill>
                <a:schemeClr val="tx1"/>
              </a:solidFill>
            </a:endParaRPr>
          </a:p>
        </p:txBody>
      </p:sp>
    </p:spTree>
    <p:extLst>
      <p:ext uri="{BB962C8B-B14F-4D97-AF65-F5344CB8AC3E}">
        <p14:creationId xmlns:p14="http://schemas.microsoft.com/office/powerpoint/2010/main" val="20374759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alls vs. mobile</a:t>
            </a:r>
            <a:endParaRPr lang="en-US" dirty="0"/>
          </a:p>
        </p:txBody>
      </p:sp>
      <p:sp>
        <p:nvSpPr>
          <p:cNvPr id="3" name="Content Placeholder 2"/>
          <p:cNvSpPr>
            <a:spLocks noGrp="1"/>
          </p:cNvSpPr>
          <p:nvPr>
            <p:ph sz="half" idx="1"/>
          </p:nvPr>
        </p:nvSpPr>
        <p:spPr/>
        <p:txBody>
          <a:bodyPr/>
          <a:lstStyle/>
          <a:p>
            <a:endParaRPr lang="en-US" dirty="0" smtClean="0"/>
          </a:p>
          <a:p>
            <a:endParaRPr lang="en-US" dirty="0"/>
          </a:p>
          <a:p>
            <a:r>
              <a:rPr lang="en-US" dirty="0" err="1" smtClean="0"/>
              <a:t>Heatmaps</a:t>
            </a:r>
            <a:r>
              <a:rPr lang="en-US" dirty="0" smtClean="0"/>
              <a:t> to visualize geographical distribution</a:t>
            </a:r>
          </a:p>
          <a:p>
            <a:r>
              <a:rPr lang="en-US" dirty="0" smtClean="0"/>
              <a:t>Highest frequency in DTLA</a:t>
            </a:r>
          </a:p>
          <a:p>
            <a:r>
              <a:rPr lang="en-US" dirty="0" smtClean="0"/>
              <a:t>Call requests are more widely distributed</a:t>
            </a:r>
          </a:p>
          <a:p>
            <a:endParaRPr lang="en-US" dirty="0"/>
          </a:p>
        </p:txBody>
      </p:sp>
      <p:sp>
        <p:nvSpPr>
          <p:cNvPr id="5" name="Slide Number Placeholder 4"/>
          <p:cNvSpPr>
            <a:spLocks noGrp="1"/>
          </p:cNvSpPr>
          <p:nvPr>
            <p:ph type="sldNum" sz="quarter" idx="12"/>
          </p:nvPr>
        </p:nvSpPr>
        <p:spPr/>
        <p:txBody>
          <a:bodyPr/>
          <a:lstStyle/>
          <a:p>
            <a:fld id="{8BEDB37B-929B-F643-BC14-38017BFC8F76}" type="slidenum">
              <a:rPr lang="en-US" smtClean="0"/>
              <a:t>10</a:t>
            </a:fld>
            <a:endParaRPr lang="en-US"/>
          </a:p>
        </p:txBody>
      </p:sp>
      <p:pic>
        <p:nvPicPr>
          <p:cNvPr id="6" name="Content Placeholder 5" descr="all.png"/>
          <p:cNvPicPr>
            <a:picLocks noGrp="1"/>
          </p:cNvPicPr>
          <p:nvPr>
            <p:ph sz="half" idx="2"/>
          </p:nvPr>
        </p:nvPicPr>
        <p:blipFill rotWithShape="1">
          <a:blip r:embed="rId3">
            <a:extLst>
              <a:ext uri="{28A0092B-C50C-407E-A947-70E740481C1C}">
                <a14:useLocalDpi xmlns:a14="http://schemas.microsoft.com/office/drawing/2010/main" val="0"/>
              </a:ext>
            </a:extLst>
          </a:blip>
          <a:srcRect l="20996" r="20984"/>
          <a:stretch/>
        </p:blipFill>
        <p:spPr bwMode="auto">
          <a:xfrm>
            <a:off x="5913379" y="2063483"/>
            <a:ext cx="2882472" cy="2757897"/>
          </a:xfrm>
          <a:prstGeom prst="rect">
            <a:avLst/>
          </a:prstGeom>
          <a:noFill/>
          <a:ln>
            <a:solidFill>
              <a:schemeClr val="tx1"/>
            </a:solidFill>
          </a:ln>
          <a:extLst>
            <a:ext uri="{53640926-AAD7-44D8-BBD7-CCE9431645EC}">
              <a14:shadowObscured xmlns:a14="http://schemas.microsoft.com/office/drawing/2010/main"/>
            </a:ext>
          </a:extLst>
        </p:spPr>
      </p:pic>
      <p:pic>
        <p:nvPicPr>
          <p:cNvPr id="7" name="Picture 6" descr="obile.png"/>
          <p:cNvPicPr/>
          <p:nvPr/>
        </p:nvPicPr>
        <p:blipFill rotWithShape="1">
          <a:blip r:embed="rId4">
            <a:extLst>
              <a:ext uri="{28A0092B-C50C-407E-A947-70E740481C1C}">
                <a14:useLocalDpi xmlns:a14="http://schemas.microsoft.com/office/drawing/2010/main" val="0"/>
              </a:ext>
            </a:extLst>
          </a:blip>
          <a:srcRect l="20780" r="20771" b="-987"/>
          <a:stretch/>
        </p:blipFill>
        <p:spPr bwMode="auto">
          <a:xfrm>
            <a:off x="8795851" y="2063484"/>
            <a:ext cx="2929983" cy="2757897"/>
          </a:xfrm>
          <a:prstGeom prst="rect">
            <a:avLst/>
          </a:prstGeom>
          <a:noFill/>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04436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igital deep dive</a:t>
            </a:r>
            <a:endParaRPr lang="en-US" dirty="0"/>
          </a:p>
        </p:txBody>
      </p:sp>
      <p:sp>
        <p:nvSpPr>
          <p:cNvPr id="3" name="Content Placeholder 2"/>
          <p:cNvSpPr>
            <a:spLocks noGrp="1"/>
          </p:cNvSpPr>
          <p:nvPr>
            <p:ph sz="half" idx="1"/>
          </p:nvPr>
        </p:nvSpPr>
        <p:spPr/>
        <p:txBody>
          <a:bodyPr/>
          <a:lstStyle/>
          <a:p>
            <a:endParaRPr lang="en-US" dirty="0" smtClean="0"/>
          </a:p>
          <a:p>
            <a:endParaRPr lang="en-US" dirty="0"/>
          </a:p>
          <a:p>
            <a:r>
              <a:rPr lang="en-US" dirty="0"/>
              <a:t>R</a:t>
            </a:r>
            <a:r>
              <a:rPr lang="en-US" dirty="0" smtClean="0"/>
              <a:t>egression to test relationship between select digital channels and average wait time</a:t>
            </a:r>
          </a:p>
          <a:p>
            <a:r>
              <a:rPr lang="en-US" dirty="0" smtClean="0"/>
              <a:t>Independent and response variables are highly correlated</a:t>
            </a:r>
          </a:p>
          <a:p>
            <a:r>
              <a:rPr lang="en-US" dirty="0" smtClean="0"/>
              <a:t>As digital request volume increases, wait time decreases</a:t>
            </a:r>
            <a:endParaRPr lang="en-US" dirty="0"/>
          </a:p>
        </p:txBody>
      </p:sp>
      <p:sp>
        <p:nvSpPr>
          <p:cNvPr id="5" name="Slide Number Placeholder 4"/>
          <p:cNvSpPr>
            <a:spLocks noGrp="1"/>
          </p:cNvSpPr>
          <p:nvPr>
            <p:ph type="sldNum" sz="quarter" idx="12"/>
          </p:nvPr>
        </p:nvSpPr>
        <p:spPr/>
        <p:txBody>
          <a:bodyPr/>
          <a:lstStyle/>
          <a:p>
            <a:fld id="{8BEDB37B-929B-F643-BC14-38017BFC8F76}" type="slidenum">
              <a:rPr lang="en-US" smtClean="0"/>
              <a:t>11</a:t>
            </a:fld>
            <a:endParaRPr lang="en-US"/>
          </a:p>
        </p:txBody>
      </p:sp>
      <p:pic>
        <p:nvPicPr>
          <p:cNvPr id="6" name="Content Placeholder 5" descr="-8.png"/>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181784"/>
            <a:ext cx="5553075" cy="3391370"/>
          </a:xfrm>
          <a:prstGeom prst="rect">
            <a:avLst/>
          </a:prstGeom>
          <a:noFill/>
          <a:ln>
            <a:solidFill>
              <a:schemeClr val="tx1"/>
            </a:solidFill>
          </a:ln>
        </p:spPr>
      </p:pic>
    </p:spTree>
    <p:extLst>
      <p:ext uri="{BB962C8B-B14F-4D97-AF65-F5344CB8AC3E}">
        <p14:creationId xmlns:p14="http://schemas.microsoft.com/office/powerpoint/2010/main" val="18627609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881" y="878541"/>
            <a:ext cx="11187953" cy="5070997"/>
          </a:xfrm>
        </p:spPr>
        <p:txBody>
          <a:bodyPr>
            <a:normAutofit fontScale="92500"/>
          </a:bodyPr>
          <a:lstStyle/>
          <a:p>
            <a:pPr marL="0" indent="0">
              <a:buNone/>
            </a:pPr>
            <a:r>
              <a:rPr lang="en-US" sz="2800" dirty="0" smtClean="0">
                <a:solidFill>
                  <a:schemeClr val="bg2">
                    <a:lumMod val="90000"/>
                  </a:schemeClr>
                </a:solidFill>
              </a:rPr>
              <a:t>Key Findings:</a:t>
            </a:r>
          </a:p>
          <a:p>
            <a:r>
              <a:rPr lang="en-US" dirty="0" smtClean="0">
                <a:solidFill>
                  <a:schemeClr val="bg2">
                    <a:lumMod val="90000"/>
                  </a:schemeClr>
                </a:solidFill>
              </a:rPr>
              <a:t>Calls currently account for majority of requests regardless of service type and time</a:t>
            </a:r>
          </a:p>
          <a:p>
            <a:r>
              <a:rPr lang="en-US" dirty="0" smtClean="0">
                <a:solidFill>
                  <a:schemeClr val="bg2">
                    <a:lumMod val="90000"/>
                  </a:schemeClr>
                </a:solidFill>
              </a:rPr>
              <a:t>Mobile requests for graffiti removal are double the number from calls</a:t>
            </a:r>
          </a:p>
          <a:p>
            <a:r>
              <a:rPr lang="en-US" dirty="0" smtClean="0">
                <a:solidFill>
                  <a:schemeClr val="bg2">
                    <a:lumMod val="90000"/>
                  </a:schemeClr>
                </a:solidFill>
              </a:rPr>
              <a:t>Mobile and call frequency are greatest in DTLA</a:t>
            </a:r>
          </a:p>
          <a:p>
            <a:r>
              <a:rPr lang="en-US" dirty="0" smtClean="0">
                <a:solidFill>
                  <a:schemeClr val="bg2">
                    <a:lumMod val="90000"/>
                  </a:schemeClr>
                </a:solidFill>
              </a:rPr>
              <a:t>As digital request volume increases, customer wait time decreases</a:t>
            </a:r>
            <a:endParaRPr lang="en-US" dirty="0">
              <a:solidFill>
                <a:schemeClr val="bg2">
                  <a:lumMod val="90000"/>
                </a:schemeClr>
              </a:solidFill>
            </a:endParaRPr>
          </a:p>
          <a:p>
            <a:pPr marL="0" indent="0">
              <a:buNone/>
            </a:pPr>
            <a:endParaRPr lang="en-US" sz="2800" dirty="0" smtClean="0">
              <a:solidFill>
                <a:schemeClr val="bg2">
                  <a:lumMod val="90000"/>
                </a:schemeClr>
              </a:solidFill>
            </a:endParaRPr>
          </a:p>
          <a:p>
            <a:pPr marL="0" indent="0">
              <a:buNone/>
            </a:pPr>
            <a:r>
              <a:rPr lang="en-US" sz="2800" dirty="0" smtClean="0">
                <a:solidFill>
                  <a:schemeClr val="bg2">
                    <a:lumMod val="90000"/>
                  </a:schemeClr>
                </a:solidFill>
              </a:rPr>
              <a:t>Recommendations:</a:t>
            </a:r>
          </a:p>
          <a:p>
            <a:r>
              <a:rPr lang="en-US" dirty="0" smtClean="0">
                <a:solidFill>
                  <a:schemeClr val="bg2">
                    <a:lumMod val="90000"/>
                  </a:schemeClr>
                </a:solidFill>
              </a:rPr>
              <a:t>Increase </a:t>
            </a:r>
            <a:r>
              <a:rPr lang="en-US" dirty="0">
                <a:solidFill>
                  <a:schemeClr val="bg2">
                    <a:lumMod val="90000"/>
                  </a:schemeClr>
                </a:solidFill>
              </a:rPr>
              <a:t>a</a:t>
            </a:r>
            <a:r>
              <a:rPr lang="en-US" dirty="0" smtClean="0">
                <a:solidFill>
                  <a:schemeClr val="bg2">
                    <a:lumMod val="90000"/>
                  </a:schemeClr>
                </a:solidFill>
              </a:rPr>
              <a:t>wareness </a:t>
            </a:r>
            <a:r>
              <a:rPr lang="en-US" dirty="0">
                <a:solidFill>
                  <a:schemeClr val="bg2">
                    <a:lumMod val="90000"/>
                  </a:schemeClr>
                </a:solidFill>
              </a:rPr>
              <a:t>of MyLA311 </a:t>
            </a:r>
            <a:r>
              <a:rPr lang="en-US" dirty="0" smtClean="0">
                <a:solidFill>
                  <a:schemeClr val="bg2">
                    <a:lumMod val="90000"/>
                  </a:schemeClr>
                </a:solidFill>
              </a:rPr>
              <a:t>mobile app in DTLA through media campaign in public spaces</a:t>
            </a:r>
            <a:endParaRPr lang="en-US" dirty="0">
              <a:solidFill>
                <a:schemeClr val="bg2">
                  <a:lumMod val="90000"/>
                </a:schemeClr>
              </a:solidFill>
            </a:endParaRPr>
          </a:p>
          <a:p>
            <a:r>
              <a:rPr lang="en-US" dirty="0">
                <a:solidFill>
                  <a:schemeClr val="bg2">
                    <a:lumMod val="90000"/>
                  </a:schemeClr>
                </a:solidFill>
              </a:rPr>
              <a:t>Increase </a:t>
            </a:r>
            <a:r>
              <a:rPr lang="en-US" dirty="0" smtClean="0">
                <a:solidFill>
                  <a:schemeClr val="bg2">
                    <a:lumMod val="90000"/>
                  </a:schemeClr>
                </a:solidFill>
              </a:rPr>
              <a:t>engagement </a:t>
            </a:r>
            <a:r>
              <a:rPr lang="en-US" dirty="0">
                <a:solidFill>
                  <a:schemeClr val="bg2">
                    <a:lumMod val="90000"/>
                  </a:schemeClr>
                </a:solidFill>
              </a:rPr>
              <a:t>of MyLA311 </a:t>
            </a:r>
            <a:r>
              <a:rPr lang="en-US" dirty="0" smtClean="0">
                <a:solidFill>
                  <a:schemeClr val="bg2">
                    <a:lumMod val="90000"/>
                  </a:schemeClr>
                </a:solidFill>
              </a:rPr>
              <a:t>users by highlighting key functionality and improved customer satisfaction</a:t>
            </a:r>
            <a:endParaRPr lang="en-US" dirty="0">
              <a:solidFill>
                <a:schemeClr val="bg2">
                  <a:lumMod val="90000"/>
                </a:schemeClr>
              </a:solidFill>
            </a:endParaRPr>
          </a:p>
          <a:p>
            <a:r>
              <a:rPr lang="en-US" dirty="0">
                <a:solidFill>
                  <a:schemeClr val="bg2">
                    <a:lumMod val="90000"/>
                  </a:schemeClr>
                </a:solidFill>
              </a:rPr>
              <a:t>Increase </a:t>
            </a:r>
            <a:r>
              <a:rPr lang="en-US" dirty="0" smtClean="0">
                <a:solidFill>
                  <a:schemeClr val="bg2">
                    <a:lumMod val="90000"/>
                  </a:schemeClr>
                </a:solidFill>
              </a:rPr>
              <a:t>conversion </a:t>
            </a:r>
            <a:r>
              <a:rPr lang="en-US" dirty="0">
                <a:solidFill>
                  <a:schemeClr val="bg2">
                    <a:lumMod val="90000"/>
                  </a:schemeClr>
                </a:solidFill>
              </a:rPr>
              <a:t>of </a:t>
            </a:r>
            <a:r>
              <a:rPr lang="en-US" dirty="0" smtClean="0">
                <a:solidFill>
                  <a:schemeClr val="bg2">
                    <a:lumMod val="90000"/>
                  </a:schemeClr>
                </a:solidFill>
              </a:rPr>
              <a:t>web form </a:t>
            </a:r>
            <a:r>
              <a:rPr lang="en-US" dirty="0">
                <a:solidFill>
                  <a:schemeClr val="bg2">
                    <a:lumMod val="90000"/>
                  </a:schemeClr>
                </a:solidFill>
              </a:rPr>
              <a:t>and </a:t>
            </a:r>
            <a:r>
              <a:rPr lang="en-US" dirty="0" smtClean="0">
                <a:solidFill>
                  <a:schemeClr val="bg2">
                    <a:lumMod val="90000"/>
                  </a:schemeClr>
                </a:solidFill>
              </a:rPr>
              <a:t>Twitter requests through improved digital presence</a:t>
            </a:r>
            <a:endParaRPr lang="en-US" dirty="0">
              <a:solidFill>
                <a:schemeClr val="bg2">
                  <a:lumMod val="90000"/>
                </a:schemeClr>
              </a:solidFill>
            </a:endParaRPr>
          </a:p>
        </p:txBody>
      </p:sp>
      <p:sp>
        <p:nvSpPr>
          <p:cNvPr id="4" name="Slide Number Placeholder 3"/>
          <p:cNvSpPr>
            <a:spLocks noGrp="1"/>
          </p:cNvSpPr>
          <p:nvPr>
            <p:ph type="sldNum" sz="quarter" idx="4"/>
          </p:nvPr>
        </p:nvSpPr>
        <p:spPr/>
        <p:txBody>
          <a:bodyPr/>
          <a:lstStyle/>
          <a:p>
            <a:fld id="{8BEDB37B-929B-F643-BC14-38017BFC8F76}" type="slidenum">
              <a:rPr lang="en-US" smtClean="0"/>
              <a:pPr/>
              <a:t>12</a:t>
            </a:fld>
            <a:endParaRPr lang="en-US"/>
          </a:p>
        </p:txBody>
      </p:sp>
    </p:spTree>
    <p:extLst>
      <p:ext uri="{BB962C8B-B14F-4D97-AF65-F5344CB8AC3E}">
        <p14:creationId xmlns:p14="http://schemas.microsoft.com/office/powerpoint/2010/main" val="122299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alphaModFix amt="20000"/>
          </a:blip>
          <a:stretch>
            <a:fillRect/>
          </a:stretch>
        </p:blipFill>
        <p:spPr>
          <a:xfrm>
            <a:off x="0" y="15240"/>
            <a:ext cx="12219214" cy="6842760"/>
          </a:xfrm>
          <a:prstGeom prst="rect">
            <a:avLst/>
          </a:prstGeom>
        </p:spPr>
      </p:pic>
      <p:sp>
        <p:nvSpPr>
          <p:cNvPr id="3" name="Title 2"/>
          <p:cNvSpPr>
            <a:spLocks noGrp="1"/>
          </p:cNvSpPr>
          <p:nvPr>
            <p:ph type="title"/>
          </p:nvPr>
        </p:nvSpPr>
        <p:spPr>
          <a:xfrm>
            <a:off x="515630" y="3610349"/>
            <a:ext cx="11187953" cy="2037416"/>
          </a:xfrm>
        </p:spPr>
        <p:txBody>
          <a:bodyPr>
            <a:normAutofit/>
          </a:bodyPr>
          <a:lstStyle/>
          <a:p>
            <a:pPr algn="ctr"/>
            <a:r>
              <a:rPr lang="en-US" sz="4800" b="1" i="1" dirty="0" smtClean="0">
                <a:solidFill>
                  <a:schemeClr val="tx1">
                    <a:lumMod val="75000"/>
                    <a:lumOff val="25000"/>
                  </a:schemeClr>
                </a:solidFill>
              </a:rPr>
              <a:t>Thank you</a:t>
            </a:r>
            <a:r>
              <a:rPr lang="en-US" sz="4800" b="1" i="1" smtClean="0">
                <a:solidFill>
                  <a:schemeClr val="tx1">
                    <a:lumMod val="75000"/>
                    <a:lumOff val="25000"/>
                  </a:schemeClr>
                </a:solidFill>
              </a:rPr>
              <a:t>! </a:t>
            </a:r>
            <a:br>
              <a:rPr lang="en-US" sz="4800" b="1" i="1" smtClean="0">
                <a:solidFill>
                  <a:schemeClr val="tx1">
                    <a:lumMod val="75000"/>
                    <a:lumOff val="25000"/>
                  </a:schemeClr>
                </a:solidFill>
              </a:rPr>
            </a:br>
            <a:r>
              <a:rPr lang="en-US" sz="4800" b="1" i="1" dirty="0" smtClean="0">
                <a:solidFill>
                  <a:schemeClr val="tx1">
                    <a:lumMod val="75000"/>
                    <a:lumOff val="25000"/>
                  </a:schemeClr>
                </a:solidFill>
              </a:rPr>
              <a:t>Any questions?</a:t>
            </a:r>
            <a:endParaRPr lang="en-US" sz="4800" b="1" i="1" dirty="0">
              <a:solidFill>
                <a:schemeClr val="tx1">
                  <a:lumMod val="75000"/>
                  <a:lumOff val="25000"/>
                </a:schemeClr>
              </a:solidFill>
            </a:endParaRPr>
          </a:p>
        </p:txBody>
      </p:sp>
    </p:spTree>
    <p:extLst>
      <p:ext uri="{BB962C8B-B14F-4D97-AF65-F5344CB8AC3E}">
        <p14:creationId xmlns:p14="http://schemas.microsoft.com/office/powerpoint/2010/main" val="1809951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3535" y="365125"/>
            <a:ext cx="10462299" cy="925793"/>
          </a:xfrm>
        </p:spPr>
        <p:txBody>
          <a:bodyPr/>
          <a:lstStyle/>
          <a:p>
            <a:r>
              <a:rPr lang="en-US" dirty="0">
                <a:solidFill>
                  <a:schemeClr val="tx1">
                    <a:lumMod val="95000"/>
                  </a:schemeClr>
                </a:solidFill>
              </a:rPr>
              <a:t>t</a:t>
            </a:r>
            <a:r>
              <a:rPr lang="en-US" dirty="0" smtClean="0">
                <a:solidFill>
                  <a:schemeClr val="tx1">
                    <a:lumMod val="95000"/>
                  </a:schemeClr>
                </a:solidFill>
              </a:rPr>
              <a:t>able of contents</a:t>
            </a:r>
            <a:endParaRPr lang="en-US" dirty="0">
              <a:solidFill>
                <a:schemeClr val="tx1">
                  <a:lumMod val="95000"/>
                </a:schemeClr>
              </a:solidFill>
            </a:endParaRPr>
          </a:p>
        </p:txBody>
      </p:sp>
      <p:sp>
        <p:nvSpPr>
          <p:cNvPr id="3" name="Content Placeholder 2"/>
          <p:cNvSpPr>
            <a:spLocks noGrp="1"/>
          </p:cNvSpPr>
          <p:nvPr>
            <p:ph idx="1"/>
          </p:nvPr>
        </p:nvSpPr>
        <p:spPr>
          <a:xfrm>
            <a:off x="1263535" y="1488141"/>
            <a:ext cx="10462299" cy="4461397"/>
          </a:xfrm>
        </p:spPr>
        <p:txBody>
          <a:bodyPr/>
          <a:lstStyle/>
          <a:p>
            <a:r>
              <a:rPr lang="en-US" dirty="0" smtClean="0">
                <a:solidFill>
                  <a:schemeClr val="tx1">
                    <a:lumMod val="95000"/>
                  </a:schemeClr>
                </a:solidFill>
              </a:rPr>
              <a:t>problem</a:t>
            </a:r>
          </a:p>
          <a:p>
            <a:r>
              <a:rPr lang="en-US" dirty="0">
                <a:solidFill>
                  <a:schemeClr val="tx1">
                    <a:lumMod val="95000"/>
                  </a:schemeClr>
                </a:solidFill>
              </a:rPr>
              <a:t>s</a:t>
            </a:r>
            <a:r>
              <a:rPr lang="en-US" dirty="0" smtClean="0">
                <a:solidFill>
                  <a:schemeClr val="tx1">
                    <a:lumMod val="95000"/>
                  </a:schemeClr>
                </a:solidFill>
              </a:rPr>
              <a:t>olution</a:t>
            </a:r>
          </a:p>
          <a:p>
            <a:r>
              <a:rPr lang="en-US" dirty="0">
                <a:solidFill>
                  <a:schemeClr val="tx1">
                    <a:lumMod val="95000"/>
                  </a:schemeClr>
                </a:solidFill>
              </a:rPr>
              <a:t>a</a:t>
            </a:r>
            <a:r>
              <a:rPr lang="en-US" dirty="0" smtClean="0">
                <a:solidFill>
                  <a:schemeClr val="tx1">
                    <a:lumMod val="95000"/>
                  </a:schemeClr>
                </a:solidFill>
              </a:rPr>
              <a:t>nalysis</a:t>
            </a:r>
          </a:p>
          <a:p>
            <a:r>
              <a:rPr lang="en-US" dirty="0" smtClean="0">
                <a:solidFill>
                  <a:schemeClr val="tx1">
                    <a:lumMod val="95000"/>
                  </a:schemeClr>
                </a:solidFill>
              </a:rPr>
              <a:t>insights</a:t>
            </a:r>
          </a:p>
          <a:p>
            <a:r>
              <a:rPr lang="en-US" dirty="0" smtClean="0">
                <a:solidFill>
                  <a:schemeClr val="tx1">
                    <a:lumMod val="95000"/>
                  </a:schemeClr>
                </a:solidFill>
              </a:rPr>
              <a:t>conclusion</a:t>
            </a:r>
            <a:endParaRPr lang="en-US" dirty="0">
              <a:solidFill>
                <a:schemeClr val="tx1">
                  <a:lumMod val="95000"/>
                </a:schemeClr>
              </a:solidFill>
            </a:endParaRPr>
          </a:p>
        </p:txBody>
      </p:sp>
      <p:sp>
        <p:nvSpPr>
          <p:cNvPr id="4" name="Slide Number Placeholder 3"/>
          <p:cNvSpPr>
            <a:spLocks noGrp="1"/>
          </p:cNvSpPr>
          <p:nvPr>
            <p:ph type="sldNum" sz="quarter" idx="12"/>
          </p:nvPr>
        </p:nvSpPr>
        <p:spPr/>
        <p:txBody>
          <a:bodyPr/>
          <a:lstStyle/>
          <a:p>
            <a:fld id="{8BEDB37B-929B-F643-BC14-38017BFC8F76}" type="slidenum">
              <a:rPr lang="en-US" smtClean="0"/>
              <a:pPr/>
              <a:t>2</a:t>
            </a:fld>
            <a:endParaRPr lang="en-US"/>
          </a:p>
        </p:txBody>
      </p:sp>
    </p:spTree>
    <p:extLst>
      <p:ext uri="{BB962C8B-B14F-4D97-AF65-F5344CB8AC3E}">
        <p14:creationId xmlns:p14="http://schemas.microsoft.com/office/powerpoint/2010/main" val="847456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8BEDB37B-929B-F643-BC14-38017BFC8F76}" type="slidenum">
              <a:rPr lang="en-US" smtClean="0"/>
              <a:pPr/>
              <a:t>3</a:t>
            </a:fld>
            <a:endParaRPr lang="en-US"/>
          </a:p>
        </p:txBody>
      </p:sp>
      <p:sp>
        <p:nvSpPr>
          <p:cNvPr id="8" name="TextBox 7"/>
          <p:cNvSpPr txBox="1"/>
          <p:nvPr/>
        </p:nvSpPr>
        <p:spPr>
          <a:xfrm>
            <a:off x="332508" y="6046158"/>
            <a:ext cx="5721051" cy="261610"/>
          </a:xfrm>
          <a:prstGeom prst="rect">
            <a:avLst/>
          </a:prstGeom>
          <a:noFill/>
        </p:spPr>
        <p:txBody>
          <a:bodyPr wrap="square" rtlCol="0">
            <a:spAutoFit/>
          </a:bodyPr>
          <a:lstStyle/>
          <a:p>
            <a:r>
              <a:rPr lang="en-US" sz="1100" i="1" dirty="0" smtClean="0">
                <a:solidFill>
                  <a:schemeClr val="tx1">
                    <a:lumMod val="95000"/>
                    <a:lumOff val="5000"/>
                  </a:schemeClr>
                </a:solidFill>
                <a:latin typeface="Helvetica" charset="0"/>
                <a:ea typeface="Helvetica" charset="0"/>
                <a:cs typeface="Helvetica" charset="0"/>
              </a:rPr>
              <a:t>Source</a:t>
            </a:r>
            <a:r>
              <a:rPr lang="en-US" sz="1100" i="1" smtClean="0">
                <a:solidFill>
                  <a:schemeClr val="tx1">
                    <a:lumMod val="95000"/>
                    <a:lumOff val="5000"/>
                  </a:schemeClr>
                </a:solidFill>
                <a:latin typeface="Helvetica" charset="0"/>
                <a:ea typeface="Helvetica" charset="0"/>
                <a:cs typeface="Helvetica" charset="0"/>
              </a:rPr>
              <a:t>: MYLA311 (2016), Impact Learning (2010), Bureau of Labor Statistics (2016)</a:t>
            </a:r>
            <a:endParaRPr lang="en-US" sz="1100" i="1" dirty="0">
              <a:solidFill>
                <a:schemeClr val="tx1">
                  <a:lumMod val="95000"/>
                  <a:lumOff val="5000"/>
                </a:schemeClr>
              </a:solidFill>
              <a:latin typeface="Helvetica" charset="0"/>
              <a:ea typeface="Helvetica" charset="0"/>
              <a:cs typeface="Helvetica" charset="0"/>
            </a:endParaRPr>
          </a:p>
        </p:txBody>
      </p:sp>
      <p:sp>
        <p:nvSpPr>
          <p:cNvPr id="10" name="Oval 9"/>
          <p:cNvSpPr/>
          <p:nvPr/>
        </p:nvSpPr>
        <p:spPr>
          <a:xfrm>
            <a:off x="1588060" y="2763676"/>
            <a:ext cx="2192043" cy="2266406"/>
          </a:xfrm>
          <a:prstGeom prst="ellipse">
            <a:avLst/>
          </a:prstGeom>
          <a:solidFill>
            <a:srgbClr val="00B0F0">
              <a:alpha val="5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823578" y="2799151"/>
            <a:ext cx="2192043" cy="2266406"/>
          </a:xfrm>
          <a:prstGeom prst="ellipse">
            <a:avLst/>
          </a:prstGeom>
          <a:solidFill>
            <a:srgbClr val="00B0F0">
              <a:alpha val="5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8059096" y="2680000"/>
            <a:ext cx="2192043" cy="2266406"/>
          </a:xfrm>
          <a:prstGeom prst="ellipse">
            <a:avLst/>
          </a:prstGeom>
          <a:solidFill>
            <a:srgbClr val="00B0F0">
              <a:alpha val="5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588059" y="5065557"/>
            <a:ext cx="2192043" cy="646331"/>
          </a:xfrm>
          <a:prstGeom prst="rect">
            <a:avLst/>
          </a:prstGeom>
          <a:noFill/>
        </p:spPr>
        <p:txBody>
          <a:bodyPr wrap="square" rtlCol="0" anchor="ctr">
            <a:spAutoFit/>
          </a:bodyPr>
          <a:lstStyle/>
          <a:p>
            <a:pPr algn="ctr"/>
            <a:r>
              <a:rPr lang="en-US" b="1" dirty="0" smtClean="0">
                <a:solidFill>
                  <a:schemeClr val="accent5">
                    <a:lumMod val="50000"/>
                  </a:schemeClr>
                </a:solidFill>
                <a:latin typeface="Helvetica Neue Condensed" charset="0"/>
                <a:ea typeface="Helvetica Neue Condensed" charset="0"/>
                <a:cs typeface="Helvetica Neue Condensed" charset="0"/>
              </a:rPr>
              <a:t>60% of requests are calls</a:t>
            </a:r>
            <a:endParaRPr lang="en-US" b="1" dirty="0">
              <a:solidFill>
                <a:schemeClr val="accent5">
                  <a:lumMod val="50000"/>
                </a:schemeClr>
              </a:solidFill>
              <a:latin typeface="Helvetica Neue Condensed" charset="0"/>
              <a:ea typeface="Helvetica Neue Condensed" charset="0"/>
              <a:cs typeface="Helvetica Neue Condensed" charset="0"/>
            </a:endParaRPr>
          </a:p>
        </p:txBody>
      </p:sp>
      <p:sp>
        <p:nvSpPr>
          <p:cNvPr id="17" name="TextBox 16"/>
          <p:cNvSpPr txBox="1"/>
          <p:nvPr/>
        </p:nvSpPr>
        <p:spPr>
          <a:xfrm>
            <a:off x="4823578" y="5131863"/>
            <a:ext cx="2192046" cy="369332"/>
          </a:xfrm>
          <a:prstGeom prst="rect">
            <a:avLst/>
          </a:prstGeom>
          <a:noFill/>
        </p:spPr>
        <p:txBody>
          <a:bodyPr wrap="square" rtlCol="0" anchor="ctr">
            <a:spAutoFit/>
          </a:bodyPr>
          <a:lstStyle/>
          <a:p>
            <a:pPr algn="ctr"/>
            <a:r>
              <a:rPr lang="en-US" b="1" dirty="0" smtClean="0">
                <a:solidFill>
                  <a:schemeClr val="accent5">
                    <a:lumMod val="50000"/>
                  </a:schemeClr>
                </a:solidFill>
                <a:latin typeface="Helvetica Neue Condensed" charset="0"/>
                <a:ea typeface="Helvetica Neue Condensed" charset="0"/>
                <a:cs typeface="Helvetica Neue Condensed" charset="0"/>
              </a:rPr>
              <a:t>5.97 minutes per call</a:t>
            </a:r>
            <a:endParaRPr lang="en-US" b="1" dirty="0">
              <a:solidFill>
                <a:schemeClr val="accent5">
                  <a:lumMod val="50000"/>
                </a:schemeClr>
              </a:solidFill>
              <a:latin typeface="Helvetica Neue Condensed" charset="0"/>
              <a:ea typeface="Helvetica Neue Condensed" charset="0"/>
              <a:cs typeface="Helvetica Neue Condensed" charset="0"/>
            </a:endParaRPr>
          </a:p>
        </p:txBody>
      </p:sp>
      <p:sp>
        <p:nvSpPr>
          <p:cNvPr id="18" name="TextBox 17"/>
          <p:cNvSpPr txBox="1"/>
          <p:nvPr/>
        </p:nvSpPr>
        <p:spPr>
          <a:xfrm>
            <a:off x="8059096" y="5131863"/>
            <a:ext cx="2192046" cy="369332"/>
          </a:xfrm>
          <a:prstGeom prst="rect">
            <a:avLst/>
          </a:prstGeom>
          <a:noFill/>
        </p:spPr>
        <p:txBody>
          <a:bodyPr wrap="square" rtlCol="0" anchor="ctr">
            <a:spAutoFit/>
          </a:bodyPr>
          <a:lstStyle/>
          <a:p>
            <a:pPr algn="ctr"/>
            <a:r>
              <a:rPr lang="en-US" b="1" dirty="0" smtClean="0">
                <a:solidFill>
                  <a:schemeClr val="accent5">
                    <a:lumMod val="50000"/>
                  </a:schemeClr>
                </a:solidFill>
                <a:latin typeface="Helvetica Neue Condensed" charset="0"/>
                <a:ea typeface="Helvetica Neue Condensed" charset="0"/>
                <a:cs typeface="Helvetica Neue Condensed" charset="0"/>
              </a:rPr>
              <a:t>$766K per month</a:t>
            </a:r>
            <a:endParaRPr lang="en-US" b="1" dirty="0">
              <a:solidFill>
                <a:schemeClr val="accent5">
                  <a:lumMod val="50000"/>
                </a:schemeClr>
              </a:solidFill>
              <a:latin typeface="Helvetica Neue Condensed" charset="0"/>
              <a:ea typeface="Helvetica Neue Condensed" charset="0"/>
              <a:cs typeface="Helvetica Neue Condensed" charset="0"/>
            </a:endParaRPr>
          </a:p>
        </p:txBody>
      </p:sp>
      <p:sp>
        <p:nvSpPr>
          <p:cNvPr id="12" name="Content Placeholder 11"/>
          <p:cNvSpPr>
            <a:spLocks noGrp="1"/>
          </p:cNvSpPr>
          <p:nvPr>
            <p:ph idx="1"/>
          </p:nvPr>
        </p:nvSpPr>
        <p:spPr>
          <a:xfrm>
            <a:off x="537881" y="835005"/>
            <a:ext cx="11187953" cy="1574538"/>
          </a:xfrm>
        </p:spPr>
        <p:txBody>
          <a:bodyP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000" dirty="0" smtClean="0">
                <a:solidFill>
                  <a:schemeClr val="accent5">
                    <a:lumMod val="50000"/>
                  </a:schemeClr>
                </a:solidFill>
              </a:rPr>
              <a:t>In 2016, </a:t>
            </a:r>
            <a:r>
              <a:rPr lang="en-US" sz="4400" b="1" dirty="0" smtClean="0">
                <a:solidFill>
                  <a:schemeClr val="accent5">
                    <a:lumMod val="50000"/>
                  </a:schemeClr>
                </a:solidFill>
                <a:latin typeface="Helvetica Neue Condensed Black" charset="0"/>
                <a:ea typeface="Helvetica Neue Condensed Black" charset="0"/>
                <a:cs typeface="Helvetica Neue Condensed Black" charset="0"/>
              </a:rPr>
              <a:t>2,000,000</a:t>
            </a:r>
            <a:r>
              <a:rPr lang="en-US" sz="3000" dirty="0" smtClean="0">
                <a:solidFill>
                  <a:schemeClr val="accent5">
                    <a:lumMod val="50000"/>
                  </a:schemeClr>
                </a:solidFill>
              </a:rPr>
              <a:t> service requests </a:t>
            </a:r>
          </a:p>
          <a:p>
            <a:pPr marL="0" marR="0" lvl="0" indent="0" algn="ctr" defTabSz="914400" eaLnBrk="1" fontAlgn="auto" latinLnBrk="0" hangingPunct="1">
              <a:lnSpc>
                <a:spcPct val="100000"/>
              </a:lnSpc>
              <a:spcBef>
                <a:spcPts val="0"/>
              </a:spcBef>
              <a:spcAft>
                <a:spcPts val="0"/>
              </a:spcAft>
              <a:buClrTx/>
              <a:buSzTx/>
              <a:buFontTx/>
              <a:buNone/>
              <a:tabLst/>
              <a:defRPr/>
            </a:pPr>
            <a:r>
              <a:rPr lang="en-US" sz="3000" dirty="0" smtClean="0">
                <a:solidFill>
                  <a:schemeClr val="accent5">
                    <a:lumMod val="50000"/>
                  </a:schemeClr>
                </a:solidFill>
              </a:rPr>
              <a:t>came from </a:t>
            </a:r>
            <a:r>
              <a:rPr lang="en-US" sz="4400" b="1" dirty="0" smtClean="0">
                <a:solidFill>
                  <a:schemeClr val="accent5">
                    <a:lumMod val="50000"/>
                  </a:schemeClr>
                </a:solidFill>
                <a:latin typeface="Helvetica Neue Condensed Black" charset="0"/>
                <a:ea typeface="Helvetica Neue Condensed Black" charset="0"/>
                <a:cs typeface="Helvetica Neue Condensed Black" charset="0"/>
              </a:rPr>
              <a:t>calls</a:t>
            </a:r>
            <a:r>
              <a:rPr lang="en-US" sz="3000" dirty="0" smtClean="0">
                <a:solidFill>
                  <a:schemeClr val="accent5">
                    <a:lumMod val="50000"/>
                  </a:schemeClr>
                </a:solidFill>
              </a:rPr>
              <a:t>. </a:t>
            </a:r>
            <a:endParaRPr lang="en-US" sz="3000" dirty="0">
              <a:solidFill>
                <a:schemeClr val="accent5">
                  <a:lumMod val="50000"/>
                </a:schemeClr>
              </a:solidFill>
            </a:endParaRPr>
          </a:p>
        </p:txBody>
      </p:sp>
      <p:pic>
        <p:nvPicPr>
          <p:cNvPr id="13" name="Picture 12"/>
          <p:cNvPicPr>
            <a:picLocks noChangeAspect="1"/>
          </p:cNvPicPr>
          <p:nvPr/>
        </p:nvPicPr>
        <p:blipFill>
          <a:blip r:embed="rId3"/>
          <a:stretch>
            <a:fillRect/>
          </a:stretch>
        </p:blipFill>
        <p:spPr>
          <a:xfrm>
            <a:off x="2063192" y="3009644"/>
            <a:ext cx="1630830" cy="1630830"/>
          </a:xfrm>
          <a:prstGeom prst="rect">
            <a:avLst/>
          </a:prstGeom>
        </p:spPr>
      </p:pic>
      <p:pic>
        <p:nvPicPr>
          <p:cNvPr id="16" name="Picture 15"/>
          <p:cNvPicPr>
            <a:picLocks noChangeAspect="1"/>
          </p:cNvPicPr>
          <p:nvPr/>
        </p:nvPicPr>
        <p:blipFill>
          <a:blip r:embed="rId4"/>
          <a:stretch>
            <a:fillRect/>
          </a:stretch>
        </p:blipFill>
        <p:spPr>
          <a:xfrm>
            <a:off x="8059096" y="2682582"/>
            <a:ext cx="2165307" cy="2165307"/>
          </a:xfrm>
          <a:prstGeom prst="rect">
            <a:avLst/>
          </a:prstGeom>
        </p:spPr>
      </p:pic>
      <p:pic>
        <p:nvPicPr>
          <p:cNvPr id="19" name="Picture 18"/>
          <p:cNvPicPr>
            <a:picLocks noChangeAspect="1"/>
          </p:cNvPicPr>
          <p:nvPr/>
        </p:nvPicPr>
        <p:blipFill>
          <a:blip r:embed="rId5"/>
          <a:stretch>
            <a:fillRect/>
          </a:stretch>
        </p:blipFill>
        <p:spPr>
          <a:xfrm>
            <a:off x="5160419" y="3125206"/>
            <a:ext cx="1518359" cy="1518359"/>
          </a:xfrm>
          <a:prstGeom prst="rect">
            <a:avLst/>
          </a:prstGeom>
        </p:spPr>
      </p:pic>
    </p:spTree>
    <p:extLst>
      <p:ext uri="{BB962C8B-B14F-4D97-AF65-F5344CB8AC3E}">
        <p14:creationId xmlns:p14="http://schemas.microsoft.com/office/powerpoint/2010/main" val="939948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881" y="956127"/>
            <a:ext cx="11187953" cy="4461397"/>
          </a:xfrm>
        </p:spPr>
        <p:txBody>
          <a:bodyPr>
            <a:normAutofit/>
          </a:bodyPr>
          <a:lstStyle/>
          <a:p>
            <a:pPr marL="0" indent="0" algn="ctr">
              <a:buNone/>
            </a:pPr>
            <a:r>
              <a:rPr lang="en-US" sz="3200" dirty="0" smtClean="0">
                <a:solidFill>
                  <a:schemeClr val="bg1">
                    <a:lumMod val="95000"/>
                  </a:schemeClr>
                </a:solidFill>
              </a:rPr>
              <a:t>Increasing </a:t>
            </a:r>
            <a:r>
              <a:rPr lang="en-US" sz="4400" b="1" dirty="0" smtClean="0">
                <a:solidFill>
                  <a:schemeClr val="bg1">
                    <a:lumMod val="95000"/>
                  </a:schemeClr>
                </a:solidFill>
                <a:latin typeface="Helvetica Neue Condensed Black" charset="0"/>
                <a:ea typeface="Helvetica Neue Condensed Black" charset="0"/>
                <a:cs typeface="Helvetica Neue Condensed Black" charset="0"/>
              </a:rPr>
              <a:t>digital requests </a:t>
            </a:r>
            <a:r>
              <a:rPr lang="en-US" sz="3200" dirty="0" smtClean="0">
                <a:solidFill>
                  <a:schemeClr val="bg1">
                    <a:lumMod val="95000"/>
                  </a:schemeClr>
                </a:solidFill>
              </a:rPr>
              <a:t>fuels the </a:t>
            </a:r>
          </a:p>
          <a:p>
            <a:pPr marL="0" indent="0" algn="ctr">
              <a:buNone/>
            </a:pPr>
            <a:r>
              <a:rPr lang="en-US" sz="4400" b="1" dirty="0" smtClean="0">
                <a:solidFill>
                  <a:schemeClr val="bg1">
                    <a:lumMod val="95000"/>
                  </a:schemeClr>
                </a:solidFill>
                <a:latin typeface="Helvetica Neue Condensed Black" charset="0"/>
                <a:ea typeface="Helvetica Neue Condensed Black" charset="0"/>
                <a:cs typeface="Helvetica Neue Condensed Black" charset="0"/>
              </a:rPr>
              <a:t>multi-channel call center</a:t>
            </a:r>
            <a:r>
              <a:rPr lang="en-US" sz="3200" dirty="0" smtClean="0">
                <a:solidFill>
                  <a:schemeClr val="bg1">
                    <a:lumMod val="95000"/>
                  </a:schemeClr>
                </a:solidFill>
              </a:rPr>
              <a:t> business model </a:t>
            </a:r>
            <a:endParaRPr lang="en-US" sz="3200" dirty="0">
              <a:solidFill>
                <a:schemeClr val="bg1">
                  <a:lumMod val="95000"/>
                </a:schemeClr>
              </a:solidFill>
            </a:endParaRPr>
          </a:p>
        </p:txBody>
      </p:sp>
      <p:sp>
        <p:nvSpPr>
          <p:cNvPr id="4" name="Slide Number Placeholder 3"/>
          <p:cNvSpPr>
            <a:spLocks noGrp="1"/>
          </p:cNvSpPr>
          <p:nvPr>
            <p:ph type="sldNum" sz="quarter" idx="4"/>
          </p:nvPr>
        </p:nvSpPr>
        <p:spPr/>
        <p:txBody>
          <a:bodyPr/>
          <a:lstStyle/>
          <a:p>
            <a:fld id="{8BEDB37B-929B-F643-BC14-38017BFC8F76}" type="slidenum">
              <a:rPr lang="en-US" smtClean="0"/>
              <a:pPr/>
              <a:t>4</a:t>
            </a:fld>
            <a:endParaRPr lang="en-US"/>
          </a:p>
        </p:txBody>
      </p:sp>
      <p:pic>
        <p:nvPicPr>
          <p:cNvPr id="6" name="Content Placeholder 6"/>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sharpenSoften amount="50000"/>
                    </a14:imgEffect>
                    <a14:imgEffect>
                      <a14:colorTemperature colorTemp="11200"/>
                    </a14:imgEffect>
                    <a14:imgEffect>
                      <a14:saturation sat="400000"/>
                    </a14:imgEffect>
                    <a14:imgEffect>
                      <a14:brightnessContrast bright="-40000" contrast="-40000"/>
                    </a14:imgEffect>
                  </a14:imgLayer>
                </a14:imgProps>
              </a:ext>
            </a:extLst>
          </a:blip>
          <a:stretch>
            <a:fillRect/>
          </a:stretch>
        </p:blipFill>
        <p:spPr>
          <a:xfrm>
            <a:off x="4505498" y="2750101"/>
            <a:ext cx="3185779" cy="3242466"/>
          </a:xfrm>
          <a:prstGeom prst="rect">
            <a:avLst/>
          </a:prstGeom>
        </p:spPr>
      </p:pic>
    </p:spTree>
    <p:extLst>
      <p:ext uri="{BB962C8B-B14F-4D97-AF65-F5344CB8AC3E}">
        <p14:creationId xmlns:p14="http://schemas.microsoft.com/office/powerpoint/2010/main" val="8250851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lumMod val="95000"/>
                  </a:schemeClr>
                </a:solidFill>
              </a:rPr>
              <a:t>methodology</a:t>
            </a:r>
            <a:endParaRPr lang="en-US" dirty="0">
              <a:solidFill>
                <a:schemeClr val="bg1">
                  <a:lumMod val="95000"/>
                </a:schemeClr>
              </a:solidFill>
            </a:endParaRPr>
          </a:p>
        </p:txBody>
      </p:sp>
      <p:sp>
        <p:nvSpPr>
          <p:cNvPr id="3" name="Content Placeholder 2"/>
          <p:cNvSpPr>
            <a:spLocks noGrp="1"/>
          </p:cNvSpPr>
          <p:nvPr>
            <p:ph idx="1"/>
          </p:nvPr>
        </p:nvSpPr>
        <p:spPr/>
        <p:txBody>
          <a:bodyPr>
            <a:normAutofit/>
          </a:bodyPr>
          <a:lstStyle/>
          <a:p>
            <a:pPr marL="0" indent="0">
              <a:buNone/>
            </a:pPr>
            <a:endParaRPr lang="en-US" sz="2800" dirty="0" smtClean="0">
              <a:solidFill>
                <a:schemeClr val="bg1">
                  <a:lumMod val="95000"/>
                </a:schemeClr>
              </a:solidFill>
            </a:endParaRPr>
          </a:p>
          <a:p>
            <a:pPr marL="0" indent="0">
              <a:buNone/>
            </a:pPr>
            <a:r>
              <a:rPr lang="en-US" sz="2800" dirty="0" smtClean="0">
                <a:solidFill>
                  <a:schemeClr val="bg1">
                    <a:lumMod val="95000"/>
                  </a:schemeClr>
                </a:solidFill>
              </a:rPr>
              <a:t>3-tiered analytical approach:</a:t>
            </a:r>
          </a:p>
          <a:p>
            <a:r>
              <a:rPr lang="en-US" dirty="0" smtClean="0">
                <a:solidFill>
                  <a:schemeClr val="bg1">
                    <a:lumMod val="95000"/>
                  </a:schemeClr>
                </a:solidFill>
              </a:rPr>
              <a:t>Data exploration</a:t>
            </a:r>
          </a:p>
          <a:p>
            <a:r>
              <a:rPr lang="en-US" dirty="0" smtClean="0">
                <a:solidFill>
                  <a:schemeClr val="bg1">
                    <a:lumMod val="95000"/>
                  </a:schemeClr>
                </a:solidFill>
              </a:rPr>
              <a:t>Calls vs. Mobile Requests</a:t>
            </a:r>
          </a:p>
          <a:p>
            <a:r>
              <a:rPr lang="en-US" dirty="0" smtClean="0">
                <a:solidFill>
                  <a:schemeClr val="bg1">
                    <a:lumMod val="95000"/>
                  </a:schemeClr>
                </a:solidFill>
              </a:rPr>
              <a:t>Digital Deep Dive</a:t>
            </a:r>
          </a:p>
        </p:txBody>
      </p:sp>
      <p:sp>
        <p:nvSpPr>
          <p:cNvPr id="4" name="Slide Number Placeholder 3"/>
          <p:cNvSpPr>
            <a:spLocks noGrp="1"/>
          </p:cNvSpPr>
          <p:nvPr>
            <p:ph type="sldNum" sz="quarter" idx="4"/>
          </p:nvPr>
        </p:nvSpPr>
        <p:spPr/>
        <p:txBody>
          <a:bodyPr/>
          <a:lstStyle/>
          <a:p>
            <a:fld id="{8BEDB37B-929B-F643-BC14-38017BFC8F76}" type="slidenum">
              <a:rPr lang="en-US" smtClean="0"/>
              <a:pPr/>
              <a:t>5</a:t>
            </a:fld>
            <a:endParaRPr lang="en-US"/>
          </a:p>
        </p:txBody>
      </p:sp>
    </p:spTree>
    <p:extLst>
      <p:ext uri="{BB962C8B-B14F-4D97-AF65-F5344CB8AC3E}">
        <p14:creationId xmlns:p14="http://schemas.microsoft.com/office/powerpoint/2010/main" val="14010981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data exploration</a:t>
            </a:r>
            <a:endParaRPr lang="en-US" dirty="0"/>
          </a:p>
        </p:txBody>
      </p:sp>
      <p:sp>
        <p:nvSpPr>
          <p:cNvPr id="7" name="Content Placeholder 6"/>
          <p:cNvSpPr>
            <a:spLocks noGrp="1"/>
          </p:cNvSpPr>
          <p:nvPr>
            <p:ph sz="half" idx="1"/>
          </p:nvPr>
        </p:nvSpPr>
        <p:spPr/>
        <p:txBody>
          <a:bodyPr/>
          <a:lstStyle/>
          <a:p>
            <a:pPr>
              <a:lnSpc>
                <a:spcPct val="100000"/>
              </a:lnSpc>
              <a:spcBef>
                <a:spcPts val="0"/>
              </a:spcBef>
            </a:pPr>
            <a:endParaRPr lang="en-US" dirty="0" smtClean="0"/>
          </a:p>
          <a:p>
            <a:pPr>
              <a:lnSpc>
                <a:spcPct val="100000"/>
              </a:lnSpc>
              <a:spcBef>
                <a:spcPts val="0"/>
              </a:spcBef>
            </a:pPr>
            <a:endParaRPr lang="en-US" dirty="0" smtClean="0"/>
          </a:p>
          <a:p>
            <a:pPr>
              <a:lnSpc>
                <a:spcPct val="100000"/>
              </a:lnSpc>
              <a:spcBef>
                <a:spcPts val="0"/>
              </a:spcBef>
            </a:pPr>
            <a:r>
              <a:rPr lang="en-US" dirty="0" smtClean="0"/>
              <a:t>Bar chart to visualize categorical variables</a:t>
            </a:r>
          </a:p>
          <a:p>
            <a:pPr>
              <a:lnSpc>
                <a:spcPct val="100000"/>
              </a:lnSpc>
              <a:spcBef>
                <a:spcPts val="0"/>
              </a:spcBef>
            </a:pPr>
            <a:r>
              <a:rPr lang="en-US" dirty="0" smtClean="0"/>
              <a:t>Calls represent 60% of total request volume</a:t>
            </a:r>
          </a:p>
          <a:p>
            <a:pPr>
              <a:lnSpc>
                <a:spcPct val="100000"/>
              </a:lnSpc>
              <a:spcBef>
                <a:spcPts val="0"/>
              </a:spcBef>
            </a:pPr>
            <a:r>
              <a:rPr lang="en-US" dirty="0" smtClean="0"/>
              <a:t>Mobile and email account for 18% </a:t>
            </a:r>
          </a:p>
          <a:p>
            <a:pPr>
              <a:lnSpc>
                <a:spcPct val="100000"/>
              </a:lnSpc>
              <a:spcBef>
                <a:spcPts val="0"/>
              </a:spcBef>
            </a:pPr>
            <a:endParaRPr lang="en-US" dirty="0"/>
          </a:p>
        </p:txBody>
      </p:sp>
      <p:pic>
        <p:nvPicPr>
          <p:cNvPr id="12" name="Content Placeholder 11" descr="-2.png"/>
          <p:cNvPicPr>
            <a:picLocks noGrp="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172200" y="2276652"/>
            <a:ext cx="5553075" cy="3201634"/>
          </a:xfrm>
          <a:prstGeom prst="rect">
            <a:avLst/>
          </a:prstGeom>
          <a:noFill/>
          <a:ln>
            <a:solidFill>
              <a:schemeClr val="tx1"/>
            </a:solidFill>
          </a:ln>
        </p:spPr>
      </p:pic>
      <p:sp>
        <p:nvSpPr>
          <p:cNvPr id="4" name="Slide Number Placeholder 3"/>
          <p:cNvSpPr>
            <a:spLocks noGrp="1"/>
          </p:cNvSpPr>
          <p:nvPr>
            <p:ph type="sldNum" sz="quarter" idx="12"/>
          </p:nvPr>
        </p:nvSpPr>
        <p:spPr/>
        <p:txBody>
          <a:bodyPr/>
          <a:lstStyle/>
          <a:p>
            <a:fld id="{8BEDB37B-929B-F643-BC14-38017BFC8F76}" type="slidenum">
              <a:rPr lang="en-US" smtClean="0"/>
              <a:pPr/>
              <a:t>6</a:t>
            </a:fld>
            <a:endParaRPr lang="en-US"/>
          </a:p>
        </p:txBody>
      </p:sp>
    </p:spTree>
    <p:extLst>
      <p:ext uri="{BB962C8B-B14F-4D97-AF65-F5344CB8AC3E}">
        <p14:creationId xmlns:p14="http://schemas.microsoft.com/office/powerpoint/2010/main" val="6469106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a:t>
            </a:r>
            <a:r>
              <a:rPr lang="en-US" dirty="0" smtClean="0"/>
              <a:t>ata exploration</a:t>
            </a:r>
            <a:endParaRPr lang="en-US" dirty="0"/>
          </a:p>
        </p:txBody>
      </p:sp>
      <p:sp>
        <p:nvSpPr>
          <p:cNvPr id="10" name="Content Placeholder 9"/>
          <p:cNvSpPr>
            <a:spLocks noGrp="1"/>
          </p:cNvSpPr>
          <p:nvPr>
            <p:ph sz="half" idx="1"/>
          </p:nvPr>
        </p:nvSpPr>
        <p:spPr/>
        <p:txBody>
          <a:bodyPr/>
          <a:lstStyle/>
          <a:p>
            <a:endParaRPr lang="en-US" dirty="0" smtClean="0"/>
          </a:p>
          <a:p>
            <a:endParaRPr lang="en-US" dirty="0" smtClean="0"/>
          </a:p>
          <a:p>
            <a:r>
              <a:rPr lang="en-US" dirty="0" smtClean="0"/>
              <a:t>Grouped bar graph to visualize distribution by day</a:t>
            </a:r>
          </a:p>
          <a:p>
            <a:r>
              <a:rPr lang="en-US" dirty="0" smtClean="0"/>
              <a:t>Calls are most frequently used source each day</a:t>
            </a:r>
          </a:p>
          <a:p>
            <a:r>
              <a:rPr lang="en-US" dirty="0" smtClean="0"/>
              <a:t>Mobile increases to 30% of total request volume on weekends</a:t>
            </a:r>
          </a:p>
          <a:p>
            <a:endParaRPr lang="en-US" dirty="0"/>
          </a:p>
        </p:txBody>
      </p:sp>
      <p:pic>
        <p:nvPicPr>
          <p:cNvPr id="15" name="Content Placeholder 14" descr="-12.png"/>
          <p:cNvPicPr>
            <a:picLocks noGrp="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172200" y="2437660"/>
            <a:ext cx="5553075" cy="2879618"/>
          </a:xfrm>
          <a:prstGeom prst="rect">
            <a:avLst/>
          </a:prstGeom>
          <a:noFill/>
          <a:ln>
            <a:solidFill>
              <a:schemeClr val="tx1"/>
            </a:solidFill>
          </a:ln>
        </p:spPr>
      </p:pic>
      <p:sp>
        <p:nvSpPr>
          <p:cNvPr id="5" name="Slide Number Placeholder 4"/>
          <p:cNvSpPr>
            <a:spLocks noGrp="1"/>
          </p:cNvSpPr>
          <p:nvPr>
            <p:ph type="sldNum" sz="quarter" idx="12"/>
          </p:nvPr>
        </p:nvSpPr>
        <p:spPr/>
        <p:txBody>
          <a:bodyPr/>
          <a:lstStyle/>
          <a:p>
            <a:fld id="{8BEDB37B-929B-F643-BC14-38017BFC8F76}" type="slidenum">
              <a:rPr lang="en-US" smtClean="0"/>
              <a:t>7</a:t>
            </a:fld>
            <a:endParaRPr lang="en-US"/>
          </a:p>
        </p:txBody>
      </p:sp>
      <p:sp>
        <p:nvSpPr>
          <p:cNvPr id="13" name="TextBox 12"/>
          <p:cNvSpPr txBox="1"/>
          <p:nvPr/>
        </p:nvSpPr>
        <p:spPr>
          <a:xfrm>
            <a:off x="332509" y="6046158"/>
            <a:ext cx="1971304" cy="261610"/>
          </a:xfrm>
          <a:prstGeom prst="rect">
            <a:avLst/>
          </a:prstGeom>
          <a:noFill/>
        </p:spPr>
        <p:txBody>
          <a:bodyPr wrap="square" rtlCol="0">
            <a:spAutoFit/>
          </a:bodyPr>
          <a:lstStyle/>
          <a:p>
            <a:r>
              <a:rPr lang="en-US" sz="1100" i="1" smtClean="0">
                <a:solidFill>
                  <a:schemeClr val="tx1">
                    <a:lumMod val="95000"/>
                    <a:lumOff val="5000"/>
                  </a:schemeClr>
                </a:solidFill>
                <a:latin typeface="Helvetica" charset="0"/>
                <a:ea typeface="Helvetica" charset="0"/>
                <a:cs typeface="Helvetica" charset="0"/>
              </a:rPr>
              <a:t>Source: MYLA311</a:t>
            </a:r>
            <a:endParaRPr lang="en-US" sz="1100" i="1" dirty="0">
              <a:solidFill>
                <a:schemeClr val="tx1">
                  <a:lumMod val="95000"/>
                  <a:lumOff val="5000"/>
                </a:schemeClr>
              </a:solidFill>
              <a:latin typeface="Helvetica" charset="0"/>
              <a:ea typeface="Helvetica" charset="0"/>
              <a:cs typeface="Helvetica" charset="0"/>
            </a:endParaRPr>
          </a:p>
        </p:txBody>
      </p:sp>
    </p:spTree>
    <p:extLst>
      <p:ext uri="{BB962C8B-B14F-4D97-AF65-F5344CB8AC3E}">
        <p14:creationId xmlns:p14="http://schemas.microsoft.com/office/powerpoint/2010/main" val="2588933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alls vs. mobile</a:t>
            </a:r>
            <a:endParaRPr lang="en-US" dirty="0"/>
          </a:p>
        </p:txBody>
      </p:sp>
      <p:sp>
        <p:nvSpPr>
          <p:cNvPr id="3" name="Content Placeholder 2"/>
          <p:cNvSpPr>
            <a:spLocks noGrp="1"/>
          </p:cNvSpPr>
          <p:nvPr>
            <p:ph sz="half" idx="1"/>
          </p:nvPr>
        </p:nvSpPr>
        <p:spPr/>
        <p:txBody>
          <a:bodyPr/>
          <a:lstStyle/>
          <a:p>
            <a:endParaRPr lang="en-US" dirty="0" smtClean="0"/>
          </a:p>
          <a:p>
            <a:endParaRPr lang="en-US" dirty="0" smtClean="0"/>
          </a:p>
          <a:p>
            <a:r>
              <a:rPr lang="en-US" dirty="0" smtClean="0"/>
              <a:t>Line graph to visualize distribution over time</a:t>
            </a:r>
          </a:p>
          <a:p>
            <a:r>
              <a:rPr lang="en-US" dirty="0" smtClean="0"/>
              <a:t>Calls and mobile follow upward trend</a:t>
            </a:r>
          </a:p>
          <a:p>
            <a:r>
              <a:rPr lang="en-US" dirty="0" smtClean="0"/>
              <a:t>Overall volume decreases due to seasonality</a:t>
            </a:r>
            <a:endParaRPr lang="en-US" dirty="0"/>
          </a:p>
        </p:txBody>
      </p:sp>
      <p:sp>
        <p:nvSpPr>
          <p:cNvPr id="5" name="Slide Number Placeholder 4"/>
          <p:cNvSpPr>
            <a:spLocks noGrp="1"/>
          </p:cNvSpPr>
          <p:nvPr>
            <p:ph type="sldNum" sz="quarter" idx="12"/>
          </p:nvPr>
        </p:nvSpPr>
        <p:spPr/>
        <p:txBody>
          <a:bodyPr/>
          <a:lstStyle/>
          <a:p>
            <a:fld id="{8BEDB37B-929B-F643-BC14-38017BFC8F76}" type="slidenum">
              <a:rPr lang="en-US" smtClean="0"/>
              <a:t>8</a:t>
            </a:fld>
            <a:endParaRPr lang="en-US"/>
          </a:p>
        </p:txBody>
      </p:sp>
      <p:pic>
        <p:nvPicPr>
          <p:cNvPr id="6" name="Content Placeholder 5" descr="-6.png"/>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1989893"/>
            <a:ext cx="5553075" cy="3775151"/>
          </a:xfrm>
          <a:prstGeom prst="rect">
            <a:avLst/>
          </a:prstGeom>
          <a:noFill/>
          <a:ln>
            <a:solidFill>
              <a:schemeClr val="tx1"/>
            </a:solidFill>
          </a:ln>
        </p:spPr>
      </p:pic>
    </p:spTree>
    <p:extLst>
      <p:ext uri="{BB962C8B-B14F-4D97-AF65-F5344CB8AC3E}">
        <p14:creationId xmlns:p14="http://schemas.microsoft.com/office/powerpoint/2010/main" val="20218518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alls vs. mobile</a:t>
            </a:r>
            <a:endParaRPr lang="en-US" dirty="0"/>
          </a:p>
        </p:txBody>
      </p:sp>
      <p:sp>
        <p:nvSpPr>
          <p:cNvPr id="3" name="Content Placeholder 2"/>
          <p:cNvSpPr>
            <a:spLocks noGrp="1"/>
          </p:cNvSpPr>
          <p:nvPr>
            <p:ph sz="half" idx="1"/>
          </p:nvPr>
        </p:nvSpPr>
        <p:spPr/>
        <p:txBody>
          <a:bodyPr/>
          <a:lstStyle/>
          <a:p>
            <a:endParaRPr lang="en-US" dirty="0" smtClean="0"/>
          </a:p>
          <a:p>
            <a:endParaRPr lang="en-US" dirty="0" smtClean="0"/>
          </a:p>
          <a:p>
            <a:r>
              <a:rPr lang="en-US" dirty="0" smtClean="0"/>
              <a:t>Bar chart to compare distribution of services requested</a:t>
            </a:r>
          </a:p>
          <a:p>
            <a:r>
              <a:rPr lang="en-US" dirty="0" smtClean="0"/>
              <a:t>Bulky items represent 25% of total requests</a:t>
            </a:r>
          </a:p>
          <a:p>
            <a:r>
              <a:rPr lang="en-US" dirty="0" smtClean="0"/>
              <a:t>Graffiti removal requests from mobile are double the number from calls</a:t>
            </a:r>
            <a:endParaRPr lang="en-US" dirty="0"/>
          </a:p>
        </p:txBody>
      </p:sp>
      <p:sp>
        <p:nvSpPr>
          <p:cNvPr id="5" name="Slide Number Placeholder 4"/>
          <p:cNvSpPr>
            <a:spLocks noGrp="1"/>
          </p:cNvSpPr>
          <p:nvPr>
            <p:ph type="sldNum" sz="quarter" idx="12"/>
          </p:nvPr>
        </p:nvSpPr>
        <p:spPr/>
        <p:txBody>
          <a:bodyPr/>
          <a:lstStyle/>
          <a:p>
            <a:fld id="{8BEDB37B-929B-F643-BC14-38017BFC8F76}" type="slidenum">
              <a:rPr lang="en-US" smtClean="0"/>
              <a:t>9</a:t>
            </a:fld>
            <a:endParaRPr lang="en-US"/>
          </a:p>
        </p:txBody>
      </p:sp>
      <p:pic>
        <p:nvPicPr>
          <p:cNvPr id="6" name="Content Placeholder 5" descr="-11.png"/>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437660"/>
            <a:ext cx="5553075" cy="2879618"/>
          </a:xfrm>
          <a:prstGeom prst="rect">
            <a:avLst/>
          </a:prstGeom>
          <a:noFill/>
          <a:ln>
            <a:solidFill>
              <a:schemeClr val="tx1"/>
            </a:solidFill>
          </a:ln>
        </p:spPr>
      </p:pic>
    </p:spTree>
    <p:extLst>
      <p:ext uri="{BB962C8B-B14F-4D97-AF65-F5344CB8AC3E}">
        <p14:creationId xmlns:p14="http://schemas.microsoft.com/office/powerpoint/2010/main" val="2708170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4404</TotalTime>
  <Words>2111</Words>
  <Application>Microsoft Macintosh PowerPoint</Application>
  <PresentationFormat>Widescreen</PresentationFormat>
  <Paragraphs>147</Paragraphs>
  <Slides>13</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Calibri</vt:lpstr>
      <vt:lpstr>Courier New</vt:lpstr>
      <vt:lpstr>Helvetica</vt:lpstr>
      <vt:lpstr>Helvetica Neue</vt:lpstr>
      <vt:lpstr>Helvetica Neue Condensed</vt:lpstr>
      <vt:lpstr>Helvetica Neue Condensed Black</vt:lpstr>
      <vt:lpstr>Helvetica Neue Thin</vt:lpstr>
      <vt:lpstr>Wingdings</vt:lpstr>
      <vt:lpstr>Arial</vt:lpstr>
      <vt:lpstr>Office Theme</vt:lpstr>
      <vt:lpstr>311 Call Center Tracking Data for the City of Los Angeles</vt:lpstr>
      <vt:lpstr>table of contents</vt:lpstr>
      <vt:lpstr>PowerPoint Presentation</vt:lpstr>
      <vt:lpstr>PowerPoint Presentation</vt:lpstr>
      <vt:lpstr>methodology</vt:lpstr>
      <vt:lpstr>data exploration</vt:lpstr>
      <vt:lpstr>data exploration</vt:lpstr>
      <vt:lpstr>calls vs. mobile</vt:lpstr>
      <vt:lpstr>calls vs. mobile</vt:lpstr>
      <vt:lpstr>calls vs. mobile</vt:lpstr>
      <vt:lpstr>digital deep dive</vt:lpstr>
      <vt:lpstr>PowerPoint Presentation</vt:lpstr>
      <vt:lpstr>Thank you!  Any questions?</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Rowe, Avery</dc:creator>
  <cp:lastModifiedBy>Rowe, Avery</cp:lastModifiedBy>
  <cp:revision>454</cp:revision>
  <dcterms:created xsi:type="dcterms:W3CDTF">2016-10-28T20:59:24Z</dcterms:created>
  <dcterms:modified xsi:type="dcterms:W3CDTF">2016-12-07T17:25:42Z</dcterms:modified>
</cp:coreProperties>
</file>