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Lst>
  <p:notesMasterIdLst>
    <p:notesMasterId r:id="rId67"/>
  </p:notesMasterIdLst>
  <p:handoutMasterIdLst>
    <p:handoutMasterId r:id="rId68"/>
  </p:handoutMasterIdLst>
  <p:sldIdLst>
    <p:sldId id="415" r:id="rId2"/>
    <p:sldId id="261" r:id="rId3"/>
    <p:sldId id="301" r:id="rId4"/>
    <p:sldId id="302" r:id="rId5"/>
    <p:sldId id="303" r:id="rId6"/>
    <p:sldId id="334" r:id="rId7"/>
    <p:sldId id="486" r:id="rId8"/>
    <p:sldId id="487" r:id="rId9"/>
    <p:sldId id="335" r:id="rId10"/>
    <p:sldId id="363" r:id="rId11"/>
    <p:sldId id="345" r:id="rId12"/>
    <p:sldId id="353" r:id="rId13"/>
    <p:sldId id="305" r:id="rId14"/>
    <p:sldId id="346" r:id="rId15"/>
    <p:sldId id="306" r:id="rId16"/>
    <p:sldId id="307" r:id="rId17"/>
    <p:sldId id="308" r:id="rId18"/>
    <p:sldId id="309" r:id="rId19"/>
    <p:sldId id="310" r:id="rId20"/>
    <p:sldId id="459" r:id="rId21"/>
    <p:sldId id="311" r:id="rId22"/>
    <p:sldId id="339" r:id="rId23"/>
    <p:sldId id="312" r:id="rId24"/>
    <p:sldId id="313" r:id="rId25"/>
    <p:sldId id="343" r:id="rId26"/>
    <p:sldId id="344" r:id="rId27"/>
    <p:sldId id="342" r:id="rId28"/>
    <p:sldId id="349" r:id="rId29"/>
    <p:sldId id="314" r:id="rId30"/>
    <p:sldId id="348" r:id="rId31"/>
    <p:sldId id="341" r:id="rId32"/>
    <p:sldId id="356" r:id="rId33"/>
    <p:sldId id="315" r:id="rId34"/>
    <p:sldId id="316" r:id="rId35"/>
    <p:sldId id="317" r:id="rId36"/>
    <p:sldId id="355" r:id="rId37"/>
    <p:sldId id="450" r:id="rId38"/>
    <p:sldId id="451" r:id="rId39"/>
    <p:sldId id="452" r:id="rId40"/>
    <p:sldId id="453" r:id="rId41"/>
    <p:sldId id="454" r:id="rId42"/>
    <p:sldId id="455" r:id="rId43"/>
    <p:sldId id="456" r:id="rId44"/>
    <p:sldId id="457" r:id="rId45"/>
    <p:sldId id="458" r:id="rId46"/>
    <p:sldId id="462" r:id="rId47"/>
    <p:sldId id="351" r:id="rId48"/>
    <p:sldId id="325" r:id="rId49"/>
    <p:sldId id="358" r:id="rId50"/>
    <p:sldId id="357" r:id="rId51"/>
    <p:sldId id="318" r:id="rId52"/>
    <p:sldId id="359" r:id="rId53"/>
    <p:sldId id="350" r:id="rId54"/>
    <p:sldId id="361" r:id="rId55"/>
    <p:sldId id="362" r:id="rId56"/>
    <p:sldId id="320" r:id="rId57"/>
    <p:sldId id="322" r:id="rId58"/>
    <p:sldId id="323" r:id="rId59"/>
    <p:sldId id="352" r:id="rId60"/>
    <p:sldId id="360" r:id="rId61"/>
    <p:sldId id="333" r:id="rId62"/>
    <p:sldId id="329" r:id="rId63"/>
    <p:sldId id="330" r:id="rId64"/>
    <p:sldId id="331" r:id="rId65"/>
    <p:sldId id="332" r:id="rId66"/>
  </p:sldIdLst>
  <p:sldSz cx="12192000" cy="6858000"/>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How C Code is Really Implemented" id="{8DFE09A7-F5E0-4D32-8DD8-BE518A099488}">
          <p14:sldIdLst>
            <p14:sldId id="415"/>
            <p14:sldId id="261"/>
            <p14:sldId id="301"/>
            <p14:sldId id="302"/>
            <p14:sldId id="303"/>
            <p14:sldId id="334"/>
            <p14:sldId id="486"/>
            <p14:sldId id="487"/>
            <p14:sldId id="335"/>
            <p14:sldId id="363"/>
            <p14:sldId id="345"/>
            <p14:sldId id="353"/>
            <p14:sldId id="305"/>
            <p14:sldId id="346"/>
            <p14:sldId id="306"/>
            <p14:sldId id="307"/>
            <p14:sldId id="308"/>
            <p14:sldId id="309"/>
            <p14:sldId id="310"/>
          </p14:sldIdLst>
        </p14:section>
        <p14:section name="Data Memory Access" id="{C12D872F-9F27-4782-95D9-08BE25C700DC}">
          <p14:sldIdLst>
            <p14:sldId id="459"/>
            <p14:sldId id="311"/>
            <p14:sldId id="339"/>
            <p14:sldId id="312"/>
            <p14:sldId id="313"/>
            <p14:sldId id="343"/>
            <p14:sldId id="344"/>
            <p14:sldId id="342"/>
            <p14:sldId id="349"/>
            <p14:sldId id="314"/>
            <p14:sldId id="348"/>
            <p14:sldId id="341"/>
            <p14:sldId id="356"/>
            <p14:sldId id="315"/>
            <p14:sldId id="316"/>
            <p14:sldId id="317"/>
          </p14:sldIdLst>
        </p14:section>
        <p14:section name="Function Call Stack" id="{E3CAF606-6226-4530-9D9C-D437FDD25151}">
          <p14:sldIdLst>
            <p14:sldId id="355"/>
            <p14:sldId id="450"/>
            <p14:sldId id="451"/>
            <p14:sldId id="452"/>
            <p14:sldId id="453"/>
            <p14:sldId id="454"/>
            <p14:sldId id="455"/>
            <p14:sldId id="456"/>
            <p14:sldId id="457"/>
            <p14:sldId id="458"/>
            <p14:sldId id="462"/>
          </p14:sldIdLst>
        </p14:section>
        <p14:section name="Calling Functions" id="{060C1472-F00B-4C08-B0D2-3CA12E9ED8E6}">
          <p14:sldIdLst>
            <p14:sldId id="351"/>
            <p14:sldId id="325"/>
            <p14:sldId id="358"/>
            <p14:sldId id="357"/>
            <p14:sldId id="318"/>
            <p14:sldId id="359"/>
          </p14:sldIdLst>
        </p14:section>
        <p14:section name="Prolog/Epilog" id="{46315023-988B-45A8-9410-5891F870DD2A}">
          <p14:sldIdLst>
            <p14:sldId id="350"/>
            <p14:sldId id="361"/>
            <p14:sldId id="362"/>
            <p14:sldId id="320"/>
            <p14:sldId id="322"/>
            <p14:sldId id="323"/>
          </p14:sldIdLst>
        </p14:section>
        <p14:section name="Control Flow" id="{399D02E7-47E5-4ABB-822C-F8CDDAB4A418}">
          <p14:sldIdLst>
            <p14:sldId id="352"/>
            <p14:sldId id="360"/>
            <p14:sldId id="333"/>
            <p14:sldId id="329"/>
            <p14:sldId id="330"/>
            <p14:sldId id="331"/>
            <p14:sldId id="332"/>
          </p14:sldIdLst>
        </p14:section>
        <p14:section name="Appendix" id="{4FB19FEC-9018-4F9C-9F13-F378AF7ADB5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0000"/>
    <a:srgbClr val="000099"/>
    <a:srgbClr val="FEDCD6"/>
    <a:srgbClr val="FFCC99"/>
    <a:srgbClr val="CCFF99"/>
    <a:srgbClr val="FFCCFF"/>
    <a:srgbClr val="66FF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986" autoAdjust="0"/>
    <p:restoredTop sz="97423" autoAdjust="0"/>
  </p:normalViewPr>
  <p:slideViewPr>
    <p:cSldViewPr>
      <p:cViewPr varScale="1">
        <p:scale>
          <a:sx n="98" d="100"/>
          <a:sy n="98" d="100"/>
        </p:scale>
        <p:origin x="90" y="504"/>
      </p:cViewPr>
      <p:guideLst>
        <p:guide orient="horz" pos="2160"/>
        <p:guide pos="3840"/>
      </p:guideLst>
    </p:cSldViewPr>
  </p:slideViewPr>
  <p:outlineViewPr>
    <p:cViewPr>
      <p:scale>
        <a:sx n="33" d="100"/>
        <a:sy n="33" d="100"/>
      </p:scale>
      <p:origin x="0" y="12276"/>
    </p:cViewPr>
  </p:outlineViewPr>
  <p:notesTextViewPr>
    <p:cViewPr>
      <p:scale>
        <a:sx n="100" d="100"/>
        <a:sy n="100" d="100"/>
      </p:scale>
      <p:origin x="0" y="0"/>
    </p:cViewPr>
  </p:notesTextViewPr>
  <p:sorterViewPr>
    <p:cViewPr varScale="1">
      <p:scale>
        <a:sx n="1" d="1"/>
        <a:sy n="1" d="1"/>
      </p:scale>
      <p:origin x="0" y="-111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1" y="0"/>
            <a:ext cx="3010253" cy="47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t" anchorCtr="0" compatLnSpc="1">
            <a:prstTxWarp prst="textNoShape">
              <a:avLst/>
            </a:prstTxWarp>
          </a:bodyPr>
          <a:lstStyle>
            <a:lvl1pPr>
              <a:defRPr sz="1200"/>
            </a:lvl1pPr>
          </a:lstStyle>
          <a:p>
            <a:endParaRPr lang="en-US"/>
          </a:p>
        </p:txBody>
      </p:sp>
      <p:sp>
        <p:nvSpPr>
          <p:cNvPr id="37891" name="Rectangle 3"/>
          <p:cNvSpPr>
            <a:spLocks noGrp="1" noChangeArrowheads="1"/>
          </p:cNvSpPr>
          <p:nvPr>
            <p:ph type="dt" sz="quarter" idx="1"/>
          </p:nvPr>
        </p:nvSpPr>
        <p:spPr bwMode="auto">
          <a:xfrm>
            <a:off x="3987166" y="0"/>
            <a:ext cx="3010252" cy="47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t" anchorCtr="0" compatLnSpc="1">
            <a:prstTxWarp prst="textNoShape">
              <a:avLst/>
            </a:prstTxWarp>
          </a:bodyPr>
          <a:lstStyle>
            <a:lvl1pPr algn="r">
              <a:defRPr sz="1200"/>
            </a:lvl1pPr>
          </a:lstStyle>
          <a:p>
            <a:endParaRPr lang="en-US"/>
          </a:p>
        </p:txBody>
      </p:sp>
      <p:sp>
        <p:nvSpPr>
          <p:cNvPr id="37892" name="Rectangle 4"/>
          <p:cNvSpPr>
            <a:spLocks noGrp="1" noChangeArrowheads="1"/>
          </p:cNvSpPr>
          <p:nvPr>
            <p:ph type="ftr" sz="quarter" idx="2"/>
          </p:nvPr>
        </p:nvSpPr>
        <p:spPr bwMode="auto">
          <a:xfrm>
            <a:off x="1" y="8823511"/>
            <a:ext cx="3010253" cy="47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b" anchorCtr="0" compatLnSpc="1">
            <a:prstTxWarp prst="textNoShape">
              <a:avLst/>
            </a:prstTxWarp>
          </a:bodyPr>
          <a:lstStyle>
            <a:lvl1pPr>
              <a:defRPr sz="1200"/>
            </a:lvl1pPr>
          </a:lstStyle>
          <a:p>
            <a:endParaRPr lang="en-US"/>
          </a:p>
        </p:txBody>
      </p:sp>
      <p:sp>
        <p:nvSpPr>
          <p:cNvPr id="37893" name="Rectangle 5"/>
          <p:cNvSpPr>
            <a:spLocks noGrp="1" noChangeArrowheads="1"/>
          </p:cNvSpPr>
          <p:nvPr>
            <p:ph type="sldNum" sz="quarter" idx="3"/>
          </p:nvPr>
        </p:nvSpPr>
        <p:spPr bwMode="auto">
          <a:xfrm>
            <a:off x="3987166" y="8823511"/>
            <a:ext cx="3010252" cy="47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b" anchorCtr="0" compatLnSpc="1">
            <a:prstTxWarp prst="textNoShape">
              <a:avLst/>
            </a:prstTxWarp>
          </a:bodyPr>
          <a:lstStyle>
            <a:lvl1pPr algn="r">
              <a:defRPr sz="1200"/>
            </a:lvl1pPr>
          </a:lstStyle>
          <a:p>
            <a:fld id="{9BD818D9-5E50-4F84-9550-93625C5174CC}" type="slidenum">
              <a:rPr lang="en-US"/>
              <a:pPr/>
              <a:t>‹#›</a:t>
            </a:fld>
            <a:endParaRPr lang="en-US"/>
          </a:p>
        </p:txBody>
      </p:sp>
    </p:spTree>
    <p:extLst>
      <p:ext uri="{BB962C8B-B14F-4D97-AF65-F5344CB8AC3E}">
        <p14:creationId xmlns:p14="http://schemas.microsoft.com/office/powerpoint/2010/main" val="102608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1" y="0"/>
            <a:ext cx="3010253" cy="47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987166" y="0"/>
            <a:ext cx="3010252" cy="47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458788" y="709613"/>
            <a:ext cx="6159500" cy="34655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03888" y="4410948"/>
            <a:ext cx="5189643" cy="4175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1" y="8823511"/>
            <a:ext cx="3010253" cy="47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987166" y="8823511"/>
            <a:ext cx="3010252" cy="47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b" anchorCtr="0" compatLnSpc="1">
            <a:prstTxWarp prst="textNoShape">
              <a:avLst/>
            </a:prstTxWarp>
          </a:bodyPr>
          <a:lstStyle>
            <a:lvl1pPr algn="r">
              <a:defRPr sz="1200"/>
            </a:lvl1pPr>
          </a:lstStyle>
          <a:p>
            <a:fld id="{E0EF0128-BE69-46F8-8B53-F084BE844DB1}" type="slidenum">
              <a:rPr lang="en-US"/>
              <a:pPr/>
              <a:t>‹#›</a:t>
            </a:fld>
            <a:endParaRPr lang="en-US"/>
          </a:p>
        </p:txBody>
      </p:sp>
    </p:spTree>
    <p:extLst>
      <p:ext uri="{BB962C8B-B14F-4D97-AF65-F5344CB8AC3E}">
        <p14:creationId xmlns:p14="http://schemas.microsoft.com/office/powerpoint/2010/main" val="4145400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1</a:t>
            </a:fld>
            <a:endParaRPr lang="en-US"/>
          </a:p>
        </p:txBody>
      </p:sp>
    </p:spTree>
    <p:extLst>
      <p:ext uri="{BB962C8B-B14F-4D97-AF65-F5344CB8AC3E}">
        <p14:creationId xmlns:p14="http://schemas.microsoft.com/office/powerpoint/2010/main" val="725267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The</a:t>
            </a:r>
            <a:r>
              <a:rPr lang="en-US" baseline="0" dirty="0"/>
              <a:t> tools of the software development </a:t>
            </a:r>
            <a:r>
              <a:rPr lang="en-US" baseline="0" dirty="0" err="1"/>
              <a:t>toolchain</a:t>
            </a:r>
            <a:r>
              <a:rPr lang="en-US" baseline="0" dirty="0"/>
              <a:t> must follow certain rules to ensure that code developed separately can work together properly. There are several interface standards.</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11</a:t>
            </a:fld>
            <a:endParaRPr lang="en-US"/>
          </a:p>
        </p:txBody>
      </p:sp>
    </p:spTree>
    <p:extLst>
      <p:ext uri="{BB962C8B-B14F-4D97-AF65-F5344CB8AC3E}">
        <p14:creationId xmlns:p14="http://schemas.microsoft.com/office/powerpoint/2010/main" val="897393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12</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What kinds of memory are needed? This depends on how that data will be used.</a:t>
            </a:r>
          </a:p>
        </p:txBody>
      </p:sp>
      <p:sp>
        <p:nvSpPr>
          <p:cNvPr id="4" name="Slide Number Placeholder 3"/>
          <p:cNvSpPr>
            <a:spLocks noGrp="1"/>
          </p:cNvSpPr>
          <p:nvPr>
            <p:ph type="sldNum" sz="quarter" idx="10"/>
          </p:nvPr>
        </p:nvSpPr>
        <p:spPr/>
        <p:txBody>
          <a:bodyPr/>
          <a:lstStyle/>
          <a:p>
            <a:fld id="{E0EF0128-BE69-46F8-8B53-F084BE844DB1}" type="slidenum">
              <a:rPr lang="en-US" smtClean="0"/>
              <a:pPr/>
              <a:t>13</a:t>
            </a:fld>
            <a:endParaRPr lang="en-US"/>
          </a:p>
        </p:txBody>
      </p:sp>
    </p:spTree>
    <p:extLst>
      <p:ext uri="{BB962C8B-B14F-4D97-AF65-F5344CB8AC3E}">
        <p14:creationId xmlns:p14="http://schemas.microsoft.com/office/powerpoint/2010/main" val="1419591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Will the information change?</a:t>
            </a:r>
          </a:p>
        </p:txBody>
      </p:sp>
      <p:sp>
        <p:nvSpPr>
          <p:cNvPr id="4" name="Slide Number Placeholder 3"/>
          <p:cNvSpPr>
            <a:spLocks noGrp="1"/>
          </p:cNvSpPr>
          <p:nvPr>
            <p:ph type="sldNum" sz="quarter" idx="10"/>
          </p:nvPr>
        </p:nvSpPr>
        <p:spPr/>
        <p:txBody>
          <a:bodyPr/>
          <a:lstStyle/>
          <a:p>
            <a:fld id="{E0EF0128-BE69-46F8-8B53-F084BE844DB1}" type="slidenum">
              <a:rPr lang="en-US" smtClean="0"/>
              <a:pPr/>
              <a:t>14</a:t>
            </a:fld>
            <a:endParaRPr lang="en-US"/>
          </a:p>
        </p:txBody>
      </p:sp>
    </p:spTree>
    <p:extLst>
      <p:ext uri="{BB962C8B-B14F-4D97-AF65-F5344CB8AC3E}">
        <p14:creationId xmlns:p14="http://schemas.microsoft.com/office/powerpoint/2010/main" val="1419591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How long does the data need to exist?</a:t>
            </a:r>
          </a:p>
        </p:txBody>
      </p:sp>
      <p:sp>
        <p:nvSpPr>
          <p:cNvPr id="4" name="Slide Number Placeholder 3"/>
          <p:cNvSpPr>
            <a:spLocks noGrp="1"/>
          </p:cNvSpPr>
          <p:nvPr>
            <p:ph type="sldNum" sz="quarter" idx="10"/>
          </p:nvPr>
        </p:nvSpPr>
        <p:spPr/>
        <p:txBody>
          <a:bodyPr/>
          <a:lstStyle/>
          <a:p>
            <a:fld id="{E0EF0128-BE69-46F8-8B53-F084BE844DB1}" type="slidenum">
              <a:rPr lang="en-US" smtClean="0"/>
              <a:pPr/>
              <a:t>15</a:t>
            </a:fld>
            <a:endParaRPr lang="en-US"/>
          </a:p>
        </p:txBody>
      </p:sp>
    </p:spTree>
    <p:extLst>
      <p:ext uri="{BB962C8B-B14F-4D97-AF65-F5344CB8AC3E}">
        <p14:creationId xmlns:p14="http://schemas.microsoft.com/office/powerpoint/2010/main" val="1419591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Here we see how different parts of the program lead to memory use in different sections of RAM and</a:t>
            </a:r>
            <a:r>
              <a:rPr lang="en-US" baseline="0" dirty="0"/>
              <a:t> flash ROM.</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16</a:t>
            </a:fld>
            <a:endParaRPr lang="en-US"/>
          </a:p>
        </p:txBody>
      </p:sp>
    </p:spTree>
    <p:extLst>
      <p:ext uri="{BB962C8B-B14F-4D97-AF65-F5344CB8AC3E}">
        <p14:creationId xmlns:p14="http://schemas.microsoft.com/office/powerpoint/2010/main" val="1808499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17</a:t>
            </a:fld>
            <a:endParaRPr lang="en-US"/>
          </a:p>
        </p:txBody>
      </p:sp>
    </p:spTree>
    <p:extLst>
      <p:ext uri="{BB962C8B-B14F-4D97-AF65-F5344CB8AC3E}">
        <p14:creationId xmlns:p14="http://schemas.microsoft.com/office/powerpoint/2010/main" val="2473833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18</a:t>
            </a:fld>
            <a:endParaRPr lang="en-US"/>
          </a:p>
        </p:txBody>
      </p:sp>
    </p:spTree>
    <p:extLst>
      <p:ext uri="{BB962C8B-B14F-4D97-AF65-F5344CB8AC3E}">
        <p14:creationId xmlns:p14="http://schemas.microsoft.com/office/powerpoint/2010/main" val="2892148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19</a:t>
            </a:fld>
            <a:endParaRPr lang="en-US"/>
          </a:p>
        </p:txBody>
      </p:sp>
    </p:spTree>
    <p:extLst>
      <p:ext uri="{BB962C8B-B14F-4D97-AF65-F5344CB8AC3E}">
        <p14:creationId xmlns:p14="http://schemas.microsoft.com/office/powerpoint/2010/main" val="2851613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20</a:t>
            </a:fld>
            <a:endParaRPr lang="en-US"/>
          </a:p>
        </p:txBody>
      </p:sp>
    </p:spTree>
    <p:extLst>
      <p:ext uri="{BB962C8B-B14F-4D97-AF65-F5344CB8AC3E}">
        <p14:creationId xmlns:p14="http://schemas.microsoft.com/office/powerpoint/2010/main" val="1674469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a:t>
            </a:fld>
            <a:endParaRPr lang="en-US"/>
          </a:p>
        </p:txBody>
      </p:sp>
    </p:spTree>
    <p:extLst>
      <p:ext uri="{BB962C8B-B14F-4D97-AF65-F5344CB8AC3E}">
        <p14:creationId xmlns:p14="http://schemas.microsoft.com/office/powerpoint/2010/main" val="59295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21</a:t>
            </a:fld>
            <a:endParaRPr lang="en-US"/>
          </a:p>
        </p:txBody>
      </p:sp>
    </p:spTree>
    <p:extLst>
      <p:ext uri="{BB962C8B-B14F-4D97-AF65-F5344CB8AC3E}">
        <p14:creationId xmlns:p14="http://schemas.microsoft.com/office/powerpoint/2010/main" val="645560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22</a:t>
            </a:fld>
            <a:endParaRPr lang="en-US"/>
          </a:p>
        </p:txBody>
      </p:sp>
    </p:spTree>
    <p:extLst>
      <p:ext uri="{BB962C8B-B14F-4D97-AF65-F5344CB8AC3E}">
        <p14:creationId xmlns:p14="http://schemas.microsoft.com/office/powerpoint/2010/main" val="1433265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23</a:t>
            </a:fld>
            <a:endParaRPr lang="en-US"/>
          </a:p>
        </p:txBody>
      </p:sp>
    </p:spTree>
    <p:extLst>
      <p:ext uri="{BB962C8B-B14F-4D97-AF65-F5344CB8AC3E}">
        <p14:creationId xmlns:p14="http://schemas.microsoft.com/office/powerpoint/2010/main" val="645560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24</a:t>
            </a:fld>
            <a:endParaRPr lang="en-US"/>
          </a:p>
        </p:txBody>
      </p:sp>
    </p:spTree>
    <p:extLst>
      <p:ext uri="{BB962C8B-B14F-4D97-AF65-F5344CB8AC3E}">
        <p14:creationId xmlns:p14="http://schemas.microsoft.com/office/powerpoint/2010/main" val="1303882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25</a:t>
            </a:fld>
            <a:endParaRPr lang="en-US"/>
          </a:p>
        </p:txBody>
      </p:sp>
    </p:spTree>
    <p:extLst>
      <p:ext uri="{BB962C8B-B14F-4D97-AF65-F5344CB8AC3E}">
        <p14:creationId xmlns:p14="http://schemas.microsoft.com/office/powerpoint/2010/main" val="1518085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26</a:t>
            </a:fld>
            <a:endParaRPr lang="en-US"/>
          </a:p>
        </p:txBody>
      </p:sp>
    </p:spTree>
    <p:extLst>
      <p:ext uri="{BB962C8B-B14F-4D97-AF65-F5344CB8AC3E}">
        <p14:creationId xmlns:p14="http://schemas.microsoft.com/office/powerpoint/2010/main" val="1303882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27</a:t>
            </a:fld>
            <a:endParaRPr lang="en-US"/>
          </a:p>
        </p:txBody>
      </p:sp>
    </p:spTree>
    <p:extLst>
      <p:ext uri="{BB962C8B-B14F-4D97-AF65-F5344CB8AC3E}">
        <p14:creationId xmlns:p14="http://schemas.microsoft.com/office/powerpoint/2010/main" val="1303882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28</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29</a:t>
            </a:fld>
            <a:endParaRPr lang="en-US"/>
          </a:p>
        </p:txBody>
      </p:sp>
    </p:spTree>
    <p:extLst>
      <p:ext uri="{BB962C8B-B14F-4D97-AF65-F5344CB8AC3E}">
        <p14:creationId xmlns:p14="http://schemas.microsoft.com/office/powerpoint/2010/main" val="679910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30</a:t>
            </a:fld>
            <a:endParaRPr lang="en-US"/>
          </a:p>
        </p:txBody>
      </p:sp>
    </p:spTree>
    <p:extLst>
      <p:ext uri="{BB962C8B-B14F-4D97-AF65-F5344CB8AC3E}">
        <p14:creationId xmlns:p14="http://schemas.microsoft.com/office/powerpoint/2010/main" val="679910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458788" y="709613"/>
            <a:ext cx="6159500" cy="3465512"/>
          </a:xfrm>
          <a:ln/>
        </p:spPr>
      </p:sp>
      <p:sp>
        <p:nvSpPr>
          <p:cNvPr id="40963" name="Notes Placeholder 2"/>
          <p:cNvSpPr>
            <a:spLocks noGrp="1"/>
          </p:cNvSpPr>
          <p:nvPr>
            <p:ph type="body" idx="1"/>
          </p:nvPr>
        </p:nvSpPr>
        <p:spPr>
          <a:noFill/>
        </p:spPr>
        <p:txBody>
          <a:bodyPr/>
          <a:lstStyle/>
          <a:p>
            <a:endParaRPr lang="en-US"/>
          </a:p>
        </p:txBody>
      </p:sp>
      <p:sp>
        <p:nvSpPr>
          <p:cNvPr id="40964"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56763" indent="-291063">
              <a:defRPr sz="2400">
                <a:solidFill>
                  <a:schemeClr val="tx1"/>
                </a:solidFill>
                <a:latin typeface="Times New Roman" pitchFamily="18" charset="0"/>
              </a:defRPr>
            </a:lvl2pPr>
            <a:lvl3pPr marL="1164251" indent="-232851">
              <a:defRPr sz="2400">
                <a:solidFill>
                  <a:schemeClr val="tx1"/>
                </a:solidFill>
                <a:latin typeface="Times New Roman" pitchFamily="18" charset="0"/>
              </a:defRPr>
            </a:lvl3pPr>
            <a:lvl4pPr marL="1629952" indent="-232851">
              <a:defRPr sz="2400">
                <a:solidFill>
                  <a:schemeClr val="tx1"/>
                </a:solidFill>
                <a:latin typeface="Times New Roman" pitchFamily="18" charset="0"/>
              </a:defRPr>
            </a:lvl4pPr>
            <a:lvl5pPr marL="2095652" indent="-232851">
              <a:defRPr sz="2400">
                <a:solidFill>
                  <a:schemeClr val="tx1"/>
                </a:solidFill>
                <a:latin typeface="Times New Roman" pitchFamily="18" charset="0"/>
              </a:defRPr>
            </a:lvl5pPr>
            <a:lvl6pPr marL="2561352" indent="-232851" eaLnBrk="0" fontAlgn="base" hangingPunct="0">
              <a:spcBef>
                <a:spcPct val="0"/>
              </a:spcBef>
              <a:spcAft>
                <a:spcPct val="0"/>
              </a:spcAft>
              <a:defRPr sz="2400">
                <a:solidFill>
                  <a:schemeClr val="tx1"/>
                </a:solidFill>
                <a:latin typeface="Times New Roman" pitchFamily="18" charset="0"/>
              </a:defRPr>
            </a:lvl6pPr>
            <a:lvl7pPr marL="3027053" indent="-232851" eaLnBrk="0" fontAlgn="base" hangingPunct="0">
              <a:spcBef>
                <a:spcPct val="0"/>
              </a:spcBef>
              <a:spcAft>
                <a:spcPct val="0"/>
              </a:spcAft>
              <a:defRPr sz="2400">
                <a:solidFill>
                  <a:schemeClr val="tx1"/>
                </a:solidFill>
                <a:latin typeface="Times New Roman" pitchFamily="18" charset="0"/>
              </a:defRPr>
            </a:lvl7pPr>
            <a:lvl8pPr marL="3492753" indent="-232851" eaLnBrk="0" fontAlgn="base" hangingPunct="0">
              <a:spcBef>
                <a:spcPct val="0"/>
              </a:spcBef>
              <a:spcAft>
                <a:spcPct val="0"/>
              </a:spcAft>
              <a:defRPr sz="2400">
                <a:solidFill>
                  <a:schemeClr val="tx1"/>
                </a:solidFill>
                <a:latin typeface="Times New Roman" pitchFamily="18" charset="0"/>
              </a:defRPr>
            </a:lvl8pPr>
            <a:lvl9pPr marL="3958454" indent="-232851" eaLnBrk="0" fontAlgn="base" hangingPunct="0">
              <a:spcBef>
                <a:spcPct val="0"/>
              </a:spcBef>
              <a:spcAft>
                <a:spcPct val="0"/>
              </a:spcAft>
              <a:defRPr sz="2400">
                <a:solidFill>
                  <a:schemeClr val="tx1"/>
                </a:solidFill>
                <a:latin typeface="Times New Roman" pitchFamily="18" charset="0"/>
              </a:defRPr>
            </a:lvl9pPr>
          </a:lstStyle>
          <a:p>
            <a:fld id="{D4EFAB8C-FD1D-456F-8D06-1DFFBE55B839}" type="slidenum">
              <a:rPr lang="en-US" sz="1200"/>
              <a:pPr/>
              <a:t>3</a:t>
            </a:fld>
            <a:endParaRPr lang="en-US" sz="1200"/>
          </a:p>
        </p:txBody>
      </p:sp>
    </p:spTree>
    <p:extLst>
      <p:ext uri="{BB962C8B-B14F-4D97-AF65-F5344CB8AC3E}">
        <p14:creationId xmlns:p14="http://schemas.microsoft.com/office/powerpoint/2010/main" val="2353388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31</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32</a:t>
            </a:fld>
            <a:endParaRPr lang="en-US"/>
          </a:p>
        </p:txBody>
      </p:sp>
    </p:spTree>
    <p:extLst>
      <p:ext uri="{BB962C8B-B14F-4D97-AF65-F5344CB8AC3E}">
        <p14:creationId xmlns:p14="http://schemas.microsoft.com/office/powerpoint/2010/main" val="449806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33</a:t>
            </a:fld>
            <a:endParaRPr lang="en-US"/>
          </a:p>
        </p:txBody>
      </p:sp>
    </p:spTree>
    <p:extLst>
      <p:ext uri="{BB962C8B-B14F-4D97-AF65-F5344CB8AC3E}">
        <p14:creationId xmlns:p14="http://schemas.microsoft.com/office/powerpoint/2010/main" val="10333488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34</a:t>
            </a:fld>
            <a:endParaRPr lang="en-US"/>
          </a:p>
        </p:txBody>
      </p:sp>
    </p:spTree>
    <p:extLst>
      <p:ext uri="{BB962C8B-B14F-4D97-AF65-F5344CB8AC3E}">
        <p14:creationId xmlns:p14="http://schemas.microsoft.com/office/powerpoint/2010/main" val="33957585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35</a:t>
            </a:fld>
            <a:endParaRPr lang="en-US"/>
          </a:p>
        </p:txBody>
      </p:sp>
    </p:spTree>
    <p:extLst>
      <p:ext uri="{BB962C8B-B14F-4D97-AF65-F5344CB8AC3E}">
        <p14:creationId xmlns:p14="http://schemas.microsoft.com/office/powerpoint/2010/main" val="41007867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36</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37</a:t>
            </a:fld>
            <a:endParaRPr lang="en-US"/>
          </a:p>
        </p:txBody>
      </p:sp>
    </p:spTree>
    <p:extLst>
      <p:ext uri="{BB962C8B-B14F-4D97-AF65-F5344CB8AC3E}">
        <p14:creationId xmlns:p14="http://schemas.microsoft.com/office/powerpoint/2010/main" val="30992786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38</a:t>
            </a:fld>
            <a:endParaRPr lang="en-US"/>
          </a:p>
        </p:txBody>
      </p:sp>
    </p:spTree>
    <p:extLst>
      <p:ext uri="{BB962C8B-B14F-4D97-AF65-F5344CB8AC3E}">
        <p14:creationId xmlns:p14="http://schemas.microsoft.com/office/powerpoint/2010/main" val="24396075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39</a:t>
            </a:fld>
            <a:endParaRPr lang="en-US"/>
          </a:p>
        </p:txBody>
      </p:sp>
    </p:spTree>
    <p:extLst>
      <p:ext uri="{BB962C8B-B14F-4D97-AF65-F5344CB8AC3E}">
        <p14:creationId xmlns:p14="http://schemas.microsoft.com/office/powerpoint/2010/main" val="14496240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40</a:t>
            </a:fld>
            <a:endParaRPr lang="en-US"/>
          </a:p>
        </p:txBody>
      </p:sp>
    </p:spTree>
    <p:extLst>
      <p:ext uri="{BB962C8B-B14F-4D97-AF65-F5344CB8AC3E}">
        <p14:creationId xmlns:p14="http://schemas.microsoft.com/office/powerpoint/2010/main" val="1900883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458788" y="709613"/>
            <a:ext cx="6159500" cy="3465512"/>
          </a:xfrm>
          <a:ln/>
        </p:spPr>
      </p:sp>
      <p:sp>
        <p:nvSpPr>
          <p:cNvPr id="41987" name="Notes Placeholder 2"/>
          <p:cNvSpPr>
            <a:spLocks noGrp="1"/>
          </p:cNvSpPr>
          <p:nvPr>
            <p:ph type="body" idx="1"/>
          </p:nvPr>
        </p:nvSpPr>
        <p:spPr>
          <a:noFill/>
        </p:spPr>
        <p:txBody>
          <a:bodyPr/>
          <a:lstStyle/>
          <a:p>
            <a:r>
              <a:rPr lang="en-US" dirty="0"/>
              <a:t>In contrast</a:t>
            </a:r>
            <a:r>
              <a:rPr lang="en-US" baseline="0" dirty="0"/>
              <a:t> </a:t>
            </a:r>
            <a:r>
              <a:rPr lang="en-US" dirty="0"/>
              <a:t>with the programmer’s view, the</a:t>
            </a:r>
            <a:r>
              <a:rPr lang="en-US" baseline="0" dirty="0"/>
              <a:t> processor has a limited set of capabilities and treats most things as numbers. Parts of the software tool chain (the compiler and assembler) translate the program’s source code into object code which the processor can execute.</a:t>
            </a:r>
            <a:endParaRPr lang="en-US" dirty="0"/>
          </a:p>
        </p:txBody>
      </p:sp>
      <p:sp>
        <p:nvSpPr>
          <p:cNvPr id="41988"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56763" indent="-291063">
              <a:defRPr sz="2400">
                <a:solidFill>
                  <a:schemeClr val="tx1"/>
                </a:solidFill>
                <a:latin typeface="Times New Roman" pitchFamily="18" charset="0"/>
              </a:defRPr>
            </a:lvl2pPr>
            <a:lvl3pPr marL="1164251" indent="-232851">
              <a:defRPr sz="2400">
                <a:solidFill>
                  <a:schemeClr val="tx1"/>
                </a:solidFill>
                <a:latin typeface="Times New Roman" pitchFamily="18" charset="0"/>
              </a:defRPr>
            </a:lvl3pPr>
            <a:lvl4pPr marL="1629952" indent="-232851">
              <a:defRPr sz="2400">
                <a:solidFill>
                  <a:schemeClr val="tx1"/>
                </a:solidFill>
                <a:latin typeface="Times New Roman" pitchFamily="18" charset="0"/>
              </a:defRPr>
            </a:lvl4pPr>
            <a:lvl5pPr marL="2095652" indent="-232851">
              <a:defRPr sz="2400">
                <a:solidFill>
                  <a:schemeClr val="tx1"/>
                </a:solidFill>
                <a:latin typeface="Times New Roman" pitchFamily="18" charset="0"/>
              </a:defRPr>
            </a:lvl5pPr>
            <a:lvl6pPr marL="2561352" indent="-232851" eaLnBrk="0" fontAlgn="base" hangingPunct="0">
              <a:spcBef>
                <a:spcPct val="0"/>
              </a:spcBef>
              <a:spcAft>
                <a:spcPct val="0"/>
              </a:spcAft>
              <a:defRPr sz="2400">
                <a:solidFill>
                  <a:schemeClr val="tx1"/>
                </a:solidFill>
                <a:latin typeface="Times New Roman" pitchFamily="18" charset="0"/>
              </a:defRPr>
            </a:lvl6pPr>
            <a:lvl7pPr marL="3027053" indent="-232851" eaLnBrk="0" fontAlgn="base" hangingPunct="0">
              <a:spcBef>
                <a:spcPct val="0"/>
              </a:spcBef>
              <a:spcAft>
                <a:spcPct val="0"/>
              </a:spcAft>
              <a:defRPr sz="2400">
                <a:solidFill>
                  <a:schemeClr val="tx1"/>
                </a:solidFill>
                <a:latin typeface="Times New Roman" pitchFamily="18" charset="0"/>
              </a:defRPr>
            </a:lvl7pPr>
            <a:lvl8pPr marL="3492753" indent="-232851" eaLnBrk="0" fontAlgn="base" hangingPunct="0">
              <a:spcBef>
                <a:spcPct val="0"/>
              </a:spcBef>
              <a:spcAft>
                <a:spcPct val="0"/>
              </a:spcAft>
              <a:defRPr sz="2400">
                <a:solidFill>
                  <a:schemeClr val="tx1"/>
                </a:solidFill>
                <a:latin typeface="Times New Roman" pitchFamily="18" charset="0"/>
              </a:defRPr>
            </a:lvl8pPr>
            <a:lvl9pPr marL="3958454" indent="-232851" eaLnBrk="0" fontAlgn="base" hangingPunct="0">
              <a:spcBef>
                <a:spcPct val="0"/>
              </a:spcBef>
              <a:spcAft>
                <a:spcPct val="0"/>
              </a:spcAft>
              <a:defRPr sz="2400">
                <a:solidFill>
                  <a:schemeClr val="tx1"/>
                </a:solidFill>
                <a:latin typeface="Times New Roman" pitchFamily="18" charset="0"/>
              </a:defRPr>
            </a:lvl9pPr>
          </a:lstStyle>
          <a:p>
            <a:fld id="{E52FC1CD-A778-4784-B508-A15C6A80C60D}" type="slidenum">
              <a:rPr lang="en-US" sz="1200"/>
              <a:pPr/>
              <a:t>4</a:t>
            </a:fld>
            <a:endParaRPr lang="en-US" sz="1200"/>
          </a:p>
        </p:txBody>
      </p:sp>
    </p:spTree>
    <p:extLst>
      <p:ext uri="{BB962C8B-B14F-4D97-AF65-F5344CB8AC3E}">
        <p14:creationId xmlns:p14="http://schemas.microsoft.com/office/powerpoint/2010/main" val="39832225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41</a:t>
            </a:fld>
            <a:endParaRPr lang="en-US"/>
          </a:p>
        </p:txBody>
      </p:sp>
    </p:spTree>
    <p:extLst>
      <p:ext uri="{BB962C8B-B14F-4D97-AF65-F5344CB8AC3E}">
        <p14:creationId xmlns:p14="http://schemas.microsoft.com/office/powerpoint/2010/main" val="772078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42</a:t>
            </a:fld>
            <a:endParaRPr lang="en-US"/>
          </a:p>
        </p:txBody>
      </p:sp>
    </p:spTree>
    <p:extLst>
      <p:ext uri="{BB962C8B-B14F-4D97-AF65-F5344CB8AC3E}">
        <p14:creationId xmlns:p14="http://schemas.microsoft.com/office/powerpoint/2010/main" val="24483654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43</a:t>
            </a:fld>
            <a:endParaRPr lang="en-US"/>
          </a:p>
        </p:txBody>
      </p:sp>
    </p:spTree>
    <p:extLst>
      <p:ext uri="{BB962C8B-B14F-4D97-AF65-F5344CB8AC3E}">
        <p14:creationId xmlns:p14="http://schemas.microsoft.com/office/powerpoint/2010/main" val="17603036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44</a:t>
            </a:fld>
            <a:endParaRPr lang="en-US"/>
          </a:p>
        </p:txBody>
      </p:sp>
    </p:spTree>
    <p:extLst>
      <p:ext uri="{BB962C8B-B14F-4D97-AF65-F5344CB8AC3E}">
        <p14:creationId xmlns:p14="http://schemas.microsoft.com/office/powerpoint/2010/main" val="3356679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46</a:t>
            </a:fld>
            <a:endParaRPr lang="en-US"/>
          </a:p>
        </p:txBody>
      </p:sp>
    </p:spTree>
    <p:extLst>
      <p:ext uri="{BB962C8B-B14F-4D97-AF65-F5344CB8AC3E}">
        <p14:creationId xmlns:p14="http://schemas.microsoft.com/office/powerpoint/2010/main" val="40206596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47</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48</a:t>
            </a:fld>
            <a:endParaRPr lang="en-US"/>
          </a:p>
        </p:txBody>
      </p:sp>
    </p:spTree>
    <p:extLst>
      <p:ext uri="{BB962C8B-B14F-4D97-AF65-F5344CB8AC3E}">
        <p14:creationId xmlns:p14="http://schemas.microsoft.com/office/powerpoint/2010/main" val="7087254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Registers r0 through r3 are used to pass arguments.</a:t>
            </a:r>
          </a:p>
        </p:txBody>
      </p:sp>
      <p:sp>
        <p:nvSpPr>
          <p:cNvPr id="4" name="Slide Number Placeholder 3"/>
          <p:cNvSpPr>
            <a:spLocks noGrp="1"/>
          </p:cNvSpPr>
          <p:nvPr>
            <p:ph type="sldNum" sz="quarter" idx="10"/>
          </p:nvPr>
        </p:nvSpPr>
        <p:spPr/>
        <p:txBody>
          <a:bodyPr/>
          <a:lstStyle/>
          <a:p>
            <a:fld id="{E0EF0128-BE69-46F8-8B53-F084BE844DB1}" type="slidenum">
              <a:rPr lang="en-US" smtClean="0"/>
              <a:pPr/>
              <a:t>49</a:t>
            </a:fld>
            <a:endParaRPr lang="en-US"/>
          </a:p>
        </p:txBody>
      </p:sp>
    </p:spTree>
    <p:extLst>
      <p:ext uri="{BB962C8B-B14F-4D97-AF65-F5344CB8AC3E}">
        <p14:creationId xmlns:p14="http://schemas.microsoft.com/office/powerpoint/2010/main" val="8252837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50</a:t>
            </a:fld>
            <a:endParaRPr lang="en-US"/>
          </a:p>
        </p:txBody>
      </p:sp>
    </p:spTree>
    <p:extLst>
      <p:ext uri="{BB962C8B-B14F-4D97-AF65-F5344CB8AC3E}">
        <p14:creationId xmlns:p14="http://schemas.microsoft.com/office/powerpoint/2010/main" val="7087254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Let’s look at an example of how a function (fun2) calls another (fun3) and uses its return value. First the arguments are copied into r0 – r3, and then fun3</a:t>
            </a:r>
            <a:r>
              <a:rPr lang="en-US" baseline="0" dirty="0"/>
              <a:t> </a:t>
            </a:r>
            <a:r>
              <a:rPr lang="en-US" dirty="0"/>
              <a:t>is called. After it returns,</a:t>
            </a:r>
            <a:r>
              <a:rPr lang="en-US" baseline="0" dirty="0"/>
              <a:t> the result is in r0.</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51</a:t>
            </a:fld>
            <a:endParaRPr lang="en-US"/>
          </a:p>
        </p:txBody>
      </p:sp>
    </p:spTree>
    <p:extLst>
      <p:ext uri="{BB962C8B-B14F-4D97-AF65-F5344CB8AC3E}">
        <p14:creationId xmlns:p14="http://schemas.microsoft.com/office/powerpoint/2010/main" val="3816130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56763" indent="-291063">
              <a:defRPr sz="2400">
                <a:solidFill>
                  <a:schemeClr val="tx1"/>
                </a:solidFill>
                <a:latin typeface="Times New Roman" pitchFamily="18" charset="0"/>
              </a:defRPr>
            </a:lvl2pPr>
            <a:lvl3pPr marL="1164251" indent="-232851">
              <a:defRPr sz="2400">
                <a:solidFill>
                  <a:schemeClr val="tx1"/>
                </a:solidFill>
                <a:latin typeface="Times New Roman" pitchFamily="18" charset="0"/>
              </a:defRPr>
            </a:lvl3pPr>
            <a:lvl4pPr marL="1629952" indent="-232851">
              <a:defRPr sz="2400">
                <a:solidFill>
                  <a:schemeClr val="tx1"/>
                </a:solidFill>
                <a:latin typeface="Times New Roman" pitchFamily="18" charset="0"/>
              </a:defRPr>
            </a:lvl4pPr>
            <a:lvl5pPr marL="2095652" indent="-232851">
              <a:defRPr sz="2400">
                <a:solidFill>
                  <a:schemeClr val="tx1"/>
                </a:solidFill>
                <a:latin typeface="Times New Roman" pitchFamily="18" charset="0"/>
              </a:defRPr>
            </a:lvl5pPr>
            <a:lvl6pPr marL="2561352" indent="-232851" eaLnBrk="0" fontAlgn="base" hangingPunct="0">
              <a:spcBef>
                <a:spcPct val="0"/>
              </a:spcBef>
              <a:spcAft>
                <a:spcPct val="0"/>
              </a:spcAft>
              <a:defRPr sz="2400">
                <a:solidFill>
                  <a:schemeClr val="tx1"/>
                </a:solidFill>
                <a:latin typeface="Times New Roman" pitchFamily="18" charset="0"/>
              </a:defRPr>
            </a:lvl6pPr>
            <a:lvl7pPr marL="3027053" indent="-232851" eaLnBrk="0" fontAlgn="base" hangingPunct="0">
              <a:spcBef>
                <a:spcPct val="0"/>
              </a:spcBef>
              <a:spcAft>
                <a:spcPct val="0"/>
              </a:spcAft>
              <a:defRPr sz="2400">
                <a:solidFill>
                  <a:schemeClr val="tx1"/>
                </a:solidFill>
                <a:latin typeface="Times New Roman" pitchFamily="18" charset="0"/>
              </a:defRPr>
            </a:lvl7pPr>
            <a:lvl8pPr marL="3492753" indent="-232851" eaLnBrk="0" fontAlgn="base" hangingPunct="0">
              <a:spcBef>
                <a:spcPct val="0"/>
              </a:spcBef>
              <a:spcAft>
                <a:spcPct val="0"/>
              </a:spcAft>
              <a:defRPr sz="2400">
                <a:solidFill>
                  <a:schemeClr val="tx1"/>
                </a:solidFill>
                <a:latin typeface="Times New Roman" pitchFamily="18" charset="0"/>
              </a:defRPr>
            </a:lvl8pPr>
            <a:lvl9pPr marL="3958454" indent="-232851" eaLnBrk="0" fontAlgn="base" hangingPunct="0">
              <a:spcBef>
                <a:spcPct val="0"/>
              </a:spcBef>
              <a:spcAft>
                <a:spcPct val="0"/>
              </a:spcAft>
              <a:defRPr sz="2400">
                <a:solidFill>
                  <a:schemeClr val="tx1"/>
                </a:solidFill>
                <a:latin typeface="Times New Roman" pitchFamily="18" charset="0"/>
              </a:defRPr>
            </a:lvl9pPr>
          </a:lstStyle>
          <a:p>
            <a:fld id="{6D76208E-BF37-4813-9A0E-AD14916A4CF2}" type="slidenum">
              <a:rPr lang="en-US" sz="1100"/>
              <a:pPr/>
              <a:t>5</a:t>
            </a:fld>
            <a:endParaRPr lang="en-US" sz="1100"/>
          </a:p>
        </p:txBody>
      </p:sp>
      <p:sp>
        <p:nvSpPr>
          <p:cNvPr id="43011" name="Rectangle 2"/>
          <p:cNvSpPr>
            <a:spLocks noGrp="1" noRot="1" noChangeAspect="1" noChangeArrowheads="1" noTextEdit="1"/>
          </p:cNvSpPr>
          <p:nvPr>
            <p:ph type="sldImg"/>
          </p:nvPr>
        </p:nvSpPr>
        <p:spPr>
          <a:xfrm>
            <a:off x="458788" y="709613"/>
            <a:ext cx="6159500" cy="3465512"/>
          </a:xfrm>
          <a:ln/>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These three tools work in sequence to translate the program. We will focus on translation</a:t>
            </a:r>
            <a:r>
              <a:rPr lang="en-US" baseline="0" dirty="0"/>
              <a:t> from source code to object code, which the compiler performs.</a:t>
            </a:r>
            <a:endParaRPr lang="en-US" dirty="0"/>
          </a:p>
        </p:txBody>
      </p:sp>
    </p:spTree>
    <p:extLst>
      <p:ext uri="{BB962C8B-B14F-4D97-AF65-F5344CB8AC3E}">
        <p14:creationId xmlns:p14="http://schemas.microsoft.com/office/powerpoint/2010/main" val="30030223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Here we see how function fun3 uses the arguments and returns the result (the product of the arguments).</a:t>
            </a:r>
          </a:p>
        </p:txBody>
      </p:sp>
      <p:sp>
        <p:nvSpPr>
          <p:cNvPr id="4" name="Slide Number Placeholder 3"/>
          <p:cNvSpPr>
            <a:spLocks noGrp="1"/>
          </p:cNvSpPr>
          <p:nvPr>
            <p:ph type="sldNum" sz="quarter" idx="10"/>
          </p:nvPr>
        </p:nvSpPr>
        <p:spPr/>
        <p:txBody>
          <a:bodyPr/>
          <a:lstStyle/>
          <a:p>
            <a:fld id="{E0EF0128-BE69-46F8-8B53-F084BE844DB1}" type="slidenum">
              <a:rPr lang="en-US" smtClean="0"/>
              <a:pPr/>
              <a:t>52</a:t>
            </a:fld>
            <a:endParaRPr lang="en-US"/>
          </a:p>
        </p:txBody>
      </p:sp>
    </p:spTree>
    <p:extLst>
      <p:ext uri="{BB962C8B-B14F-4D97-AF65-F5344CB8AC3E}">
        <p14:creationId xmlns:p14="http://schemas.microsoft.com/office/powerpoint/2010/main" val="38161303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53</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54</a:t>
            </a:fld>
            <a:endParaRPr lang="en-US"/>
          </a:p>
        </p:txBody>
      </p:sp>
    </p:spTree>
    <p:extLst>
      <p:ext uri="{BB962C8B-B14F-4D97-AF65-F5344CB8AC3E}">
        <p14:creationId xmlns:p14="http://schemas.microsoft.com/office/powerpoint/2010/main" val="28161914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55</a:t>
            </a:fld>
            <a:endParaRPr lang="en-US"/>
          </a:p>
        </p:txBody>
      </p:sp>
    </p:spTree>
    <p:extLst>
      <p:ext uri="{BB962C8B-B14F-4D97-AF65-F5344CB8AC3E}">
        <p14:creationId xmlns:p14="http://schemas.microsoft.com/office/powerpoint/2010/main" val="36770982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56</a:t>
            </a:fld>
            <a:endParaRPr lang="en-US"/>
          </a:p>
        </p:txBody>
      </p:sp>
    </p:spTree>
    <p:extLst>
      <p:ext uri="{BB962C8B-B14F-4D97-AF65-F5344CB8AC3E}">
        <p14:creationId xmlns:p14="http://schemas.microsoft.com/office/powerpoint/2010/main" val="33085425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Stack grows</a:t>
            </a:r>
            <a:r>
              <a:rPr lang="en-US" baseline="0" dirty="0"/>
              <a:t> as space is used or allocated in steps 2 and 3.</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57</a:t>
            </a:fld>
            <a:endParaRPr lang="en-US"/>
          </a:p>
        </p:txBody>
      </p:sp>
    </p:spTree>
    <p:extLst>
      <p:ext uri="{BB962C8B-B14F-4D97-AF65-F5344CB8AC3E}">
        <p14:creationId xmlns:p14="http://schemas.microsoft.com/office/powerpoint/2010/main" val="34063082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Stack shrinks as space</a:t>
            </a:r>
            <a:r>
              <a:rPr lang="en-US" baseline="0" dirty="0"/>
              <a:t> </a:t>
            </a:r>
            <a:r>
              <a:rPr lang="en-US" dirty="0"/>
              <a:t>is released in steps 2</a:t>
            </a:r>
            <a:r>
              <a:rPr lang="en-US" baseline="0" dirty="0"/>
              <a:t> and </a:t>
            </a:r>
            <a:r>
              <a:rPr lang="en-US" dirty="0"/>
              <a:t>3.</a:t>
            </a:r>
          </a:p>
        </p:txBody>
      </p:sp>
      <p:sp>
        <p:nvSpPr>
          <p:cNvPr id="4" name="Slide Number Placeholder 3"/>
          <p:cNvSpPr>
            <a:spLocks noGrp="1"/>
          </p:cNvSpPr>
          <p:nvPr>
            <p:ph type="sldNum" sz="quarter" idx="10"/>
          </p:nvPr>
        </p:nvSpPr>
        <p:spPr/>
        <p:txBody>
          <a:bodyPr/>
          <a:lstStyle/>
          <a:p>
            <a:fld id="{E0EF0128-BE69-46F8-8B53-F084BE844DB1}" type="slidenum">
              <a:rPr lang="en-US" smtClean="0"/>
              <a:pPr/>
              <a:t>58</a:t>
            </a:fld>
            <a:endParaRPr lang="en-US"/>
          </a:p>
        </p:txBody>
      </p:sp>
    </p:spTree>
    <p:extLst>
      <p:ext uri="{BB962C8B-B14F-4D97-AF65-F5344CB8AC3E}">
        <p14:creationId xmlns:p14="http://schemas.microsoft.com/office/powerpoint/2010/main" val="34063082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59</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60</a:t>
            </a:fld>
            <a:endParaRPr lang="en-US"/>
          </a:p>
        </p:txBody>
      </p:sp>
    </p:spTree>
    <p:extLst>
      <p:ext uri="{BB962C8B-B14F-4D97-AF65-F5344CB8AC3E}">
        <p14:creationId xmlns:p14="http://schemas.microsoft.com/office/powerpoint/2010/main" val="42543610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The BEQ instruction will cause the program to jump to the code at |L1.94| if the variable x is zero. Otherwise the branch will not be taken, and the </a:t>
            </a:r>
          </a:p>
        </p:txBody>
      </p:sp>
      <p:sp>
        <p:nvSpPr>
          <p:cNvPr id="4" name="Slide Number Placeholder 3"/>
          <p:cNvSpPr>
            <a:spLocks noGrp="1"/>
          </p:cNvSpPr>
          <p:nvPr>
            <p:ph type="sldNum" sz="quarter" idx="10"/>
          </p:nvPr>
        </p:nvSpPr>
        <p:spPr/>
        <p:txBody>
          <a:bodyPr/>
          <a:lstStyle/>
          <a:p>
            <a:fld id="{E0EF0128-BE69-46F8-8B53-F084BE844DB1}" type="slidenum">
              <a:rPr lang="en-US" smtClean="0"/>
              <a:pPr/>
              <a:t>61</a:t>
            </a:fld>
            <a:endParaRPr lang="en-US"/>
          </a:p>
        </p:txBody>
      </p:sp>
    </p:spTree>
    <p:extLst>
      <p:ext uri="{BB962C8B-B14F-4D97-AF65-F5344CB8AC3E}">
        <p14:creationId xmlns:p14="http://schemas.microsoft.com/office/powerpoint/2010/main" val="3381200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We can ask the compiler to show us the assembly code</a:t>
            </a:r>
            <a:r>
              <a:rPr lang="en-US" baseline="0" dirty="0"/>
              <a:t> which it has generated.</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6</a:t>
            </a:fld>
            <a:endParaRPr lang="en-US"/>
          </a:p>
        </p:txBody>
      </p:sp>
    </p:spTree>
    <p:extLst>
      <p:ext uri="{BB962C8B-B14F-4D97-AF65-F5344CB8AC3E}">
        <p14:creationId xmlns:p14="http://schemas.microsoft.com/office/powerpoint/2010/main" val="38329051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The compiler may generate code</a:t>
            </a:r>
            <a:r>
              <a:rPr lang="en-US" baseline="0" dirty="0"/>
              <a:t> for a </a:t>
            </a:r>
            <a:r>
              <a:rPr lang="en-US" dirty="0"/>
              <a:t>switch statement in one of several </a:t>
            </a:r>
            <a:r>
              <a:rPr lang="en-US" baseline="0" dirty="0"/>
              <a:t>ways. One approach is to sequentially test each possible case value, as shown here with instructions at addresses 60 and 64.  Other approaches are using a computed jump or a jump table.</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62</a:t>
            </a:fld>
            <a:endParaRPr lang="en-US"/>
          </a:p>
        </p:txBody>
      </p:sp>
    </p:spTree>
    <p:extLst>
      <p:ext uri="{BB962C8B-B14F-4D97-AF65-F5344CB8AC3E}">
        <p14:creationId xmlns:p14="http://schemas.microsoft.com/office/powerpoint/2010/main" val="33812009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This is a top-test loop.</a:t>
            </a:r>
          </a:p>
        </p:txBody>
      </p:sp>
      <p:sp>
        <p:nvSpPr>
          <p:cNvPr id="4" name="Slide Number Placeholder 3"/>
          <p:cNvSpPr>
            <a:spLocks noGrp="1"/>
          </p:cNvSpPr>
          <p:nvPr>
            <p:ph type="sldNum" sz="quarter" idx="10"/>
          </p:nvPr>
        </p:nvSpPr>
        <p:spPr/>
        <p:txBody>
          <a:bodyPr/>
          <a:lstStyle/>
          <a:p>
            <a:fld id="{E0EF0128-BE69-46F8-8B53-F084BE844DB1}" type="slidenum">
              <a:rPr lang="en-US" smtClean="0"/>
              <a:pPr/>
              <a:t>63</a:t>
            </a:fld>
            <a:endParaRPr lang="en-US"/>
          </a:p>
        </p:txBody>
      </p:sp>
    </p:spTree>
    <p:extLst>
      <p:ext uri="{BB962C8B-B14F-4D97-AF65-F5344CB8AC3E}">
        <p14:creationId xmlns:p14="http://schemas.microsoft.com/office/powerpoint/2010/main" val="33812009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64</a:t>
            </a:fld>
            <a:endParaRPr lang="en-US"/>
          </a:p>
        </p:txBody>
      </p:sp>
    </p:spTree>
    <p:extLst>
      <p:ext uri="{BB962C8B-B14F-4D97-AF65-F5344CB8AC3E}">
        <p14:creationId xmlns:p14="http://schemas.microsoft.com/office/powerpoint/2010/main" val="33812009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This is a bottom-test loop.</a:t>
            </a:r>
          </a:p>
        </p:txBody>
      </p:sp>
      <p:sp>
        <p:nvSpPr>
          <p:cNvPr id="4" name="Slide Number Placeholder 3"/>
          <p:cNvSpPr>
            <a:spLocks noGrp="1"/>
          </p:cNvSpPr>
          <p:nvPr>
            <p:ph type="sldNum" sz="quarter" idx="10"/>
          </p:nvPr>
        </p:nvSpPr>
        <p:spPr/>
        <p:txBody>
          <a:bodyPr/>
          <a:lstStyle/>
          <a:p>
            <a:fld id="{E0EF0128-BE69-46F8-8B53-F084BE844DB1}" type="slidenum">
              <a:rPr lang="en-US" smtClean="0"/>
              <a:pPr/>
              <a:t>65</a:t>
            </a:fld>
            <a:endParaRPr lang="en-US"/>
          </a:p>
        </p:txBody>
      </p:sp>
    </p:spTree>
    <p:extLst>
      <p:ext uri="{BB962C8B-B14F-4D97-AF65-F5344CB8AC3E}">
        <p14:creationId xmlns:p14="http://schemas.microsoft.com/office/powerpoint/2010/main" val="338120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We can ask the compiler to show us the assembly code</a:t>
            </a:r>
            <a:r>
              <a:rPr lang="en-US" baseline="0" dirty="0"/>
              <a:t> which it has generated.</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7</a:t>
            </a:fld>
            <a:endParaRPr lang="en-US"/>
          </a:p>
        </p:txBody>
      </p:sp>
    </p:spTree>
    <p:extLst>
      <p:ext uri="{BB962C8B-B14F-4D97-AF65-F5344CB8AC3E}">
        <p14:creationId xmlns:p14="http://schemas.microsoft.com/office/powerpoint/2010/main" val="4163398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We can also load the program into the debugger and examine the disassembled code.</a:t>
            </a:r>
          </a:p>
        </p:txBody>
      </p:sp>
      <p:sp>
        <p:nvSpPr>
          <p:cNvPr id="4" name="Slide Number Placeholder 3"/>
          <p:cNvSpPr>
            <a:spLocks noGrp="1"/>
          </p:cNvSpPr>
          <p:nvPr>
            <p:ph type="sldNum" sz="quarter" idx="10"/>
          </p:nvPr>
        </p:nvSpPr>
        <p:spPr/>
        <p:txBody>
          <a:bodyPr/>
          <a:lstStyle/>
          <a:p>
            <a:fld id="{E0EF0128-BE69-46F8-8B53-F084BE844DB1}" type="slidenum">
              <a:rPr lang="en-US" smtClean="0"/>
              <a:pPr/>
              <a:t>9</a:t>
            </a:fld>
            <a:endParaRPr lang="en-US"/>
          </a:p>
        </p:txBody>
      </p:sp>
    </p:spTree>
    <p:extLst>
      <p:ext uri="{BB962C8B-B14F-4D97-AF65-F5344CB8AC3E}">
        <p14:creationId xmlns:p14="http://schemas.microsoft.com/office/powerpoint/2010/main" val="3793482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10</a:t>
            </a:fld>
            <a:endParaRPr lang="en-US"/>
          </a:p>
        </p:txBody>
      </p:sp>
    </p:spTree>
    <p:extLst>
      <p:ext uri="{BB962C8B-B14F-4D97-AF65-F5344CB8AC3E}">
        <p14:creationId xmlns:p14="http://schemas.microsoft.com/office/powerpoint/2010/main" val="47196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1440000"/>
            <a:ext cx="11040000" cy="1920000"/>
          </a:xfrm>
        </p:spPr>
        <p:txBody>
          <a:bodyPr lIns="0" tIns="0" rIns="0" bIns="0">
            <a:normAutofit/>
          </a:bodyPr>
          <a:lstStyle>
            <a:lvl1pPr algn="r">
              <a:defRPr sz="3601"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235" y="3600000"/>
            <a:ext cx="11040000" cy="960000"/>
          </a:xfrm>
        </p:spPr>
        <p:txBody>
          <a:bodyPr lIns="0" tIns="0" rIns="0"/>
          <a:lstStyle>
            <a:lvl1pPr marL="27443" indent="0" algn="r">
              <a:spcBef>
                <a:spcPts val="0"/>
              </a:spcBef>
              <a:buNone/>
              <a:defRPr sz="2401">
                <a:solidFill>
                  <a:schemeClr val="tx1"/>
                </a:solidFill>
              </a:defRPr>
            </a:lvl1pPr>
            <a:lvl2pPr marL="343037" indent="0" algn="ctr">
              <a:buNone/>
            </a:lvl2pPr>
            <a:lvl3pPr marL="686074" indent="0" algn="ctr">
              <a:buNone/>
            </a:lvl3pPr>
            <a:lvl4pPr marL="1029111" indent="0" algn="ctr">
              <a:buNone/>
            </a:lvl4pPr>
            <a:lvl5pPr marL="1372149" indent="0" algn="ctr">
              <a:buNone/>
            </a:lvl5pPr>
            <a:lvl6pPr marL="1715186" indent="0" algn="ctr">
              <a:buNone/>
            </a:lvl6pPr>
            <a:lvl7pPr marL="2058223" indent="0" algn="ctr">
              <a:buNone/>
            </a:lvl7pPr>
            <a:lvl8pPr marL="2401260" indent="0" algn="ctr">
              <a:buNone/>
            </a:lvl8pPr>
            <a:lvl9pPr marL="2744297" indent="0" algn="ctr">
              <a:buNone/>
            </a:lvl9pPr>
          </a:lstStyle>
          <a:p>
            <a:r>
              <a:rPr kumimoji="0" lang="en-GB" dirty="0"/>
              <a:t>Click to edit subtitle</a:t>
            </a:r>
            <a:endParaRPr kumimoji="0" lang="en-US" dirty="0"/>
          </a:p>
        </p:txBody>
      </p:sp>
    </p:spTree>
    <p:extLst>
      <p:ext uri="{BB962C8B-B14F-4D97-AF65-F5344CB8AC3E}">
        <p14:creationId xmlns:p14="http://schemas.microsoft.com/office/powerpoint/2010/main" val="419724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42591"/>
      </p:ext>
    </p:extLst>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04659511"/>
      </p:ext>
    </p:extLst>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600201"/>
            <a:ext cx="10363200" cy="1362075"/>
          </a:xfrm>
        </p:spPr>
        <p:txBody>
          <a:bodyPr anchor="t"/>
          <a:lstStyle>
            <a:lvl1pPr algn="l">
              <a:defRPr sz="4000" b="1" cap="all"/>
            </a:lvl1pPr>
          </a:lstStyle>
          <a:p>
            <a:r>
              <a:rPr lang="en-US" dirty="0"/>
              <a:t>Click to edit Master title style</a:t>
            </a:r>
            <a:endParaRPr lang="en-GB"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4352065"/>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9"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458" y="1197429"/>
            <a:ext cx="914639" cy="914400"/>
          </a:xfrm>
          <a:prstGeom prst="rect">
            <a:avLst/>
          </a:prstGeom>
        </p:spPr>
        <p:txBody>
          <a:bodyPr vert="horz" wrap="none" lIns="0" tIns="0" rIns="0" bIns="0" rtlCol="0" anchor="t">
            <a:normAutofit/>
          </a:bodyPr>
          <a:lstStyle/>
          <a:p>
            <a:endParaRPr lang="en-US" sz="1801" dirty="0"/>
          </a:p>
        </p:txBody>
      </p:sp>
    </p:spTree>
    <p:extLst>
      <p:ext uri="{BB962C8B-B14F-4D97-AF65-F5344CB8AC3E}">
        <p14:creationId xmlns:p14="http://schemas.microsoft.com/office/powerpoint/2010/main" val="77965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80001" y="1440000"/>
            <a:ext cx="527571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7782" y="1440000"/>
            <a:ext cx="5562551"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extLst>
      <p:ext uri="{BB962C8B-B14F-4D97-AF65-F5344CB8AC3E}">
        <p14:creationId xmlns:p14="http://schemas.microsoft.com/office/powerpoint/2010/main" val="6610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527571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7782" y="1440000"/>
            <a:ext cx="5562551"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740" y="920442"/>
            <a:ext cx="11162907" cy="396000"/>
          </a:xfrm>
        </p:spPr>
        <p:txBody>
          <a:bodyPr/>
          <a:lstStyle>
            <a:lvl1pPr marL="0" indent="0">
              <a:buNone/>
              <a:defRPr sz="1801">
                <a:solidFill>
                  <a:schemeClr val="accent5"/>
                </a:solidFill>
              </a:defRPr>
            </a:lvl1pPr>
          </a:lstStyle>
          <a:p>
            <a:pPr lvl="0"/>
            <a:r>
              <a:rPr lang="en-GB" dirty="0"/>
              <a:t>Click to edit subtitle</a:t>
            </a:r>
            <a:endParaRPr lang="en-US" dirty="0"/>
          </a:p>
        </p:txBody>
      </p:sp>
      <p:sp>
        <p:nvSpPr>
          <p:cNvPr id="14" name="TextBox 13"/>
          <p:cNvSpPr txBox="1"/>
          <p:nvPr/>
        </p:nvSpPr>
        <p:spPr>
          <a:xfrm>
            <a:off x="302458" y="1197429"/>
            <a:ext cx="914639" cy="914400"/>
          </a:xfrm>
          <a:prstGeom prst="rect">
            <a:avLst/>
          </a:prstGeom>
        </p:spPr>
        <p:txBody>
          <a:bodyPr vert="horz" wrap="none" lIns="0" tIns="0" rIns="0" bIns="0" rtlCol="0" anchor="t">
            <a:normAutofit/>
          </a:bodyPr>
          <a:lstStyle/>
          <a:p>
            <a:endParaRPr lang="en-US" sz="1801" dirty="0"/>
          </a:p>
        </p:txBody>
      </p:sp>
    </p:spTree>
    <p:extLst>
      <p:ext uri="{BB962C8B-B14F-4D97-AF65-F5344CB8AC3E}">
        <p14:creationId xmlns:p14="http://schemas.microsoft.com/office/powerpoint/2010/main" val="458057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9"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740" y="920442"/>
            <a:ext cx="11162907" cy="396000"/>
          </a:xfrm>
        </p:spPr>
        <p:txBody>
          <a:bodyPr/>
          <a:lstStyle>
            <a:lvl1pPr marL="0" indent="0">
              <a:buNone/>
              <a:defRPr sz="1801">
                <a:solidFill>
                  <a:schemeClr val="accent5"/>
                </a:solidFill>
              </a:defRPr>
            </a:lvl1pPr>
          </a:lstStyle>
          <a:p>
            <a:pPr lvl="0"/>
            <a:r>
              <a:rPr lang="en-GB" dirty="0"/>
              <a:t>Click to edit subtitle</a:t>
            </a:r>
            <a:endParaRPr lang="en-US" dirty="0"/>
          </a:p>
        </p:txBody>
      </p:sp>
      <p:sp>
        <p:nvSpPr>
          <p:cNvPr id="14" name="TextBox 13"/>
          <p:cNvSpPr txBox="1"/>
          <p:nvPr/>
        </p:nvSpPr>
        <p:spPr>
          <a:xfrm>
            <a:off x="302458" y="1197429"/>
            <a:ext cx="914639" cy="914400"/>
          </a:xfrm>
          <a:prstGeom prst="rect">
            <a:avLst/>
          </a:prstGeom>
        </p:spPr>
        <p:txBody>
          <a:bodyPr vert="horz" wrap="none" lIns="0" tIns="0" rIns="0" bIns="0" rtlCol="0" anchor="t">
            <a:normAutofit/>
          </a:bodyPr>
          <a:lstStyle/>
          <a:p>
            <a:endParaRPr lang="en-US" sz="1801" dirty="0"/>
          </a:p>
        </p:txBody>
      </p:sp>
    </p:spTree>
    <p:extLst>
      <p:ext uri="{BB962C8B-B14F-4D97-AF65-F5344CB8AC3E}">
        <p14:creationId xmlns:p14="http://schemas.microsoft.com/office/powerpoint/2010/main" val="389107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80002" y="1440000"/>
            <a:ext cx="1116033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4"/>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9325" y="1023286"/>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a:ln>
                  <a:noFill/>
                </a:ln>
                <a:solidFill>
                  <a:srgbClr val="FFFFFF"/>
                </a:solidFill>
                <a:effectLst/>
                <a:latin typeface="Arial" charset="0"/>
                <a:ea typeface="MS PGothic" pitchFamily="34" charset="-128"/>
              </a:rPr>
              <a:t>Approximate</a:t>
            </a:r>
            <a:r>
              <a:rPr kumimoji="0" lang="en-US" sz="750" b="1" i="0" u="none" strike="noStrike" cap="none" normalizeH="0" dirty="0">
                <a:ln>
                  <a:noFill/>
                </a:ln>
                <a:solidFill>
                  <a:srgbClr val="FFFFFF"/>
                </a:solidFill>
                <a:effectLst/>
                <a:latin typeface="Arial" charset="0"/>
                <a:ea typeface="MS PGothic" pitchFamily="34" charset="-128"/>
              </a:rPr>
              <a:t> clearance</a:t>
            </a:r>
            <a:endParaRPr kumimoji="0" lang="en-US" sz="75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9325" y="6105411"/>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a:solidFill>
                  <a:srgbClr val="FFFFFF"/>
                </a:solidFill>
                <a:latin typeface="Arial" charset="0"/>
                <a:ea typeface="MS PGothic" pitchFamily="34" charset="-128"/>
              </a:rPr>
              <a:t>Approximate clearance</a:t>
            </a:r>
          </a:p>
        </p:txBody>
      </p:sp>
      <p:sp>
        <p:nvSpPr>
          <p:cNvPr id="11" name="Rectangle 10"/>
          <p:cNvSpPr/>
          <p:nvPr/>
        </p:nvSpPr>
        <p:spPr bwMode="auto">
          <a:xfrm>
            <a:off x="3989325" y="835138"/>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a:ln>
                  <a:noFill/>
                </a:ln>
                <a:solidFill>
                  <a:srgbClr val="FFFFFF"/>
                </a:solidFill>
                <a:effectLst/>
                <a:latin typeface="Arial" charset="0"/>
                <a:ea typeface="MS PGothic" pitchFamily="34" charset="-128"/>
              </a:rPr>
              <a:t>Approximate</a:t>
            </a:r>
            <a:r>
              <a:rPr kumimoji="0" lang="en-US" sz="750" b="1" i="0" u="none" strike="noStrike" cap="none" normalizeH="0" dirty="0">
                <a:ln>
                  <a:noFill/>
                </a:ln>
                <a:solidFill>
                  <a:srgbClr val="FFFFFF"/>
                </a:solidFill>
                <a:effectLst/>
                <a:latin typeface="Arial" charset="0"/>
                <a:ea typeface="MS PGothic" pitchFamily="34" charset="-128"/>
              </a:rPr>
              <a:t> clearance</a:t>
            </a:r>
            <a:endParaRPr kumimoji="0" lang="en-US" sz="75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p:nvSpPr>
        <p:spPr bwMode="auto">
          <a:xfrm>
            <a:off x="3989325" y="6153731"/>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a:solidFill>
                  <a:srgbClr val="FFFFFF"/>
                </a:solidFill>
                <a:latin typeface="Arial" charset="0"/>
                <a:ea typeface="MS PGothic" pitchFamily="34" charset="-128"/>
              </a:rPr>
              <a:t>Approximate clearance</a:t>
            </a:r>
          </a:p>
        </p:txBody>
      </p:sp>
    </p:spTree>
    <p:extLst>
      <p:ext uri="{BB962C8B-B14F-4D97-AF65-F5344CB8AC3E}">
        <p14:creationId xmlns:p14="http://schemas.microsoft.com/office/powerpoint/2010/main" val="170814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4"/>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9325" y="1023286"/>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a:ln>
                  <a:noFill/>
                </a:ln>
                <a:solidFill>
                  <a:srgbClr val="FFFFFF"/>
                </a:solidFill>
                <a:effectLst/>
                <a:latin typeface="Arial" charset="0"/>
                <a:ea typeface="MS PGothic" pitchFamily="34" charset="-128"/>
              </a:rPr>
              <a:t>Approximate</a:t>
            </a:r>
            <a:r>
              <a:rPr kumimoji="0" lang="en-US" sz="750" b="1" i="0" u="none" strike="noStrike" cap="none" normalizeH="0" dirty="0">
                <a:ln>
                  <a:noFill/>
                </a:ln>
                <a:solidFill>
                  <a:srgbClr val="FFFFFF"/>
                </a:solidFill>
                <a:effectLst/>
                <a:latin typeface="Arial" charset="0"/>
                <a:ea typeface="MS PGothic" pitchFamily="34" charset="-128"/>
              </a:rPr>
              <a:t> clearance</a:t>
            </a:r>
            <a:endParaRPr kumimoji="0" lang="en-US" sz="75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9325" y="6105411"/>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730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80001" y="1440000"/>
            <a:ext cx="527571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8383" y="1440000"/>
            <a:ext cx="5561948"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p:nvSpPr>
        <p:spPr bwMode="auto">
          <a:xfrm>
            <a:off x="3989325" y="835138"/>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a:ln>
                  <a:noFill/>
                </a:ln>
                <a:solidFill>
                  <a:srgbClr val="FFFFFF"/>
                </a:solidFill>
                <a:effectLst/>
                <a:latin typeface="Arial" charset="0"/>
                <a:ea typeface="MS PGothic" pitchFamily="34" charset="-128"/>
              </a:rPr>
              <a:t>Approximate</a:t>
            </a:r>
            <a:r>
              <a:rPr kumimoji="0" lang="en-US" sz="750" b="1" i="0" u="none" strike="noStrike" cap="none" normalizeH="0" dirty="0">
                <a:ln>
                  <a:noFill/>
                </a:ln>
                <a:solidFill>
                  <a:srgbClr val="FFFFFF"/>
                </a:solidFill>
                <a:effectLst/>
                <a:latin typeface="Arial" charset="0"/>
                <a:ea typeface="MS PGothic" pitchFamily="34" charset="-128"/>
              </a:rPr>
              <a:t> clearance</a:t>
            </a:r>
            <a:endParaRPr kumimoji="0" lang="en-US" sz="75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p:nvSpPr>
        <p:spPr bwMode="auto">
          <a:xfrm>
            <a:off x="3989325" y="6153731"/>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a:solidFill>
                  <a:srgbClr val="FFFFFF"/>
                </a:solidFill>
                <a:latin typeface="Arial" charset="0"/>
                <a:ea typeface="MS PGothic" pitchFamily="34" charset="-128"/>
              </a:rPr>
              <a:t>Approximate clearance</a:t>
            </a:r>
          </a:p>
        </p:txBody>
      </p:sp>
      <p:cxnSp>
        <p:nvCxnSpPr>
          <p:cNvPr id="15" name="Straight Connector 14"/>
          <p:cNvCxnSpPr/>
          <p:nvPr/>
        </p:nvCxnSpPr>
        <p:spPr>
          <a:xfrm>
            <a:off x="468785"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730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258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2796216"/>
            <a:ext cx="11040000" cy="1013625"/>
          </a:xfrm>
        </p:spPr>
        <p:txBody>
          <a:bodyPr lIns="0" tIns="0" rIns="0" bIns="0">
            <a:normAutofit/>
          </a:bodyPr>
          <a:lstStyle>
            <a:lvl1pPr algn="r">
              <a:defRPr sz="3601"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305093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5389" y="2540004"/>
            <a:ext cx="9278624" cy="1479663"/>
          </a:xfrm>
        </p:spPr>
        <p:txBody>
          <a:bodyPr lIns="0" tIns="0" rIns="0" bIns="0">
            <a:noAutofit/>
          </a:bodyPr>
          <a:lstStyle>
            <a:lvl1pPr algn="l">
              <a:defRPr sz="2401"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p:nvSpPr>
        <p:spPr>
          <a:xfrm>
            <a:off x="3359418" y="4515556"/>
            <a:ext cx="914639" cy="914400"/>
          </a:xfrm>
          <a:prstGeom prst="rect">
            <a:avLst/>
          </a:prstGeom>
        </p:spPr>
        <p:txBody>
          <a:bodyPr vert="horz" wrap="none" lIns="0" tIns="0" rIns="0" bIns="0" rtlCol="0" anchor="t">
            <a:normAutofit/>
          </a:bodyPr>
          <a:lstStyle/>
          <a:p>
            <a:endParaRPr lang="en-US" sz="1801" dirty="0"/>
          </a:p>
        </p:txBody>
      </p:sp>
      <p:sp>
        <p:nvSpPr>
          <p:cNvPr id="14" name="Text Placeholder 13"/>
          <p:cNvSpPr>
            <a:spLocks noGrp="1"/>
          </p:cNvSpPr>
          <p:nvPr>
            <p:ph type="body" sz="quarter" idx="11" hasCustomPrompt="1"/>
          </p:nvPr>
        </p:nvSpPr>
        <p:spPr>
          <a:xfrm>
            <a:off x="6182456" y="4524562"/>
            <a:ext cx="4712219" cy="546041"/>
          </a:xfrm>
        </p:spPr>
        <p:txBody>
          <a:bodyPr/>
          <a:lstStyle>
            <a:lvl1pPr marL="0" indent="0" algn="r">
              <a:buNone/>
              <a:defRPr sz="900">
                <a:solidFill>
                  <a:srgbClr val="7F7F7F"/>
                </a:solidFill>
              </a:defRPr>
            </a:lvl1pPr>
            <a:lvl2pPr marL="403783" indent="0">
              <a:buNone/>
              <a:defRPr sz="900">
                <a:solidFill>
                  <a:srgbClr val="7F7F7F"/>
                </a:solidFill>
              </a:defRPr>
            </a:lvl2pPr>
            <a:lvl3pPr marL="403783" indent="0">
              <a:buNone/>
              <a:defRPr sz="900">
                <a:solidFill>
                  <a:srgbClr val="7F7F7F"/>
                </a:solidFill>
              </a:defRPr>
            </a:lvl3pPr>
            <a:lvl4pPr marL="403783" indent="0">
              <a:buNone/>
              <a:defRPr sz="900">
                <a:solidFill>
                  <a:srgbClr val="7F7F7F"/>
                </a:solidFill>
              </a:defRPr>
            </a:lvl4pPr>
            <a:lvl5pPr marL="403783" indent="0">
              <a:buNone/>
              <a:defRPr sz="9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59088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999" y="336000"/>
            <a:ext cx="11162907"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80002" y="1440000"/>
            <a:ext cx="11160332"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913" y="6559369"/>
            <a:ext cx="1303385"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343037" rtl="0" eaLnBrk="1" fontAlgn="auto" latinLnBrk="0" hangingPunct="1">
              <a:lnSpc>
                <a:spcPct val="100000"/>
              </a:lnSpc>
              <a:spcBef>
                <a:spcPts val="0"/>
              </a:spcBef>
              <a:spcAft>
                <a:spcPts val="0"/>
              </a:spcAft>
              <a:buClrTx/>
              <a:buSzTx/>
              <a:buFontTx/>
              <a:buNone/>
              <a:tabLst/>
              <a:defRPr/>
            </a:pPr>
            <a:fld id="{319DA607-C033-414D-8F05-C963E77EB547}" type="slidenum">
              <a:rPr lang="en-US" sz="750" smtClean="0"/>
              <a:pPr marL="0" marR="0" indent="0" algn="l" defTabSz="343037" rtl="0" eaLnBrk="1" fontAlgn="auto" latinLnBrk="0" hangingPunct="1">
                <a:lnSpc>
                  <a:spcPct val="100000"/>
                </a:lnSpc>
                <a:spcBef>
                  <a:spcPts val="0"/>
                </a:spcBef>
                <a:spcAft>
                  <a:spcPts val="0"/>
                </a:spcAft>
                <a:buClrTx/>
                <a:buSzTx/>
                <a:buFontTx/>
                <a:buNone/>
                <a:tabLst/>
                <a:defRPr/>
              </a:pPr>
              <a:t>‹#›</a:t>
            </a:fld>
            <a:endParaRPr lang="en-US" sz="750" dirty="0"/>
          </a:p>
          <a:p>
            <a:endParaRPr lang="en-US" sz="750" b="0" dirty="0"/>
          </a:p>
        </p:txBody>
      </p:sp>
      <p:pic>
        <p:nvPicPr>
          <p:cNvPr id="6" name="Picture 8" descr="http://brand.ncsu.edu/assets/logos/ncstate-brick-4x1-red.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398000" y="0"/>
            <a:ext cx="2794000" cy="43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61480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p:pull dir="ru"/>
  </p:transition>
  <p:txStyles>
    <p:titleStyle>
      <a:lvl1pPr algn="l" rtl="0" eaLnBrk="1" latinLnBrk="0" hangingPunct="1">
        <a:spcBef>
          <a:spcPct val="0"/>
        </a:spcBef>
        <a:buNone/>
        <a:tabLst>
          <a:tab pos="1617515" algn="l"/>
        </a:tabLst>
        <a:defRPr kumimoji="0" sz="2851" b="0" i="0" kern="1200">
          <a:solidFill>
            <a:schemeClr val="accent1"/>
          </a:solidFill>
          <a:effectLst/>
          <a:latin typeface="Gill Sans MT"/>
          <a:ea typeface="+mj-ea"/>
          <a:cs typeface="Gill Sans MT"/>
        </a:defRPr>
      </a:lvl1pPr>
    </p:titleStyle>
    <p:bodyStyle>
      <a:lvl1pPr marL="198914" indent="-198914" algn="l" rtl="0" eaLnBrk="1" latinLnBrk="0" hangingPunct="1">
        <a:spcBef>
          <a:spcPts val="300"/>
        </a:spcBef>
        <a:buClr>
          <a:schemeClr val="accent5"/>
        </a:buClr>
        <a:buSzPct val="95000"/>
        <a:buFont typeface="Wingdings" charset="2"/>
        <a:buChar char="§"/>
        <a:defRPr kumimoji="0" sz="1801" b="0" i="0" kern="1200">
          <a:solidFill>
            <a:schemeClr val="tx1"/>
          </a:solidFill>
          <a:effectLst/>
          <a:latin typeface="Gill Sans MT"/>
          <a:ea typeface="+mn-ea"/>
          <a:cs typeface="Gill Sans MT"/>
        </a:defRPr>
      </a:lvl1pPr>
      <a:lvl2pPr marL="470485" indent="-198914" algn="l" rtl="0" eaLnBrk="1" latinLnBrk="0" hangingPunct="1">
        <a:spcBef>
          <a:spcPts val="300"/>
        </a:spcBef>
        <a:buClr>
          <a:schemeClr val="accent5"/>
        </a:buClr>
        <a:buSzPct val="95000"/>
        <a:buFont typeface="Wingdings" charset="2"/>
        <a:buChar char="§"/>
        <a:defRPr kumimoji="0" sz="1501" b="0" i="0" kern="1200">
          <a:solidFill>
            <a:schemeClr val="tx1"/>
          </a:solidFill>
          <a:latin typeface="Gill Sans MT"/>
          <a:ea typeface="+mn-ea"/>
          <a:cs typeface="Gill Sans MT"/>
        </a:defRPr>
      </a:lvl2pPr>
      <a:lvl3pPr marL="642004" indent="-198914" algn="l" rtl="0" eaLnBrk="1" latinLnBrk="0" hangingPunct="1">
        <a:spcBef>
          <a:spcPts val="300"/>
        </a:spcBef>
        <a:buClr>
          <a:schemeClr val="accent5"/>
        </a:buClr>
        <a:buSzPct val="95000"/>
        <a:buFont typeface="Wingdings" charset="2"/>
        <a:buChar char="§"/>
        <a:defRPr kumimoji="0" sz="1351" b="0" i="0" kern="1200">
          <a:solidFill>
            <a:schemeClr val="tx1"/>
          </a:solidFill>
          <a:latin typeface="Gill Sans MT"/>
          <a:ea typeface="+mn-ea"/>
          <a:cs typeface="Gill Sans MT"/>
        </a:defRPr>
      </a:lvl3pPr>
      <a:lvl4pPr marL="775407" indent="-198914" algn="l" rtl="0" eaLnBrk="1" latinLnBrk="0" hangingPunct="1">
        <a:spcBef>
          <a:spcPts val="300"/>
        </a:spcBef>
        <a:buClr>
          <a:schemeClr val="accent5"/>
        </a:buClr>
        <a:buSzPct val="95000"/>
        <a:buFont typeface="Wingdings" charset="2"/>
        <a:buChar char="§"/>
        <a:defRPr kumimoji="0" sz="1200" b="0" i="0" kern="1200">
          <a:solidFill>
            <a:schemeClr val="tx1"/>
          </a:solidFill>
          <a:latin typeface="Gill Sans MT"/>
          <a:ea typeface="+mn-ea"/>
          <a:cs typeface="Gill Sans MT"/>
        </a:defRPr>
      </a:lvl4pPr>
      <a:lvl5pPr marL="901664" indent="-198914" algn="l" rtl="0" eaLnBrk="1" latinLnBrk="0" hangingPunct="1">
        <a:spcBef>
          <a:spcPts val="300"/>
        </a:spcBef>
        <a:buClr>
          <a:schemeClr val="accent5"/>
        </a:buClr>
        <a:buSzPct val="95000"/>
        <a:buFont typeface="Wingdings" charset="2"/>
        <a:buChar char="§"/>
        <a:defRPr kumimoji="0" sz="1050" b="0" i="0" kern="1200">
          <a:solidFill>
            <a:schemeClr val="tx1"/>
          </a:solidFill>
          <a:latin typeface="Gill Sans MT"/>
          <a:ea typeface="+mn-ea"/>
          <a:cs typeface="Gill Sans MT"/>
        </a:defRPr>
      </a:lvl5pPr>
      <a:lvl6pPr marL="1118301" indent="-137215" algn="l" rtl="0" eaLnBrk="1" latinLnBrk="0" hangingPunct="1">
        <a:spcBef>
          <a:spcPts val="188"/>
        </a:spcBef>
        <a:buClr>
          <a:schemeClr val="accent3">
            <a:tint val="85000"/>
            <a:satMod val="275000"/>
          </a:schemeClr>
        </a:buClr>
        <a:buSzPct val="100000"/>
        <a:buFont typeface="Verdana"/>
        <a:buChar char="◦"/>
        <a:defRPr kumimoji="0" sz="1276" kern="1200" baseline="0">
          <a:solidFill>
            <a:schemeClr val="tx1"/>
          </a:solidFill>
          <a:latin typeface="+mn-lt"/>
          <a:ea typeface="+mn-ea"/>
          <a:cs typeface="+mn-cs"/>
        </a:defRPr>
      </a:lvl6pPr>
      <a:lvl7pPr marL="1276098" indent="-137215" algn="l" rtl="0" eaLnBrk="1" latinLnBrk="0" hangingPunct="1">
        <a:spcBef>
          <a:spcPts val="191"/>
        </a:spcBef>
        <a:buClr>
          <a:schemeClr val="accent3">
            <a:tint val="85000"/>
            <a:satMod val="275000"/>
          </a:schemeClr>
        </a:buClr>
        <a:buSzPct val="100000"/>
        <a:buFont typeface="Wingdings 2"/>
        <a:buChar char=""/>
        <a:defRPr kumimoji="0" sz="1125" kern="1200">
          <a:solidFill>
            <a:schemeClr val="tx1"/>
          </a:solidFill>
          <a:latin typeface="+mn-lt"/>
          <a:ea typeface="+mn-ea"/>
          <a:cs typeface="+mn-cs"/>
        </a:defRPr>
      </a:lvl7pPr>
      <a:lvl8pPr marL="1440756" indent="-137215" algn="l" rtl="0" eaLnBrk="1" latinLnBrk="0" hangingPunct="1">
        <a:spcBef>
          <a:spcPts val="193"/>
        </a:spcBef>
        <a:buClr>
          <a:schemeClr val="accent3">
            <a:tint val="85000"/>
            <a:satMod val="275000"/>
          </a:schemeClr>
        </a:buClr>
        <a:buSzPct val="100000"/>
        <a:buFont typeface="Verdana"/>
        <a:buChar char="◦"/>
        <a:defRPr kumimoji="0" sz="1125" kern="1200" baseline="0">
          <a:solidFill>
            <a:schemeClr val="tx1"/>
          </a:solidFill>
          <a:latin typeface="+mn-lt"/>
          <a:ea typeface="+mn-ea"/>
          <a:cs typeface="+mn-cs"/>
        </a:defRPr>
      </a:lvl8pPr>
      <a:lvl9pPr marL="1612275" indent="-137215" algn="l" rtl="0" eaLnBrk="1" latinLnBrk="0" hangingPunct="1">
        <a:spcBef>
          <a:spcPts val="191"/>
        </a:spcBef>
        <a:buClr>
          <a:schemeClr val="accent3">
            <a:tint val="85000"/>
            <a:satMod val="275000"/>
          </a:schemeClr>
        </a:buClr>
        <a:buSzPct val="100000"/>
        <a:buFont typeface="Wingdings 2"/>
        <a:buChar char=""/>
        <a:defRPr kumimoji="0" sz="1125"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3037" algn="l" rtl="0" eaLnBrk="1" latinLnBrk="0" hangingPunct="1">
        <a:defRPr kumimoji="0" kern="1200">
          <a:solidFill>
            <a:schemeClr val="tx1"/>
          </a:solidFill>
          <a:latin typeface="+mn-lt"/>
          <a:ea typeface="+mn-ea"/>
          <a:cs typeface="+mn-cs"/>
        </a:defRPr>
      </a:lvl2pPr>
      <a:lvl3pPr marL="686074" algn="l" rtl="0" eaLnBrk="1" latinLnBrk="0" hangingPunct="1">
        <a:defRPr kumimoji="0" kern="1200">
          <a:solidFill>
            <a:schemeClr val="tx1"/>
          </a:solidFill>
          <a:latin typeface="+mn-lt"/>
          <a:ea typeface="+mn-ea"/>
          <a:cs typeface="+mn-cs"/>
        </a:defRPr>
      </a:lvl3pPr>
      <a:lvl4pPr marL="1029111" algn="l" rtl="0" eaLnBrk="1" latinLnBrk="0" hangingPunct="1">
        <a:defRPr kumimoji="0" kern="1200">
          <a:solidFill>
            <a:schemeClr val="tx1"/>
          </a:solidFill>
          <a:latin typeface="+mn-lt"/>
          <a:ea typeface="+mn-ea"/>
          <a:cs typeface="+mn-cs"/>
        </a:defRPr>
      </a:lvl4pPr>
      <a:lvl5pPr marL="1372149" algn="l" rtl="0" eaLnBrk="1" latinLnBrk="0" hangingPunct="1">
        <a:defRPr kumimoji="0" kern="1200">
          <a:solidFill>
            <a:schemeClr val="tx1"/>
          </a:solidFill>
          <a:latin typeface="+mn-lt"/>
          <a:ea typeface="+mn-ea"/>
          <a:cs typeface="+mn-cs"/>
        </a:defRPr>
      </a:lvl5pPr>
      <a:lvl6pPr marL="1715186" algn="l" rtl="0" eaLnBrk="1" latinLnBrk="0" hangingPunct="1">
        <a:defRPr kumimoji="0" kern="1200">
          <a:solidFill>
            <a:schemeClr val="tx1"/>
          </a:solidFill>
          <a:latin typeface="+mn-lt"/>
          <a:ea typeface="+mn-ea"/>
          <a:cs typeface="+mn-cs"/>
        </a:defRPr>
      </a:lvl6pPr>
      <a:lvl7pPr marL="2058223" algn="l" rtl="0" eaLnBrk="1" latinLnBrk="0" hangingPunct="1">
        <a:defRPr kumimoji="0" kern="1200">
          <a:solidFill>
            <a:schemeClr val="tx1"/>
          </a:solidFill>
          <a:latin typeface="+mn-lt"/>
          <a:ea typeface="+mn-ea"/>
          <a:cs typeface="+mn-cs"/>
        </a:defRPr>
      </a:lvl7pPr>
      <a:lvl8pPr marL="2401260" algn="l" rtl="0" eaLnBrk="1" latinLnBrk="0" hangingPunct="1">
        <a:defRPr kumimoji="0" kern="1200">
          <a:solidFill>
            <a:schemeClr val="tx1"/>
          </a:solidFill>
          <a:latin typeface="+mn-lt"/>
          <a:ea typeface="+mn-ea"/>
          <a:cs typeface="+mn-cs"/>
        </a:defRPr>
      </a:lvl8pPr>
      <a:lvl9pPr marL="274429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6312" y="2590801"/>
            <a:ext cx="8878887" cy="1752599"/>
          </a:xfrm>
        </p:spPr>
        <p:txBody>
          <a:bodyPr>
            <a:normAutofit/>
          </a:bodyPr>
          <a:lstStyle/>
          <a:p>
            <a:r>
              <a:rPr lang="en-US"/>
              <a:t>How C Code </a:t>
            </a:r>
            <a:br>
              <a:rPr lang="en-US"/>
            </a:br>
            <a:r>
              <a:rPr lang="en-US"/>
              <a:t>is </a:t>
            </a:r>
            <a:r>
              <a:rPr lang="en-US" i="1"/>
              <a:t>Really </a:t>
            </a:r>
            <a:r>
              <a:rPr lang="en-US"/>
              <a:t>Implemented</a:t>
            </a:r>
            <a:endParaRPr lang="en-US" dirty="0"/>
          </a:p>
        </p:txBody>
      </p:sp>
    </p:spTree>
    <p:extLst>
      <p:ext uri="{BB962C8B-B14F-4D97-AF65-F5344CB8AC3E}">
        <p14:creationId xmlns:p14="http://schemas.microsoft.com/office/powerpoint/2010/main" val="550350017"/>
      </p:ext>
    </p:extLst>
  </p:cSld>
  <p:clrMapOvr>
    <a:masterClrMapping/>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 Warning About Code Optimizations</a:t>
            </a:r>
          </a:p>
        </p:txBody>
      </p:sp>
      <p:sp>
        <p:nvSpPr>
          <p:cNvPr id="3" name="Content Placeholder 2"/>
          <p:cNvSpPr>
            <a:spLocks noGrp="1"/>
          </p:cNvSpPr>
          <p:nvPr>
            <p:ph idx="1"/>
          </p:nvPr>
        </p:nvSpPr>
        <p:spPr>
          <a:xfrm>
            <a:off x="480000" y="1295399"/>
            <a:ext cx="9807002" cy="5033963"/>
          </a:xfrm>
        </p:spPr>
        <p:txBody>
          <a:bodyPr/>
          <a:lstStyle/>
          <a:p>
            <a:r>
              <a:rPr lang="en-US" sz="2400" dirty="0"/>
              <a:t>Compiler and rest of tool-chain try to optimize code:</a:t>
            </a:r>
          </a:p>
          <a:p>
            <a:pPr lvl="1"/>
            <a:r>
              <a:rPr lang="en-US" sz="2000" dirty="0"/>
              <a:t>Simplifying operations</a:t>
            </a:r>
          </a:p>
          <a:p>
            <a:pPr lvl="1"/>
            <a:r>
              <a:rPr lang="en-US" sz="2000" dirty="0"/>
              <a:t>Removing “dead” code</a:t>
            </a:r>
          </a:p>
          <a:p>
            <a:pPr lvl="1"/>
            <a:r>
              <a:rPr lang="en-US" sz="2000" dirty="0"/>
              <a:t>Using registers </a:t>
            </a:r>
          </a:p>
          <a:p>
            <a:pPr lvl="1"/>
            <a:endParaRPr lang="en-US" sz="2000" dirty="0"/>
          </a:p>
          <a:p>
            <a:r>
              <a:rPr lang="en-US" sz="2400" dirty="0"/>
              <a:t>These optimizations often get in way of understanding what the code does</a:t>
            </a:r>
          </a:p>
          <a:p>
            <a:pPr lvl="1"/>
            <a:r>
              <a:rPr lang="en-US" sz="2000" dirty="0"/>
              <a:t>Fundamental trade-off: Fast or comprehensible code?</a:t>
            </a:r>
          </a:p>
          <a:p>
            <a:pPr lvl="1"/>
            <a:r>
              <a:rPr lang="en-US" sz="2000" dirty="0"/>
              <a:t>Compilers typically offer a range of optimization levels (e.g. Level 0 </a:t>
            </a:r>
            <a:br>
              <a:rPr lang="en-US" sz="2000" dirty="0"/>
            </a:br>
            <a:r>
              <a:rPr lang="en-US" sz="2000" dirty="0"/>
              <a:t>to Level 3)</a:t>
            </a:r>
          </a:p>
          <a:p>
            <a:endParaRPr lang="en-US" sz="2400" dirty="0"/>
          </a:p>
          <a:p>
            <a:r>
              <a:rPr lang="en-US" sz="2400" dirty="0"/>
              <a:t>Code examples here may use “volatile” data type modifier to reduce compiler optimizations and improve readability</a:t>
            </a:r>
          </a:p>
        </p:txBody>
      </p:sp>
    </p:spTree>
    <p:extLst>
      <p:ext uri="{BB962C8B-B14F-4D97-AF65-F5344CB8AC3E}">
        <p14:creationId xmlns:p14="http://schemas.microsoft.com/office/powerpoint/2010/main" val="4211915079"/>
      </p:ext>
    </p:extLst>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Binary Interface</a:t>
            </a:r>
          </a:p>
        </p:txBody>
      </p:sp>
      <p:sp>
        <p:nvSpPr>
          <p:cNvPr id="3" name="Content Placeholder 2"/>
          <p:cNvSpPr>
            <a:spLocks noGrp="1"/>
          </p:cNvSpPr>
          <p:nvPr>
            <p:ph idx="1"/>
          </p:nvPr>
        </p:nvSpPr>
        <p:spPr/>
        <p:txBody>
          <a:bodyPr/>
          <a:lstStyle/>
          <a:p>
            <a:pPr marL="0" lvl="1" indent="0">
              <a:buNone/>
            </a:pPr>
            <a:r>
              <a:rPr lang="en-US" sz="2400" b="1" dirty="0"/>
              <a:t>ABI defines rules which allow functions developed separately to work together</a:t>
            </a:r>
          </a:p>
          <a:p>
            <a:endParaRPr lang="en-US" sz="2000" dirty="0"/>
          </a:p>
          <a:p>
            <a:r>
              <a:rPr lang="en-US" sz="2400" dirty="0"/>
              <a:t>ARM Architecture Procedure Call Standard (AAPCS) </a:t>
            </a:r>
          </a:p>
          <a:p>
            <a:pPr lvl="1"/>
            <a:r>
              <a:rPr lang="en-US" sz="2000" dirty="0"/>
              <a:t>Which registers must be saved and restored </a:t>
            </a:r>
          </a:p>
          <a:p>
            <a:pPr lvl="1"/>
            <a:r>
              <a:rPr lang="en-US" sz="2000" dirty="0"/>
              <a:t>How to call procedures</a:t>
            </a:r>
          </a:p>
          <a:p>
            <a:pPr lvl="1"/>
            <a:r>
              <a:rPr lang="en-US" sz="2000" dirty="0"/>
              <a:t>How to return from procedures</a:t>
            </a:r>
          </a:p>
          <a:p>
            <a:r>
              <a:rPr lang="en-US" sz="2400" dirty="0"/>
              <a:t>C Library ABI (CLIBABI)</a:t>
            </a:r>
          </a:p>
          <a:p>
            <a:pPr lvl="1"/>
            <a:r>
              <a:rPr lang="en-US" sz="2000" dirty="0"/>
              <a:t>C Library functions</a:t>
            </a:r>
          </a:p>
          <a:p>
            <a:r>
              <a:rPr lang="en-US" sz="2400" dirty="0"/>
              <a:t>Run-Time ABI (RTABI)</a:t>
            </a:r>
          </a:p>
          <a:p>
            <a:pPr lvl="1"/>
            <a:r>
              <a:rPr lang="en-US" sz="2000" dirty="0"/>
              <a:t>Run-time helper functions: 32/32 integer division, memory copying, floating-point operations, data type conversions, etc.</a:t>
            </a:r>
          </a:p>
        </p:txBody>
      </p:sp>
    </p:spTree>
    <p:extLst>
      <p:ext uri="{BB962C8B-B14F-4D97-AF65-F5344CB8AC3E}">
        <p14:creationId xmlns:p14="http://schemas.microsoft.com/office/powerpoint/2010/main" val="2954964744"/>
      </p:ext>
    </p:extLst>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6313" y="2981326"/>
            <a:ext cx="7772400" cy="1362075"/>
          </a:xfrm>
        </p:spPr>
        <p:txBody>
          <a:bodyPr/>
          <a:lstStyle/>
          <a:p>
            <a:r>
              <a:rPr lang="en-US" dirty="0"/>
              <a:t>Memory requirements</a:t>
            </a:r>
          </a:p>
        </p:txBody>
      </p:sp>
    </p:spTree>
    <p:extLst>
      <p:ext uri="{BB962C8B-B14F-4D97-AF65-F5344CB8AC3E}">
        <p14:creationId xmlns:p14="http://schemas.microsoft.com/office/powerpoint/2010/main" val="3980862852"/>
      </p:ext>
    </p:extLst>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Memory Does a Program Need?</a:t>
            </a:r>
          </a:p>
        </p:txBody>
      </p:sp>
      <p:sp>
        <p:nvSpPr>
          <p:cNvPr id="3" name="Content Placeholder 2"/>
          <p:cNvSpPr>
            <a:spLocks noGrp="1"/>
          </p:cNvSpPr>
          <p:nvPr>
            <p:ph idx="1"/>
          </p:nvPr>
        </p:nvSpPr>
        <p:spPr>
          <a:xfrm>
            <a:off x="6477000" y="1013012"/>
            <a:ext cx="5165906" cy="5844988"/>
          </a:xfrm>
        </p:spPr>
        <p:txBody>
          <a:bodyPr/>
          <a:lstStyle/>
          <a:p>
            <a:r>
              <a:rPr lang="en-US" sz="2400" dirty="0"/>
              <a:t>What does the memory hold?</a:t>
            </a:r>
          </a:p>
          <a:p>
            <a:pPr lvl="1"/>
            <a:r>
              <a:rPr lang="en-US" sz="2000" dirty="0"/>
              <a:t>Code</a:t>
            </a:r>
          </a:p>
          <a:p>
            <a:pPr lvl="1"/>
            <a:r>
              <a:rPr lang="en-US" sz="2000" dirty="0"/>
              <a:t>Read-only static data</a:t>
            </a:r>
          </a:p>
          <a:p>
            <a:pPr lvl="1"/>
            <a:r>
              <a:rPr lang="en-US" sz="2000" dirty="0"/>
              <a:t>Writable static data</a:t>
            </a:r>
          </a:p>
          <a:p>
            <a:pPr lvl="2"/>
            <a:r>
              <a:rPr lang="en-US" sz="2000" dirty="0"/>
              <a:t>Initialized</a:t>
            </a:r>
          </a:p>
          <a:p>
            <a:pPr lvl="2"/>
            <a:r>
              <a:rPr lang="en-US" sz="2000" dirty="0"/>
              <a:t>Zero-initialized</a:t>
            </a:r>
          </a:p>
          <a:p>
            <a:pPr lvl="2"/>
            <a:r>
              <a:rPr lang="en-US" sz="2000" dirty="0"/>
              <a:t>Uninitialized</a:t>
            </a:r>
          </a:p>
          <a:p>
            <a:pPr lvl="1"/>
            <a:r>
              <a:rPr lang="en-US" sz="2000" dirty="0"/>
              <a:t>Heap</a:t>
            </a:r>
          </a:p>
          <a:p>
            <a:pPr lvl="1"/>
            <a:r>
              <a:rPr lang="en-US" sz="2000" dirty="0"/>
              <a:t>Stack</a:t>
            </a:r>
          </a:p>
          <a:p>
            <a:r>
              <a:rPr lang="en-US" sz="2400" dirty="0"/>
              <a:t>What goes where?</a:t>
            </a:r>
          </a:p>
          <a:p>
            <a:pPr lvl="1"/>
            <a:r>
              <a:rPr lang="en-US" sz="2000" dirty="0"/>
              <a:t>Code is obvious</a:t>
            </a:r>
          </a:p>
          <a:p>
            <a:pPr lvl="1"/>
            <a:r>
              <a:rPr lang="en-US" sz="2000" dirty="0"/>
              <a:t>And the others?</a:t>
            </a:r>
          </a:p>
        </p:txBody>
      </p:sp>
      <p:sp>
        <p:nvSpPr>
          <p:cNvPr id="4" name="TextBox 3"/>
          <p:cNvSpPr txBox="1"/>
          <p:nvPr/>
        </p:nvSpPr>
        <p:spPr>
          <a:xfrm>
            <a:off x="479999" y="1013012"/>
            <a:ext cx="4275529" cy="3785652"/>
          </a:xfrm>
          <a:prstGeom prst="rect">
            <a:avLst/>
          </a:prstGeom>
          <a:noFill/>
        </p:spPr>
        <p:txBody>
          <a:bodyPr wrap="none" rtlCol="0">
            <a:spAutoFit/>
          </a:bodyPr>
          <a:lstStyle/>
          <a:p>
            <a:pPr lvl="0"/>
            <a:r>
              <a:rPr lang="en-US" dirty="0" err="1">
                <a:latin typeface="Lucida Console" pitchFamily="49" charset="0"/>
              </a:rPr>
              <a:t>int</a:t>
            </a:r>
            <a:r>
              <a:rPr lang="en-US" dirty="0">
                <a:latin typeface="Lucida Console" pitchFamily="49" charset="0"/>
              </a:rPr>
              <a:t> a, b;</a:t>
            </a:r>
          </a:p>
          <a:p>
            <a:pPr lvl="0"/>
            <a:r>
              <a:rPr lang="en-US" dirty="0" err="1">
                <a:latin typeface="Lucida Console" pitchFamily="49" charset="0"/>
              </a:rPr>
              <a:t>const</a:t>
            </a:r>
            <a:r>
              <a:rPr lang="en-US" dirty="0">
                <a:latin typeface="Lucida Console" pitchFamily="49" charset="0"/>
              </a:rPr>
              <a:t> char c=123;</a:t>
            </a:r>
          </a:p>
          <a:p>
            <a:pPr lvl="0"/>
            <a:r>
              <a:rPr lang="en-US" dirty="0" err="1">
                <a:latin typeface="Lucida Console" pitchFamily="49" charset="0"/>
              </a:rPr>
              <a:t>int</a:t>
            </a:r>
            <a:r>
              <a:rPr lang="en-US" dirty="0">
                <a:latin typeface="Lucida Console" pitchFamily="49" charset="0"/>
              </a:rPr>
              <a:t> d=31;</a:t>
            </a:r>
          </a:p>
          <a:p>
            <a:pPr lvl="0"/>
            <a:r>
              <a:rPr lang="en-US" dirty="0">
                <a:latin typeface="Lucida Console" pitchFamily="49" charset="0"/>
              </a:rPr>
              <a:t>void main(void) {</a:t>
            </a:r>
          </a:p>
          <a:p>
            <a:pPr lvl="0"/>
            <a:r>
              <a:rPr lang="en-US" dirty="0">
                <a:latin typeface="Lucida Console" pitchFamily="49" charset="0"/>
              </a:rPr>
              <a:t>   </a:t>
            </a:r>
            <a:r>
              <a:rPr lang="en-US" dirty="0" err="1">
                <a:latin typeface="Lucida Console" pitchFamily="49" charset="0"/>
              </a:rPr>
              <a:t>int</a:t>
            </a:r>
            <a:r>
              <a:rPr lang="en-US" dirty="0">
                <a:latin typeface="Lucida Console" pitchFamily="49" charset="0"/>
              </a:rPr>
              <a:t> e;</a:t>
            </a:r>
          </a:p>
          <a:p>
            <a:pPr lvl="0"/>
            <a:r>
              <a:rPr lang="en-US" dirty="0">
                <a:latin typeface="Lucida Console" pitchFamily="49" charset="0"/>
              </a:rPr>
              <a:t>   char f[32];</a:t>
            </a:r>
          </a:p>
          <a:p>
            <a:pPr lvl="0"/>
            <a:r>
              <a:rPr lang="en-US" dirty="0">
                <a:latin typeface="Lucida Console" pitchFamily="49" charset="0"/>
              </a:rPr>
              <a:t>   e = d + 7;</a:t>
            </a:r>
          </a:p>
          <a:p>
            <a:pPr lvl="0"/>
            <a:r>
              <a:rPr lang="en-US" dirty="0">
                <a:latin typeface="Lucida Console" pitchFamily="49" charset="0"/>
              </a:rPr>
              <a:t>   a = e + 29999;</a:t>
            </a:r>
          </a:p>
          <a:p>
            <a:pPr lvl="0"/>
            <a:r>
              <a:rPr lang="en-US" dirty="0">
                <a:latin typeface="Lucida Console" pitchFamily="49" charset="0"/>
              </a:rPr>
              <a:t>   </a:t>
            </a:r>
            <a:r>
              <a:rPr lang="en-US" dirty="0" err="1">
                <a:latin typeface="Lucida Console" pitchFamily="49" charset="0"/>
              </a:rPr>
              <a:t>strcpy</a:t>
            </a:r>
            <a:r>
              <a:rPr lang="en-US" dirty="0">
                <a:latin typeface="Lucida Console" pitchFamily="49" charset="0"/>
              </a:rPr>
              <a:t>(</a:t>
            </a:r>
            <a:r>
              <a:rPr lang="en-US" dirty="0" err="1">
                <a:latin typeface="Lucida Console" pitchFamily="49" charset="0"/>
              </a:rPr>
              <a:t>f,“Hello</a:t>
            </a:r>
            <a:r>
              <a:rPr lang="en-US" dirty="0">
                <a:latin typeface="Lucida Console" pitchFamily="49" charset="0"/>
              </a:rPr>
              <a:t>!”);</a:t>
            </a:r>
          </a:p>
          <a:p>
            <a:pPr lvl="0"/>
            <a:r>
              <a:rPr lang="en-US" dirty="0">
                <a:latin typeface="Lucida Console" pitchFamily="49" charset="0"/>
              </a:rPr>
              <a:t>}</a:t>
            </a:r>
          </a:p>
        </p:txBody>
      </p:sp>
    </p:spTree>
    <p:extLst>
      <p:ext uri="{BB962C8B-B14F-4D97-AF65-F5344CB8AC3E}">
        <p14:creationId xmlns:p14="http://schemas.microsoft.com/office/powerpoint/2010/main" val="3140096648"/>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Memory Does a Program Need?</a:t>
            </a:r>
          </a:p>
        </p:txBody>
      </p:sp>
      <p:sp>
        <p:nvSpPr>
          <p:cNvPr id="3" name="Content Placeholder 2"/>
          <p:cNvSpPr>
            <a:spLocks noGrp="1"/>
          </p:cNvSpPr>
          <p:nvPr>
            <p:ph idx="1"/>
          </p:nvPr>
        </p:nvSpPr>
        <p:spPr>
          <a:xfrm>
            <a:off x="5791200" y="1013012"/>
            <a:ext cx="5851706" cy="5844988"/>
          </a:xfrm>
        </p:spPr>
        <p:txBody>
          <a:bodyPr/>
          <a:lstStyle/>
          <a:p>
            <a:r>
              <a:rPr lang="en-US" sz="2400" dirty="0"/>
              <a:t>Can the information change?</a:t>
            </a:r>
          </a:p>
          <a:p>
            <a:pPr lvl="1"/>
            <a:r>
              <a:rPr lang="en-US" sz="2000" b="1" dirty="0"/>
              <a:t>No? Put it in read-only, nonvolatile memory</a:t>
            </a:r>
          </a:p>
          <a:p>
            <a:pPr lvl="2"/>
            <a:r>
              <a:rPr lang="en-US" sz="2000" dirty="0"/>
              <a:t>Instructions</a:t>
            </a:r>
          </a:p>
          <a:p>
            <a:pPr lvl="2"/>
            <a:r>
              <a:rPr lang="en-US" sz="2000" dirty="0"/>
              <a:t>Constant strings</a:t>
            </a:r>
          </a:p>
          <a:p>
            <a:pPr lvl="2"/>
            <a:r>
              <a:rPr lang="en-US" sz="2000" dirty="0"/>
              <a:t>Constant operands</a:t>
            </a:r>
          </a:p>
          <a:p>
            <a:pPr lvl="2"/>
            <a:r>
              <a:rPr lang="en-US" sz="2000" dirty="0"/>
              <a:t>Initialization values</a:t>
            </a:r>
          </a:p>
          <a:p>
            <a:pPr lvl="1"/>
            <a:r>
              <a:rPr lang="en-US" sz="2000" b="1" dirty="0"/>
              <a:t>Yes? Put it in read/write memory</a:t>
            </a:r>
          </a:p>
          <a:p>
            <a:pPr lvl="2"/>
            <a:r>
              <a:rPr lang="en-US" sz="2000" dirty="0"/>
              <a:t>Variables</a:t>
            </a:r>
          </a:p>
          <a:p>
            <a:pPr lvl="2"/>
            <a:r>
              <a:rPr lang="en-US" sz="2000" dirty="0"/>
              <a:t>Intermediate computations</a:t>
            </a:r>
          </a:p>
          <a:p>
            <a:pPr lvl="2"/>
            <a:r>
              <a:rPr lang="en-US" sz="2000" dirty="0"/>
              <a:t>Return address</a:t>
            </a:r>
          </a:p>
          <a:p>
            <a:pPr lvl="2"/>
            <a:r>
              <a:rPr lang="en-US" sz="2000" dirty="0"/>
              <a:t>Other housekeeping data</a:t>
            </a:r>
          </a:p>
          <a:p>
            <a:endParaRPr lang="en-US" sz="2400" dirty="0"/>
          </a:p>
        </p:txBody>
      </p:sp>
      <p:sp>
        <p:nvSpPr>
          <p:cNvPr id="4" name="TextBox 3"/>
          <p:cNvSpPr txBox="1"/>
          <p:nvPr/>
        </p:nvSpPr>
        <p:spPr>
          <a:xfrm>
            <a:off x="479999" y="1013012"/>
            <a:ext cx="4275529" cy="3785652"/>
          </a:xfrm>
          <a:prstGeom prst="rect">
            <a:avLst/>
          </a:prstGeom>
          <a:noFill/>
        </p:spPr>
        <p:txBody>
          <a:bodyPr wrap="none" rtlCol="0">
            <a:spAutoFit/>
          </a:bodyPr>
          <a:lstStyle/>
          <a:p>
            <a:pPr lvl="0"/>
            <a:r>
              <a:rPr lang="en-US" dirty="0" err="1">
                <a:latin typeface="Lucida Console" pitchFamily="49" charset="0"/>
              </a:rPr>
              <a:t>int</a:t>
            </a:r>
            <a:r>
              <a:rPr lang="en-US" dirty="0">
                <a:latin typeface="Lucida Console" pitchFamily="49" charset="0"/>
              </a:rPr>
              <a:t> a, b;</a:t>
            </a:r>
          </a:p>
          <a:p>
            <a:pPr lvl="0"/>
            <a:r>
              <a:rPr lang="en-US" dirty="0" err="1">
                <a:latin typeface="Lucida Console" pitchFamily="49" charset="0"/>
              </a:rPr>
              <a:t>const</a:t>
            </a:r>
            <a:r>
              <a:rPr lang="en-US" dirty="0">
                <a:latin typeface="Lucida Console" pitchFamily="49" charset="0"/>
              </a:rPr>
              <a:t> char c=123;</a:t>
            </a:r>
          </a:p>
          <a:p>
            <a:pPr lvl="0"/>
            <a:r>
              <a:rPr lang="en-US" dirty="0" err="1">
                <a:latin typeface="Lucida Console" pitchFamily="49" charset="0"/>
              </a:rPr>
              <a:t>int</a:t>
            </a:r>
            <a:r>
              <a:rPr lang="en-US" dirty="0">
                <a:latin typeface="Lucida Console" pitchFamily="49" charset="0"/>
              </a:rPr>
              <a:t> d=31;</a:t>
            </a:r>
          </a:p>
          <a:p>
            <a:pPr lvl="0"/>
            <a:r>
              <a:rPr lang="en-US" dirty="0">
                <a:latin typeface="Lucida Console" pitchFamily="49" charset="0"/>
              </a:rPr>
              <a:t>void main(void) {</a:t>
            </a:r>
          </a:p>
          <a:p>
            <a:pPr lvl="0"/>
            <a:r>
              <a:rPr lang="en-US" dirty="0">
                <a:latin typeface="Lucida Console" pitchFamily="49" charset="0"/>
              </a:rPr>
              <a:t>   </a:t>
            </a:r>
            <a:r>
              <a:rPr lang="en-US" dirty="0" err="1">
                <a:latin typeface="Lucida Console" pitchFamily="49" charset="0"/>
              </a:rPr>
              <a:t>int</a:t>
            </a:r>
            <a:r>
              <a:rPr lang="en-US" dirty="0">
                <a:latin typeface="Lucida Console" pitchFamily="49" charset="0"/>
              </a:rPr>
              <a:t> e;</a:t>
            </a:r>
          </a:p>
          <a:p>
            <a:pPr lvl="0"/>
            <a:r>
              <a:rPr lang="en-US" dirty="0">
                <a:latin typeface="Lucida Console" pitchFamily="49" charset="0"/>
              </a:rPr>
              <a:t>   char f[32];</a:t>
            </a:r>
          </a:p>
          <a:p>
            <a:pPr lvl="0"/>
            <a:r>
              <a:rPr lang="en-US" dirty="0">
                <a:latin typeface="Lucida Console" pitchFamily="49" charset="0"/>
              </a:rPr>
              <a:t>   e = d + 7;</a:t>
            </a:r>
          </a:p>
          <a:p>
            <a:pPr lvl="0"/>
            <a:r>
              <a:rPr lang="en-US" dirty="0">
                <a:latin typeface="Lucida Console" pitchFamily="49" charset="0"/>
              </a:rPr>
              <a:t>   a = e + 29999;</a:t>
            </a:r>
          </a:p>
          <a:p>
            <a:pPr lvl="0"/>
            <a:r>
              <a:rPr lang="en-US" dirty="0">
                <a:latin typeface="Lucida Console" pitchFamily="49" charset="0"/>
              </a:rPr>
              <a:t>   </a:t>
            </a:r>
            <a:r>
              <a:rPr lang="en-US" dirty="0" err="1">
                <a:latin typeface="Lucida Console" pitchFamily="49" charset="0"/>
              </a:rPr>
              <a:t>strcpy</a:t>
            </a:r>
            <a:r>
              <a:rPr lang="en-US" dirty="0">
                <a:latin typeface="Lucida Console" pitchFamily="49" charset="0"/>
              </a:rPr>
              <a:t>(</a:t>
            </a:r>
            <a:r>
              <a:rPr lang="en-US" dirty="0" err="1">
                <a:latin typeface="Lucida Console" pitchFamily="49" charset="0"/>
              </a:rPr>
              <a:t>f,“Hello</a:t>
            </a:r>
            <a:r>
              <a:rPr lang="en-US" dirty="0">
                <a:latin typeface="Lucida Console" pitchFamily="49" charset="0"/>
              </a:rPr>
              <a:t>!”);</a:t>
            </a:r>
          </a:p>
          <a:p>
            <a:pPr lvl="0"/>
            <a:r>
              <a:rPr lang="en-US" dirty="0">
                <a:latin typeface="Lucida Console" pitchFamily="49" charset="0"/>
              </a:rPr>
              <a:t>}</a:t>
            </a:r>
          </a:p>
        </p:txBody>
      </p:sp>
    </p:spTree>
    <p:extLst>
      <p:ext uri="{BB962C8B-B14F-4D97-AF65-F5344CB8AC3E}">
        <p14:creationId xmlns:p14="http://schemas.microsoft.com/office/powerpoint/2010/main" val="2825784626"/>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Memory Does a Program Need?</a:t>
            </a:r>
          </a:p>
        </p:txBody>
      </p:sp>
      <p:sp>
        <p:nvSpPr>
          <p:cNvPr id="3" name="Content Placeholder 2"/>
          <p:cNvSpPr>
            <a:spLocks noGrp="1"/>
          </p:cNvSpPr>
          <p:nvPr>
            <p:ph idx="1"/>
          </p:nvPr>
        </p:nvSpPr>
        <p:spPr>
          <a:xfrm>
            <a:off x="6019800" y="990600"/>
            <a:ext cx="5791200" cy="5692588"/>
          </a:xfrm>
        </p:spPr>
        <p:txBody>
          <a:bodyPr/>
          <a:lstStyle/>
          <a:p>
            <a:r>
              <a:rPr lang="en-US" sz="2400" dirty="0"/>
              <a:t>How long does the data need to exist? Reuse memory if possible.</a:t>
            </a:r>
          </a:p>
          <a:p>
            <a:pPr lvl="1"/>
            <a:r>
              <a:rPr lang="en-US" sz="2000" b="1" dirty="0"/>
              <a:t>Statically allocated </a:t>
            </a:r>
          </a:p>
          <a:p>
            <a:pPr lvl="2"/>
            <a:r>
              <a:rPr lang="en-US" sz="2000" dirty="0"/>
              <a:t>Exists from </a:t>
            </a:r>
            <a:r>
              <a:rPr lang="en-US" sz="2000" b="1" dirty="0"/>
              <a:t>program start to end</a:t>
            </a:r>
          </a:p>
          <a:p>
            <a:pPr lvl="2"/>
            <a:r>
              <a:rPr lang="en-US" sz="2000" dirty="0"/>
              <a:t>Each variable has its own fixed location</a:t>
            </a:r>
          </a:p>
          <a:p>
            <a:pPr lvl="2"/>
            <a:r>
              <a:rPr lang="en-US" sz="2000" dirty="0"/>
              <a:t>Space is not reused</a:t>
            </a:r>
          </a:p>
          <a:p>
            <a:pPr lvl="1"/>
            <a:r>
              <a:rPr lang="en-US" sz="2000" b="1" dirty="0"/>
              <a:t>Automatically allocated</a:t>
            </a:r>
          </a:p>
          <a:p>
            <a:pPr lvl="2"/>
            <a:r>
              <a:rPr lang="en-US" sz="2000" dirty="0"/>
              <a:t>Exists from </a:t>
            </a:r>
            <a:r>
              <a:rPr lang="en-US" sz="2000" b="1" dirty="0"/>
              <a:t>function start to end</a:t>
            </a:r>
          </a:p>
          <a:p>
            <a:pPr lvl="2"/>
            <a:r>
              <a:rPr lang="en-US" sz="2000" dirty="0"/>
              <a:t>Space can be reused</a:t>
            </a:r>
          </a:p>
          <a:p>
            <a:pPr lvl="1"/>
            <a:r>
              <a:rPr lang="en-US" sz="2000" b="1" dirty="0"/>
              <a:t>Dynamically allocated</a:t>
            </a:r>
          </a:p>
          <a:p>
            <a:pPr lvl="2"/>
            <a:r>
              <a:rPr lang="en-US" sz="2000" dirty="0"/>
              <a:t>Exists from explicit allocation to explicit </a:t>
            </a:r>
            <a:r>
              <a:rPr lang="en-US" sz="2000" dirty="0" err="1"/>
              <a:t>deallocation</a:t>
            </a:r>
            <a:endParaRPr lang="en-US" sz="2000" dirty="0"/>
          </a:p>
          <a:p>
            <a:pPr lvl="2"/>
            <a:r>
              <a:rPr lang="en-US" sz="2000" dirty="0"/>
              <a:t>Space can be reused</a:t>
            </a:r>
          </a:p>
        </p:txBody>
      </p:sp>
      <p:sp>
        <p:nvSpPr>
          <p:cNvPr id="5" name="TextBox 4"/>
          <p:cNvSpPr txBox="1"/>
          <p:nvPr/>
        </p:nvSpPr>
        <p:spPr>
          <a:xfrm>
            <a:off x="479999" y="990600"/>
            <a:ext cx="4275529" cy="3785652"/>
          </a:xfrm>
          <a:prstGeom prst="rect">
            <a:avLst/>
          </a:prstGeom>
          <a:noFill/>
        </p:spPr>
        <p:txBody>
          <a:bodyPr wrap="none" rtlCol="0">
            <a:spAutoFit/>
          </a:bodyPr>
          <a:lstStyle/>
          <a:p>
            <a:pPr lvl="0"/>
            <a:r>
              <a:rPr lang="en-US" dirty="0" err="1">
                <a:latin typeface="Lucida Console" pitchFamily="49" charset="0"/>
              </a:rPr>
              <a:t>int</a:t>
            </a:r>
            <a:r>
              <a:rPr lang="en-US" dirty="0">
                <a:latin typeface="Lucida Console" pitchFamily="49" charset="0"/>
              </a:rPr>
              <a:t> a, b;</a:t>
            </a:r>
          </a:p>
          <a:p>
            <a:pPr lvl="0"/>
            <a:r>
              <a:rPr lang="en-US" dirty="0" err="1">
                <a:latin typeface="Lucida Console" pitchFamily="49" charset="0"/>
              </a:rPr>
              <a:t>const</a:t>
            </a:r>
            <a:r>
              <a:rPr lang="en-US" dirty="0">
                <a:latin typeface="Lucida Console" pitchFamily="49" charset="0"/>
              </a:rPr>
              <a:t> char c=123;</a:t>
            </a:r>
          </a:p>
          <a:p>
            <a:pPr lvl="0"/>
            <a:r>
              <a:rPr lang="en-US" dirty="0" err="1">
                <a:latin typeface="Lucida Console" pitchFamily="49" charset="0"/>
              </a:rPr>
              <a:t>int</a:t>
            </a:r>
            <a:r>
              <a:rPr lang="en-US" dirty="0">
                <a:latin typeface="Lucida Console" pitchFamily="49" charset="0"/>
              </a:rPr>
              <a:t> d=31;</a:t>
            </a:r>
          </a:p>
          <a:p>
            <a:pPr lvl="0"/>
            <a:r>
              <a:rPr lang="en-US" dirty="0">
                <a:latin typeface="Lucida Console" pitchFamily="49" charset="0"/>
              </a:rPr>
              <a:t>void main(void) {</a:t>
            </a:r>
          </a:p>
          <a:p>
            <a:pPr lvl="0"/>
            <a:r>
              <a:rPr lang="en-US" dirty="0">
                <a:latin typeface="Lucida Console" pitchFamily="49" charset="0"/>
              </a:rPr>
              <a:t>   </a:t>
            </a:r>
            <a:r>
              <a:rPr lang="en-US" dirty="0" err="1">
                <a:latin typeface="Lucida Console" pitchFamily="49" charset="0"/>
              </a:rPr>
              <a:t>int</a:t>
            </a:r>
            <a:r>
              <a:rPr lang="en-US" dirty="0">
                <a:latin typeface="Lucida Console" pitchFamily="49" charset="0"/>
              </a:rPr>
              <a:t> e;</a:t>
            </a:r>
          </a:p>
          <a:p>
            <a:pPr lvl="0"/>
            <a:r>
              <a:rPr lang="en-US" dirty="0">
                <a:latin typeface="Lucida Console" pitchFamily="49" charset="0"/>
              </a:rPr>
              <a:t>   char f[32];</a:t>
            </a:r>
          </a:p>
          <a:p>
            <a:pPr lvl="0"/>
            <a:r>
              <a:rPr lang="en-US" dirty="0">
                <a:latin typeface="Lucida Console" pitchFamily="49" charset="0"/>
              </a:rPr>
              <a:t>   e = d + 7;</a:t>
            </a:r>
          </a:p>
          <a:p>
            <a:pPr lvl="0"/>
            <a:r>
              <a:rPr lang="en-US" dirty="0">
                <a:latin typeface="Lucida Console" pitchFamily="49" charset="0"/>
              </a:rPr>
              <a:t>   a = e + 29999;</a:t>
            </a:r>
          </a:p>
          <a:p>
            <a:pPr lvl="0"/>
            <a:r>
              <a:rPr lang="en-US" dirty="0">
                <a:latin typeface="Lucida Console" pitchFamily="49" charset="0"/>
              </a:rPr>
              <a:t>   </a:t>
            </a:r>
            <a:r>
              <a:rPr lang="en-US" dirty="0" err="1">
                <a:latin typeface="Lucida Console" pitchFamily="49" charset="0"/>
              </a:rPr>
              <a:t>strcpy</a:t>
            </a:r>
            <a:r>
              <a:rPr lang="en-US" dirty="0">
                <a:latin typeface="Lucida Console" pitchFamily="49" charset="0"/>
              </a:rPr>
              <a:t>(</a:t>
            </a:r>
            <a:r>
              <a:rPr lang="en-US" dirty="0" err="1">
                <a:latin typeface="Lucida Console" pitchFamily="49" charset="0"/>
              </a:rPr>
              <a:t>f,“Hello</a:t>
            </a:r>
            <a:r>
              <a:rPr lang="en-US" dirty="0">
                <a:latin typeface="Lucida Console" pitchFamily="49" charset="0"/>
              </a:rPr>
              <a:t>!”);</a:t>
            </a:r>
          </a:p>
          <a:p>
            <a:pPr lvl="0"/>
            <a:r>
              <a:rPr lang="en-US" dirty="0">
                <a:latin typeface="Lucida Console" pitchFamily="49" charset="0"/>
              </a:rPr>
              <a:t>}</a:t>
            </a:r>
          </a:p>
        </p:txBody>
      </p:sp>
    </p:spTree>
    <p:extLst>
      <p:ext uri="{BB962C8B-B14F-4D97-AF65-F5344CB8AC3E}">
        <p14:creationId xmlns:p14="http://schemas.microsoft.com/office/powerpoint/2010/main" val="3604385952"/>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4258601" y="1697205"/>
            <a:ext cx="4275529" cy="3785652"/>
          </a:xfrm>
          <a:prstGeom prst="rect">
            <a:avLst/>
          </a:prstGeom>
          <a:noFill/>
        </p:spPr>
        <p:txBody>
          <a:bodyPr wrap="none" rtlCol="0">
            <a:spAutoFit/>
          </a:bodyPr>
          <a:lstStyle/>
          <a:p>
            <a:pPr lvl="0"/>
            <a:r>
              <a:rPr lang="en-US" dirty="0" err="1">
                <a:latin typeface="Lucida Console" pitchFamily="49" charset="0"/>
              </a:rPr>
              <a:t>int</a:t>
            </a:r>
            <a:r>
              <a:rPr lang="en-US" dirty="0">
                <a:latin typeface="Lucida Console" pitchFamily="49" charset="0"/>
              </a:rPr>
              <a:t> a, b;</a:t>
            </a:r>
          </a:p>
          <a:p>
            <a:pPr lvl="0"/>
            <a:r>
              <a:rPr lang="en-US" dirty="0" err="1">
                <a:latin typeface="Lucida Console" pitchFamily="49" charset="0"/>
              </a:rPr>
              <a:t>const</a:t>
            </a:r>
            <a:r>
              <a:rPr lang="en-US" dirty="0">
                <a:latin typeface="Lucida Console" pitchFamily="49" charset="0"/>
              </a:rPr>
              <a:t> char c=123;</a:t>
            </a:r>
          </a:p>
          <a:p>
            <a:pPr lvl="0"/>
            <a:r>
              <a:rPr lang="en-US" dirty="0" err="1">
                <a:latin typeface="Lucida Console" pitchFamily="49" charset="0"/>
              </a:rPr>
              <a:t>int</a:t>
            </a:r>
            <a:r>
              <a:rPr lang="en-US" dirty="0">
                <a:latin typeface="Lucida Console" pitchFamily="49" charset="0"/>
              </a:rPr>
              <a:t> d=31;</a:t>
            </a:r>
          </a:p>
          <a:p>
            <a:pPr lvl="0"/>
            <a:r>
              <a:rPr lang="en-US" dirty="0">
                <a:latin typeface="Lucida Console" pitchFamily="49" charset="0"/>
              </a:rPr>
              <a:t>void main(void) {</a:t>
            </a:r>
          </a:p>
          <a:p>
            <a:pPr lvl="0"/>
            <a:r>
              <a:rPr lang="en-US" dirty="0">
                <a:latin typeface="Lucida Console" pitchFamily="49" charset="0"/>
              </a:rPr>
              <a:t>   </a:t>
            </a:r>
            <a:r>
              <a:rPr lang="en-US" dirty="0" err="1">
                <a:latin typeface="Lucida Console" pitchFamily="49" charset="0"/>
              </a:rPr>
              <a:t>int</a:t>
            </a:r>
            <a:r>
              <a:rPr lang="en-US" dirty="0">
                <a:latin typeface="Lucida Console" pitchFamily="49" charset="0"/>
              </a:rPr>
              <a:t> e;</a:t>
            </a:r>
          </a:p>
          <a:p>
            <a:pPr lvl="0"/>
            <a:r>
              <a:rPr lang="en-US" dirty="0">
                <a:latin typeface="Lucida Console" pitchFamily="49" charset="0"/>
              </a:rPr>
              <a:t>   char f[32];</a:t>
            </a:r>
          </a:p>
          <a:p>
            <a:pPr lvl="0"/>
            <a:r>
              <a:rPr lang="en-US" dirty="0">
                <a:latin typeface="Lucida Console" pitchFamily="49" charset="0"/>
              </a:rPr>
              <a:t>   e = d + 7;</a:t>
            </a:r>
          </a:p>
          <a:p>
            <a:pPr lvl="0"/>
            <a:r>
              <a:rPr lang="en-US" dirty="0">
                <a:latin typeface="Lucida Console" pitchFamily="49" charset="0"/>
              </a:rPr>
              <a:t>   a = e + 29999;</a:t>
            </a:r>
          </a:p>
          <a:p>
            <a:pPr lvl="0"/>
            <a:r>
              <a:rPr lang="en-US" dirty="0">
                <a:latin typeface="Lucida Console" pitchFamily="49" charset="0"/>
              </a:rPr>
              <a:t>   </a:t>
            </a:r>
            <a:r>
              <a:rPr lang="en-US" dirty="0" err="1">
                <a:latin typeface="Lucida Console" pitchFamily="49" charset="0"/>
              </a:rPr>
              <a:t>strcpy</a:t>
            </a:r>
            <a:r>
              <a:rPr lang="en-US" dirty="0">
                <a:latin typeface="Lucida Console" pitchFamily="49" charset="0"/>
              </a:rPr>
              <a:t>(</a:t>
            </a:r>
            <a:r>
              <a:rPr lang="en-US" dirty="0" err="1">
                <a:latin typeface="Lucida Console" pitchFamily="49" charset="0"/>
              </a:rPr>
              <a:t>f,“Hello</a:t>
            </a:r>
            <a:r>
              <a:rPr lang="en-US" dirty="0">
                <a:latin typeface="Lucida Console" pitchFamily="49" charset="0"/>
              </a:rPr>
              <a:t>!”);</a:t>
            </a:r>
          </a:p>
          <a:p>
            <a:pPr lvl="0"/>
            <a:r>
              <a:rPr lang="en-US" dirty="0">
                <a:latin typeface="Lucida Console" pitchFamily="49" charset="0"/>
              </a:rPr>
              <a:t>}</a:t>
            </a:r>
          </a:p>
        </p:txBody>
      </p:sp>
      <p:sp>
        <p:nvSpPr>
          <p:cNvPr id="2" name="Title 1"/>
          <p:cNvSpPr>
            <a:spLocks noGrp="1"/>
          </p:cNvSpPr>
          <p:nvPr>
            <p:ph type="title"/>
          </p:nvPr>
        </p:nvSpPr>
        <p:spPr/>
        <p:txBody>
          <a:bodyPr/>
          <a:lstStyle/>
          <a:p>
            <a:r>
              <a:rPr lang="en-US" dirty="0"/>
              <a:t>Program Memory Use</a:t>
            </a:r>
          </a:p>
        </p:txBody>
      </p:sp>
      <p:sp>
        <p:nvSpPr>
          <p:cNvPr id="92" name="TextBox 91"/>
          <p:cNvSpPr txBox="1"/>
          <p:nvPr/>
        </p:nvSpPr>
        <p:spPr>
          <a:xfrm>
            <a:off x="2190750" y="1066801"/>
            <a:ext cx="1524000" cy="461665"/>
          </a:xfrm>
          <a:prstGeom prst="rect">
            <a:avLst/>
          </a:prstGeom>
          <a:noFill/>
          <a:ln>
            <a:noFill/>
          </a:ln>
        </p:spPr>
        <p:txBody>
          <a:bodyPr wrap="square" rtlCol="0">
            <a:spAutoFit/>
          </a:bodyPr>
          <a:lstStyle/>
          <a:p>
            <a:pPr algn="ctr"/>
            <a:r>
              <a:rPr lang="en-US" b="1" dirty="0">
                <a:latin typeface="Calibri" pitchFamily="34" charset="0"/>
                <a:cs typeface="Calibri" pitchFamily="34" charset="0"/>
              </a:rPr>
              <a:t>RAM</a:t>
            </a:r>
          </a:p>
        </p:txBody>
      </p:sp>
      <p:grpSp>
        <p:nvGrpSpPr>
          <p:cNvPr id="93" name="Group 92"/>
          <p:cNvGrpSpPr/>
          <p:nvPr/>
        </p:nvGrpSpPr>
        <p:grpSpPr>
          <a:xfrm>
            <a:off x="2057400" y="2580994"/>
            <a:ext cx="1790700" cy="3100984"/>
            <a:chOff x="961796" y="2385416"/>
            <a:chExt cx="1790700" cy="3100984"/>
          </a:xfrm>
        </p:grpSpPr>
        <p:sp>
          <p:nvSpPr>
            <p:cNvPr id="94" name="Rectangle 93"/>
            <p:cNvSpPr/>
            <p:nvPr/>
          </p:nvSpPr>
          <p:spPr>
            <a:xfrm>
              <a:off x="961796" y="4433975"/>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libri" pitchFamily="34" charset="0"/>
                  <a:cs typeface="Calibri" pitchFamily="34" charset="0"/>
                </a:rPr>
                <a:t>Heap Data</a:t>
              </a:r>
            </a:p>
          </p:txBody>
        </p:sp>
        <p:sp>
          <p:nvSpPr>
            <p:cNvPr id="95" name="Rectangle 94"/>
            <p:cNvSpPr/>
            <p:nvPr/>
          </p:nvSpPr>
          <p:spPr>
            <a:xfrm>
              <a:off x="961796" y="2385416"/>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libri" pitchFamily="34" charset="0"/>
                  <a:cs typeface="Calibri" pitchFamily="34" charset="0"/>
                </a:rPr>
                <a:t>Initialized Data</a:t>
              </a:r>
            </a:p>
          </p:txBody>
        </p:sp>
        <p:sp>
          <p:nvSpPr>
            <p:cNvPr id="97" name="Rectangle 96"/>
            <p:cNvSpPr/>
            <p:nvPr/>
          </p:nvSpPr>
          <p:spPr>
            <a:xfrm>
              <a:off x="961796" y="3432636"/>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libri" pitchFamily="34" charset="0"/>
                  <a:cs typeface="Calibri" pitchFamily="34" charset="0"/>
                </a:rPr>
                <a:t>Stack</a:t>
              </a:r>
            </a:p>
          </p:txBody>
        </p:sp>
      </p:grpSp>
      <p:cxnSp>
        <p:nvCxnSpPr>
          <p:cNvPr id="53" name="Straight Arrow Connector 52"/>
          <p:cNvCxnSpPr>
            <a:stCxn id="72" idx="1"/>
            <a:endCxn id="48" idx="3"/>
          </p:cNvCxnSpPr>
          <p:nvPr/>
        </p:nvCxnSpPr>
        <p:spPr>
          <a:xfrm flipH="1">
            <a:off x="3848100" y="1938919"/>
            <a:ext cx="1166918" cy="154472"/>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73" idx="1"/>
            <a:endCxn id="95" idx="3"/>
          </p:cNvCxnSpPr>
          <p:nvPr/>
        </p:nvCxnSpPr>
        <p:spPr>
          <a:xfrm flipH="1">
            <a:off x="3848100" y="2669453"/>
            <a:ext cx="1229598" cy="43775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4" idx="3"/>
            <a:endCxn id="89" idx="1"/>
          </p:cNvCxnSpPr>
          <p:nvPr/>
        </p:nvCxnSpPr>
        <p:spPr>
          <a:xfrm>
            <a:off x="5869147" y="2684676"/>
            <a:ext cx="2546673" cy="464799"/>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8415819" y="1092879"/>
            <a:ext cx="1794710" cy="461665"/>
          </a:xfrm>
          <a:prstGeom prst="rect">
            <a:avLst/>
          </a:prstGeom>
          <a:noFill/>
          <a:ln>
            <a:noFill/>
          </a:ln>
        </p:spPr>
        <p:txBody>
          <a:bodyPr wrap="square" rtlCol="0">
            <a:spAutoFit/>
          </a:bodyPr>
          <a:lstStyle/>
          <a:p>
            <a:pPr algn="ctr"/>
            <a:r>
              <a:rPr lang="en-US" b="1" dirty="0">
                <a:latin typeface="Calibri" pitchFamily="34" charset="0"/>
                <a:cs typeface="Calibri" pitchFamily="34" charset="0"/>
              </a:rPr>
              <a:t>Flash ROM</a:t>
            </a:r>
          </a:p>
        </p:txBody>
      </p:sp>
      <p:grpSp>
        <p:nvGrpSpPr>
          <p:cNvPr id="87" name="Group 86"/>
          <p:cNvGrpSpPr/>
          <p:nvPr/>
        </p:nvGrpSpPr>
        <p:grpSpPr>
          <a:xfrm>
            <a:off x="8415820" y="1570837"/>
            <a:ext cx="1791919" cy="4189465"/>
            <a:chOff x="6781800" y="1296935"/>
            <a:chExt cx="1791919" cy="4189465"/>
          </a:xfrm>
        </p:grpSpPr>
        <p:sp>
          <p:nvSpPr>
            <p:cNvPr id="88" name="Rectangle 87"/>
            <p:cNvSpPr/>
            <p:nvPr/>
          </p:nvSpPr>
          <p:spPr>
            <a:xfrm>
              <a:off x="6783019" y="4433975"/>
              <a:ext cx="1790700" cy="1052425"/>
            </a:xfrm>
            <a:prstGeom prst="rect">
              <a:avLst/>
            </a:prstGeom>
            <a:solidFill>
              <a:schemeClr val="bg1">
                <a:lumMod val="95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libri" pitchFamily="34" charset="0"/>
                  <a:cs typeface="Calibri" pitchFamily="34" charset="0"/>
                </a:rPr>
                <a:t>Program .text</a:t>
              </a:r>
            </a:p>
          </p:txBody>
        </p:sp>
        <p:sp>
          <p:nvSpPr>
            <p:cNvPr id="89" name="Rectangle 88"/>
            <p:cNvSpPr/>
            <p:nvPr/>
          </p:nvSpPr>
          <p:spPr>
            <a:xfrm>
              <a:off x="6781800" y="2349360"/>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latin typeface="Calibri" pitchFamily="34" charset="0"/>
                  <a:cs typeface="Calibri" pitchFamily="34" charset="0"/>
                </a:rPr>
                <a:t>InitializationData</a:t>
              </a:r>
              <a:endParaRPr lang="en-US" dirty="0">
                <a:solidFill>
                  <a:sysClr val="windowText" lastClr="000000"/>
                </a:solidFill>
                <a:latin typeface="Calibri" pitchFamily="34" charset="0"/>
                <a:cs typeface="Calibri" pitchFamily="34" charset="0"/>
              </a:endParaRPr>
            </a:p>
          </p:txBody>
        </p:sp>
        <p:sp>
          <p:nvSpPr>
            <p:cNvPr id="90" name="Rectangle 89"/>
            <p:cNvSpPr/>
            <p:nvPr/>
          </p:nvSpPr>
          <p:spPr>
            <a:xfrm>
              <a:off x="6781800" y="1296935"/>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libri" pitchFamily="34" charset="0"/>
                  <a:cs typeface="Calibri" pitchFamily="34" charset="0"/>
                </a:rPr>
                <a:t>Constant Data</a:t>
              </a:r>
            </a:p>
          </p:txBody>
        </p:sp>
        <p:sp>
          <p:nvSpPr>
            <p:cNvPr id="91" name="Rectangle 90"/>
            <p:cNvSpPr/>
            <p:nvPr/>
          </p:nvSpPr>
          <p:spPr>
            <a:xfrm>
              <a:off x="6781800" y="3381550"/>
              <a:ext cx="1790700" cy="1052425"/>
            </a:xfrm>
            <a:prstGeom prst="rect">
              <a:avLst/>
            </a:prstGeom>
            <a:solidFill>
              <a:schemeClr val="bg1">
                <a:lumMod val="95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libri" pitchFamily="34" charset="0"/>
                  <a:cs typeface="Calibri" pitchFamily="34" charset="0"/>
                </a:rPr>
                <a:t>Startup and Runtime Library Code</a:t>
              </a:r>
            </a:p>
          </p:txBody>
        </p:sp>
      </p:grpSp>
      <p:cxnSp>
        <p:nvCxnSpPr>
          <p:cNvPr id="57" name="Straight Arrow Connector 56"/>
          <p:cNvCxnSpPr>
            <a:stCxn id="75" idx="1"/>
            <a:endCxn id="97" idx="3"/>
          </p:cNvCxnSpPr>
          <p:nvPr/>
        </p:nvCxnSpPr>
        <p:spPr>
          <a:xfrm flipH="1">
            <a:off x="3848100" y="3431901"/>
            <a:ext cx="1750628" cy="722527"/>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88" idx="1"/>
          </p:cNvCxnSpPr>
          <p:nvPr/>
        </p:nvCxnSpPr>
        <p:spPr>
          <a:xfrm>
            <a:off x="7391130" y="4518227"/>
            <a:ext cx="1025909" cy="715862"/>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97" idx="3"/>
          </p:cNvCxnSpPr>
          <p:nvPr/>
        </p:nvCxnSpPr>
        <p:spPr>
          <a:xfrm flipH="1">
            <a:off x="3848100" y="3790631"/>
            <a:ext cx="1870424" cy="363797"/>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5015019" y="1780788"/>
            <a:ext cx="854127"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077699" y="2511321"/>
            <a:ext cx="222163"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467400" y="2526544"/>
            <a:ext cx="401746"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598729" y="3273769"/>
            <a:ext cx="301245"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5718525" y="3632500"/>
            <a:ext cx="1019541"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386123" y="4360097"/>
            <a:ext cx="1005006"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396365" y="2129822"/>
            <a:ext cx="918565"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stCxn id="69" idx="3"/>
            <a:endCxn id="90" idx="1"/>
          </p:cNvCxnSpPr>
          <p:nvPr/>
        </p:nvCxnSpPr>
        <p:spPr>
          <a:xfrm flipV="1">
            <a:off x="7314929" y="2097049"/>
            <a:ext cx="1100890" cy="190904"/>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057400" y="1567179"/>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libri" pitchFamily="34" charset="0"/>
                <a:cs typeface="Calibri" pitchFamily="34" charset="0"/>
              </a:rPr>
              <a:t>Zero-Initialized Data</a:t>
            </a:r>
          </a:p>
        </p:txBody>
      </p:sp>
    </p:spTree>
    <p:extLst>
      <p:ext uri="{BB962C8B-B14F-4D97-AF65-F5344CB8AC3E}">
        <p14:creationId xmlns:p14="http://schemas.microsoft.com/office/powerpoint/2010/main" val="238436037"/>
      </p:ext>
    </p:extLst>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and Class Qualifiers</a:t>
            </a:r>
          </a:p>
        </p:txBody>
      </p:sp>
      <p:sp>
        <p:nvSpPr>
          <p:cNvPr id="3" name="Content Placeholder 2"/>
          <p:cNvSpPr>
            <a:spLocks noGrp="1"/>
          </p:cNvSpPr>
          <p:nvPr>
            <p:ph idx="1"/>
          </p:nvPr>
        </p:nvSpPr>
        <p:spPr/>
        <p:txBody>
          <a:bodyPr/>
          <a:lstStyle/>
          <a:p>
            <a:r>
              <a:rPr lang="en-US" sz="2400" dirty="0"/>
              <a:t>Modify a variable’s declaration so compiler treats it differently </a:t>
            </a:r>
          </a:p>
          <a:p>
            <a:endParaRPr lang="en-US" sz="2400" dirty="0"/>
          </a:p>
          <a:p>
            <a:r>
              <a:rPr lang="en-US" sz="2400" dirty="0" err="1"/>
              <a:t>Const</a:t>
            </a:r>
            <a:endParaRPr lang="en-US" sz="2400" dirty="0"/>
          </a:p>
          <a:p>
            <a:pPr lvl="1"/>
            <a:r>
              <a:rPr lang="en-US" sz="2000" dirty="0"/>
              <a:t>Never written by program, can be put in ROM to save RAM</a:t>
            </a:r>
          </a:p>
          <a:p>
            <a:endParaRPr lang="en-US" sz="2400" dirty="0"/>
          </a:p>
          <a:p>
            <a:r>
              <a:rPr lang="en-US" sz="2400" dirty="0"/>
              <a:t>Volatile</a:t>
            </a:r>
          </a:p>
          <a:p>
            <a:pPr lvl="1"/>
            <a:r>
              <a:rPr lang="en-US" sz="2000" dirty="0"/>
              <a:t>Can be changed outside of normal program flow: ISR, hardware register</a:t>
            </a:r>
          </a:p>
          <a:p>
            <a:pPr lvl="1"/>
            <a:r>
              <a:rPr lang="en-US" sz="2000" dirty="0"/>
              <a:t>Compiler must be careful with optimizations</a:t>
            </a:r>
          </a:p>
          <a:p>
            <a:endParaRPr lang="en-US" sz="2400" dirty="0"/>
          </a:p>
          <a:p>
            <a:r>
              <a:rPr lang="en-US" sz="2400" dirty="0"/>
              <a:t>Static</a:t>
            </a:r>
          </a:p>
          <a:p>
            <a:pPr lvl="1"/>
            <a:r>
              <a:rPr lang="en-US" sz="2000" dirty="0"/>
              <a:t>Declared within function, retains value between function invocations</a:t>
            </a:r>
          </a:p>
          <a:p>
            <a:pPr lvl="1"/>
            <a:r>
              <a:rPr lang="en-US" sz="2000" dirty="0"/>
              <a:t>Scope is limited to function</a:t>
            </a:r>
          </a:p>
        </p:txBody>
      </p:sp>
    </p:spTree>
    <p:extLst>
      <p:ext uri="{BB962C8B-B14F-4D97-AF65-F5344CB8AC3E}">
        <p14:creationId xmlns:p14="http://schemas.microsoft.com/office/powerpoint/2010/main" val="2123939865"/>
      </p:ext>
    </p:extLst>
  </p:cSld>
  <p:clrMapOvr>
    <a:masterClrMapping/>
  </p:clrMapOvr>
  <p:transition>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Linker Map File</a:t>
            </a:r>
          </a:p>
        </p:txBody>
      </p:sp>
      <p:sp>
        <p:nvSpPr>
          <p:cNvPr id="3" name="Content Placeholder 2"/>
          <p:cNvSpPr>
            <a:spLocks noGrp="1"/>
          </p:cNvSpPr>
          <p:nvPr>
            <p:ph idx="1"/>
          </p:nvPr>
        </p:nvSpPr>
        <p:spPr>
          <a:xfrm>
            <a:off x="479999" y="1066800"/>
            <a:ext cx="9883201" cy="5791200"/>
          </a:xfrm>
        </p:spPr>
        <p:txBody>
          <a:bodyPr/>
          <a:lstStyle/>
          <a:p>
            <a:r>
              <a:rPr lang="en-US" sz="2800" dirty="0"/>
              <a:t>Contains extensive information on functions and variables</a:t>
            </a:r>
          </a:p>
          <a:p>
            <a:pPr lvl="1"/>
            <a:r>
              <a:rPr lang="en-US" sz="2400" dirty="0"/>
              <a:t>Value, type, size, object </a:t>
            </a:r>
          </a:p>
          <a:p>
            <a:pPr lvl="1"/>
            <a:endParaRPr lang="en-US" sz="2400" dirty="0"/>
          </a:p>
          <a:p>
            <a:r>
              <a:rPr lang="en-US" sz="2800" dirty="0"/>
              <a:t>Cross references between sections</a:t>
            </a:r>
          </a:p>
          <a:p>
            <a:endParaRPr lang="en-US" sz="2800" dirty="0"/>
          </a:p>
          <a:p>
            <a:r>
              <a:rPr lang="en-US" sz="2800" dirty="0"/>
              <a:t>Memory map of image</a:t>
            </a:r>
          </a:p>
          <a:p>
            <a:endParaRPr lang="en-US" sz="2800" dirty="0"/>
          </a:p>
          <a:p>
            <a:r>
              <a:rPr lang="en-US" sz="2800" dirty="0"/>
              <a:t>Sizes of image components</a:t>
            </a:r>
          </a:p>
          <a:p>
            <a:endParaRPr lang="en-US" sz="2800" dirty="0"/>
          </a:p>
          <a:p>
            <a:r>
              <a:rPr lang="en-US" sz="2800" dirty="0"/>
              <a:t>Summary of memory requirements</a:t>
            </a:r>
          </a:p>
        </p:txBody>
      </p:sp>
    </p:spTree>
    <p:extLst>
      <p:ext uri="{BB962C8B-B14F-4D97-AF65-F5344CB8AC3E}">
        <p14:creationId xmlns:p14="http://schemas.microsoft.com/office/powerpoint/2010/main" val="3578984274"/>
      </p:ext>
    </p:extLst>
  </p:cSld>
  <p:clrMapOvr>
    <a:masterClrMapping/>
  </p:clrMapOvr>
  <p:transition>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Run-Time Start-Up Module</a:t>
            </a:r>
          </a:p>
        </p:txBody>
      </p:sp>
      <p:sp>
        <p:nvSpPr>
          <p:cNvPr id="3" name="Content Placeholder 2"/>
          <p:cNvSpPr>
            <a:spLocks noGrp="1"/>
          </p:cNvSpPr>
          <p:nvPr>
            <p:ph idx="1"/>
          </p:nvPr>
        </p:nvSpPr>
        <p:spPr>
          <a:xfrm>
            <a:off x="479999" y="1565532"/>
            <a:ext cx="4625401" cy="5292468"/>
          </a:xfrm>
        </p:spPr>
        <p:txBody>
          <a:bodyPr/>
          <a:lstStyle/>
          <a:p>
            <a:r>
              <a:rPr lang="en-US" sz="2400" dirty="0"/>
              <a:t>After reset, MCU must…</a:t>
            </a:r>
          </a:p>
          <a:p>
            <a:endParaRPr lang="en-US" sz="2000" dirty="0"/>
          </a:p>
          <a:p>
            <a:r>
              <a:rPr lang="en-US" sz="2400" dirty="0"/>
              <a:t>Initialize hardware</a:t>
            </a:r>
          </a:p>
          <a:p>
            <a:pPr lvl="1"/>
            <a:r>
              <a:rPr lang="en-US" sz="2000" dirty="0"/>
              <a:t>Peripherals, etc.</a:t>
            </a:r>
          </a:p>
          <a:p>
            <a:pPr lvl="1"/>
            <a:r>
              <a:rPr lang="en-US" sz="2000" dirty="0"/>
              <a:t>Set up stack pointer</a:t>
            </a:r>
          </a:p>
          <a:p>
            <a:pPr lvl="1"/>
            <a:endParaRPr lang="en-US" sz="2000" dirty="0"/>
          </a:p>
          <a:p>
            <a:r>
              <a:rPr lang="en-US" sz="2400" dirty="0"/>
              <a:t>Initialize C or C++ run-time environment</a:t>
            </a:r>
          </a:p>
          <a:p>
            <a:pPr lvl="1"/>
            <a:r>
              <a:rPr lang="en-US" sz="2000" dirty="0"/>
              <a:t>Set up heap memory</a:t>
            </a:r>
          </a:p>
          <a:p>
            <a:pPr lvl="1"/>
            <a:r>
              <a:rPr lang="en-US" sz="2000" dirty="0"/>
              <a:t>Initialize variables</a:t>
            </a:r>
          </a:p>
        </p:txBody>
      </p:sp>
      <p:grpSp>
        <p:nvGrpSpPr>
          <p:cNvPr id="7" name="Group 6"/>
          <p:cNvGrpSpPr/>
          <p:nvPr/>
        </p:nvGrpSpPr>
        <p:grpSpPr>
          <a:xfrm>
            <a:off x="8571282" y="1092879"/>
            <a:ext cx="1791919" cy="4667423"/>
            <a:chOff x="6780581" y="897300"/>
            <a:chExt cx="1791919" cy="4667423"/>
          </a:xfrm>
        </p:grpSpPr>
        <p:sp>
          <p:nvSpPr>
            <p:cNvPr id="11" name="TextBox 10"/>
            <p:cNvSpPr txBox="1"/>
            <p:nvPr/>
          </p:nvSpPr>
          <p:spPr>
            <a:xfrm>
              <a:off x="6915936" y="897300"/>
              <a:ext cx="1524000" cy="830997"/>
            </a:xfrm>
            <a:prstGeom prst="rect">
              <a:avLst/>
            </a:prstGeom>
            <a:noFill/>
            <a:ln>
              <a:noFill/>
            </a:ln>
          </p:spPr>
          <p:txBody>
            <a:bodyPr wrap="square" rtlCol="0">
              <a:spAutoFit/>
            </a:bodyPr>
            <a:lstStyle/>
            <a:p>
              <a:pPr algn="ctr"/>
              <a:r>
                <a:rPr lang="en-US" b="1" dirty="0">
                  <a:latin typeface="Calibri" pitchFamily="34" charset="0"/>
                  <a:cs typeface="Calibri" pitchFamily="34" charset="0"/>
                </a:rPr>
                <a:t>Flash</a:t>
              </a:r>
              <a:r>
                <a:rPr lang="en-US" b="1" dirty="0"/>
                <a:t> ROM</a:t>
              </a:r>
            </a:p>
          </p:txBody>
        </p:sp>
        <p:grpSp>
          <p:nvGrpSpPr>
            <p:cNvPr id="12" name="Group 11"/>
            <p:cNvGrpSpPr/>
            <p:nvPr/>
          </p:nvGrpSpPr>
          <p:grpSpPr>
            <a:xfrm>
              <a:off x="6780581" y="1375258"/>
              <a:ext cx="1791919" cy="4189465"/>
              <a:chOff x="6781800" y="1296935"/>
              <a:chExt cx="1791919" cy="4189465"/>
            </a:xfrm>
          </p:grpSpPr>
          <p:sp>
            <p:nvSpPr>
              <p:cNvPr id="13" name="Rectangle 12"/>
              <p:cNvSpPr/>
              <p:nvPr/>
            </p:nvSpPr>
            <p:spPr>
              <a:xfrm>
                <a:off x="6783019" y="4433975"/>
                <a:ext cx="1790700" cy="1052425"/>
              </a:xfrm>
              <a:prstGeom prst="rect">
                <a:avLst/>
              </a:prstGeom>
              <a:solidFill>
                <a:schemeClr val="bg1">
                  <a:lumMod val="9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Code</a:t>
                </a:r>
                <a:br>
                  <a:rPr lang="en-US" sz="2000" dirty="0">
                    <a:solidFill>
                      <a:sysClr val="windowText" lastClr="000000"/>
                    </a:solidFill>
                    <a:latin typeface="Calibri" pitchFamily="34" charset="0"/>
                    <a:cs typeface="Calibri" pitchFamily="34" charset="0"/>
                  </a:rPr>
                </a:br>
                <a:endParaRPr lang="en-US" sz="1600" dirty="0">
                  <a:solidFill>
                    <a:sysClr val="windowText" lastClr="000000"/>
                  </a:solidFill>
                  <a:latin typeface="Calibri" pitchFamily="34" charset="0"/>
                  <a:cs typeface="Calibri" pitchFamily="34" charset="0"/>
                </a:endParaRPr>
              </a:p>
            </p:txBody>
          </p:sp>
          <p:sp>
            <p:nvSpPr>
              <p:cNvPr id="14" name="Rectangle 13"/>
              <p:cNvSpPr/>
              <p:nvPr/>
            </p:nvSpPr>
            <p:spPr>
              <a:xfrm>
                <a:off x="6781800" y="2349360"/>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Constant Data </a:t>
                </a:r>
                <a:br>
                  <a:rPr lang="en-US" sz="2000" dirty="0">
                    <a:solidFill>
                      <a:sysClr val="windowText" lastClr="000000"/>
                    </a:solidFill>
                    <a:latin typeface="Calibri" pitchFamily="34" charset="0"/>
                    <a:cs typeface="Calibri" pitchFamily="34" charset="0"/>
                  </a:rPr>
                </a:br>
                <a:r>
                  <a:rPr lang="en-US" sz="2000" dirty="0">
                    <a:solidFill>
                      <a:sysClr val="windowText" lastClr="000000"/>
                    </a:solidFill>
                    <a:latin typeface="Calibri" pitchFamily="34" charset="0"/>
                    <a:cs typeface="Calibri" pitchFamily="34" charset="0"/>
                  </a:rPr>
                  <a:t>c: 123</a:t>
                </a:r>
              </a:p>
              <a:p>
                <a:pPr algn="ctr"/>
                <a:r>
                  <a:rPr lang="en-US" sz="2000" dirty="0">
                    <a:solidFill>
                      <a:sysClr val="windowText" lastClr="000000"/>
                    </a:solidFill>
                    <a:latin typeface="Calibri" pitchFamily="34" charset="0"/>
                    <a:cs typeface="Calibri" pitchFamily="34" charset="0"/>
                  </a:rPr>
                  <a:t>Hello!</a:t>
                </a:r>
              </a:p>
            </p:txBody>
          </p:sp>
          <p:sp>
            <p:nvSpPr>
              <p:cNvPr id="15" name="Rectangle 14"/>
              <p:cNvSpPr/>
              <p:nvPr/>
            </p:nvSpPr>
            <p:spPr>
              <a:xfrm>
                <a:off x="6781800" y="1296935"/>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Initialization Data</a:t>
                </a:r>
                <a:br>
                  <a:rPr lang="en-US" sz="2000" dirty="0">
                    <a:solidFill>
                      <a:sysClr val="windowText" lastClr="000000"/>
                    </a:solidFill>
                    <a:latin typeface="Calibri" pitchFamily="34" charset="0"/>
                    <a:cs typeface="Calibri" pitchFamily="34" charset="0"/>
                  </a:rPr>
                </a:br>
                <a:r>
                  <a:rPr lang="en-US" sz="2000" dirty="0">
                    <a:solidFill>
                      <a:sysClr val="windowText" lastClr="000000"/>
                    </a:solidFill>
                    <a:latin typeface="Calibri" pitchFamily="34" charset="0"/>
                    <a:cs typeface="Calibri" pitchFamily="34" charset="0"/>
                  </a:rPr>
                  <a:t>31</a:t>
                </a:r>
              </a:p>
            </p:txBody>
          </p:sp>
          <p:sp>
            <p:nvSpPr>
              <p:cNvPr id="16" name="Rectangle 15"/>
              <p:cNvSpPr/>
              <p:nvPr/>
            </p:nvSpPr>
            <p:spPr>
              <a:xfrm>
                <a:off x="6781800" y="3381550"/>
                <a:ext cx="1790700" cy="1052425"/>
              </a:xfrm>
              <a:prstGeom prst="rect">
                <a:avLst/>
              </a:prstGeom>
              <a:solidFill>
                <a:schemeClr val="bg1">
                  <a:lumMod val="9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Startup and Runtime Library Code</a:t>
                </a:r>
              </a:p>
            </p:txBody>
          </p:sp>
        </p:grpSp>
      </p:grpSp>
      <p:cxnSp>
        <p:nvCxnSpPr>
          <p:cNvPr id="8" name="Straight Arrow Connector 7"/>
          <p:cNvCxnSpPr>
            <a:stCxn id="15" idx="1"/>
            <a:endCxn id="20" idx="3"/>
          </p:cNvCxnSpPr>
          <p:nvPr/>
        </p:nvCxnSpPr>
        <p:spPr>
          <a:xfrm flipH="1">
            <a:off x="6687839" y="2097049"/>
            <a:ext cx="1883443" cy="101015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9961944">
            <a:off x="7115286" y="2419725"/>
            <a:ext cx="809965" cy="461665"/>
          </a:xfrm>
          <a:prstGeom prst="rect">
            <a:avLst/>
          </a:prstGeom>
          <a:noFill/>
        </p:spPr>
        <p:txBody>
          <a:bodyPr wrap="none" rtlCol="0">
            <a:spAutoFit/>
          </a:bodyPr>
          <a:lstStyle/>
          <a:p>
            <a:r>
              <a:rPr lang="en-US" i="1" dirty="0">
                <a:solidFill>
                  <a:srgbClr val="FF0000"/>
                </a:solidFill>
                <a:latin typeface="Calibri" pitchFamily="34" charset="0"/>
                <a:cs typeface="Calibri" pitchFamily="34" charset="0"/>
              </a:rPr>
              <a:t>Copy</a:t>
            </a:r>
          </a:p>
        </p:txBody>
      </p:sp>
      <p:grpSp>
        <p:nvGrpSpPr>
          <p:cNvPr id="23" name="Group 22"/>
          <p:cNvGrpSpPr/>
          <p:nvPr/>
        </p:nvGrpSpPr>
        <p:grpSpPr>
          <a:xfrm>
            <a:off x="4897139" y="1066800"/>
            <a:ext cx="3029489" cy="4615178"/>
            <a:chOff x="1099628" y="1828800"/>
            <a:chExt cx="3029489" cy="4615178"/>
          </a:xfrm>
        </p:grpSpPr>
        <p:grpSp>
          <p:nvGrpSpPr>
            <p:cNvPr id="6" name="Group 5"/>
            <p:cNvGrpSpPr/>
            <p:nvPr/>
          </p:nvGrpSpPr>
          <p:grpSpPr>
            <a:xfrm>
              <a:off x="1099628" y="1828800"/>
              <a:ext cx="1790700" cy="4615178"/>
              <a:chOff x="961796" y="871222"/>
              <a:chExt cx="1790700" cy="4615178"/>
            </a:xfrm>
          </p:grpSpPr>
          <p:sp>
            <p:nvSpPr>
              <p:cNvPr id="17" name="TextBox 16"/>
              <p:cNvSpPr txBox="1"/>
              <p:nvPr/>
            </p:nvSpPr>
            <p:spPr>
              <a:xfrm>
                <a:off x="1077424" y="871222"/>
                <a:ext cx="1524000" cy="400110"/>
              </a:xfrm>
              <a:prstGeom prst="rect">
                <a:avLst/>
              </a:prstGeom>
              <a:noFill/>
              <a:ln>
                <a:noFill/>
              </a:ln>
            </p:spPr>
            <p:txBody>
              <a:bodyPr wrap="square" rtlCol="0">
                <a:spAutoFit/>
              </a:bodyPr>
              <a:lstStyle/>
              <a:p>
                <a:pPr algn="ctr"/>
                <a:r>
                  <a:rPr lang="en-US" sz="2000" b="1" dirty="0">
                    <a:latin typeface="Calibri" pitchFamily="34" charset="0"/>
                    <a:cs typeface="Calibri" pitchFamily="34" charset="0"/>
                  </a:rPr>
                  <a:t>RAM</a:t>
                </a:r>
              </a:p>
            </p:txBody>
          </p:sp>
          <p:grpSp>
            <p:nvGrpSpPr>
              <p:cNvPr id="18" name="Group 17"/>
              <p:cNvGrpSpPr/>
              <p:nvPr/>
            </p:nvGrpSpPr>
            <p:grpSpPr>
              <a:xfrm>
                <a:off x="961796" y="1371600"/>
                <a:ext cx="1790700" cy="4114800"/>
                <a:chOff x="961796" y="1371600"/>
                <a:chExt cx="1790700" cy="4114800"/>
              </a:xfrm>
            </p:grpSpPr>
            <p:sp>
              <p:nvSpPr>
                <p:cNvPr id="19" name="Rectangle 18"/>
                <p:cNvSpPr/>
                <p:nvPr/>
              </p:nvSpPr>
              <p:spPr>
                <a:xfrm>
                  <a:off x="961796" y="4433975"/>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Heap Data</a:t>
                  </a:r>
                </a:p>
              </p:txBody>
            </p:sp>
            <p:sp>
              <p:nvSpPr>
                <p:cNvPr id="20" name="Rectangle 19"/>
                <p:cNvSpPr/>
                <p:nvPr/>
              </p:nvSpPr>
              <p:spPr>
                <a:xfrm>
                  <a:off x="961796" y="2385416"/>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Initialized Data </a:t>
                  </a:r>
                  <a:br>
                    <a:rPr lang="en-US" sz="2000" dirty="0">
                      <a:solidFill>
                        <a:sysClr val="windowText" lastClr="000000"/>
                      </a:solidFill>
                      <a:latin typeface="Calibri" pitchFamily="34" charset="0"/>
                      <a:cs typeface="Calibri" pitchFamily="34" charset="0"/>
                    </a:rPr>
                  </a:br>
                  <a:r>
                    <a:rPr lang="en-US" sz="2000" dirty="0">
                      <a:solidFill>
                        <a:sysClr val="windowText" lastClr="000000"/>
                      </a:solidFill>
                      <a:latin typeface="Calibri" pitchFamily="34" charset="0"/>
                      <a:cs typeface="Calibri" pitchFamily="34" charset="0"/>
                    </a:rPr>
                    <a:t>d</a:t>
                  </a:r>
                </a:p>
              </p:txBody>
            </p:sp>
            <p:sp>
              <p:nvSpPr>
                <p:cNvPr id="21" name="Rectangle 20"/>
                <p:cNvSpPr/>
                <p:nvPr/>
              </p:nvSpPr>
              <p:spPr>
                <a:xfrm>
                  <a:off x="961796" y="1371600"/>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Zero-Initialized Data</a:t>
                  </a:r>
                  <a:br>
                    <a:rPr lang="en-US" sz="2000" dirty="0">
                      <a:solidFill>
                        <a:sysClr val="windowText" lastClr="000000"/>
                      </a:solidFill>
                      <a:latin typeface="Calibri" pitchFamily="34" charset="0"/>
                      <a:cs typeface="Calibri" pitchFamily="34" charset="0"/>
                    </a:rPr>
                  </a:br>
                  <a:r>
                    <a:rPr lang="en-US" sz="2000" dirty="0">
                      <a:solidFill>
                        <a:sysClr val="windowText" lastClr="000000"/>
                      </a:solidFill>
                      <a:latin typeface="Calibri" pitchFamily="34" charset="0"/>
                      <a:cs typeface="Calibri" pitchFamily="34" charset="0"/>
                    </a:rPr>
                    <a:t>a, b</a:t>
                  </a:r>
                </a:p>
              </p:txBody>
            </p:sp>
            <p:sp>
              <p:nvSpPr>
                <p:cNvPr id="22" name="Rectangle 21"/>
                <p:cNvSpPr/>
                <p:nvPr/>
              </p:nvSpPr>
              <p:spPr>
                <a:xfrm>
                  <a:off x="961796" y="3432636"/>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Stack</a:t>
                  </a:r>
                  <a:br>
                    <a:rPr lang="en-US" sz="2000" dirty="0">
                      <a:solidFill>
                        <a:sysClr val="windowText" lastClr="000000"/>
                      </a:solidFill>
                      <a:latin typeface="Calibri" pitchFamily="34" charset="0"/>
                      <a:cs typeface="Calibri" pitchFamily="34" charset="0"/>
                    </a:rPr>
                  </a:br>
                  <a:r>
                    <a:rPr lang="en-US" sz="2000" dirty="0">
                      <a:solidFill>
                        <a:sysClr val="windowText" lastClr="000000"/>
                      </a:solidFill>
                      <a:latin typeface="Calibri" pitchFamily="34" charset="0"/>
                      <a:cs typeface="Calibri" pitchFamily="34" charset="0"/>
                    </a:rPr>
                    <a:t>e, f</a:t>
                  </a:r>
                </a:p>
              </p:txBody>
            </p:sp>
          </p:grpSp>
        </p:grpSp>
        <p:sp>
          <p:nvSpPr>
            <p:cNvPr id="10" name="TextBox 9"/>
            <p:cNvSpPr txBox="1"/>
            <p:nvPr/>
          </p:nvSpPr>
          <p:spPr>
            <a:xfrm>
              <a:off x="2899293" y="2327532"/>
              <a:ext cx="1229824" cy="830997"/>
            </a:xfrm>
            <a:prstGeom prst="rect">
              <a:avLst/>
            </a:prstGeom>
            <a:noFill/>
          </p:spPr>
          <p:txBody>
            <a:bodyPr wrap="none" rtlCol="0">
              <a:spAutoFit/>
            </a:bodyPr>
            <a:lstStyle/>
            <a:p>
              <a:r>
                <a:rPr lang="en-US" i="1" dirty="0">
                  <a:solidFill>
                    <a:srgbClr val="FF0000"/>
                  </a:solidFill>
                  <a:latin typeface="Calibri" pitchFamily="34" charset="0"/>
                  <a:cs typeface="Calibri" pitchFamily="34" charset="0"/>
                </a:rPr>
                <a:t>Fill with </a:t>
              </a:r>
              <a:br>
                <a:rPr lang="en-US" i="1" dirty="0">
                  <a:solidFill>
                    <a:srgbClr val="FF0000"/>
                  </a:solidFill>
                  <a:latin typeface="Calibri" pitchFamily="34" charset="0"/>
                  <a:cs typeface="Calibri" pitchFamily="34" charset="0"/>
                </a:rPr>
              </a:br>
              <a:r>
                <a:rPr lang="en-US" i="1" dirty="0">
                  <a:solidFill>
                    <a:srgbClr val="FF0000"/>
                  </a:solidFill>
                  <a:latin typeface="Calibri" pitchFamily="34" charset="0"/>
                  <a:cs typeface="Calibri" pitchFamily="34" charset="0"/>
                </a:rPr>
                <a:t>zeros</a:t>
              </a:r>
            </a:p>
          </p:txBody>
        </p:sp>
      </p:grpSp>
    </p:spTree>
    <p:extLst>
      <p:ext uri="{BB962C8B-B14F-4D97-AF65-F5344CB8AC3E}">
        <p14:creationId xmlns:p14="http://schemas.microsoft.com/office/powerpoint/2010/main" val="3212013335"/>
      </p:ext>
    </p:extLst>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Overview</a:t>
            </a:r>
          </a:p>
        </p:txBody>
      </p:sp>
      <p:sp>
        <p:nvSpPr>
          <p:cNvPr id="9219" name="Rectangle 3"/>
          <p:cNvSpPr>
            <a:spLocks noGrp="1" noChangeArrowheads="1"/>
          </p:cNvSpPr>
          <p:nvPr>
            <p:ph idx="1"/>
          </p:nvPr>
        </p:nvSpPr>
        <p:spPr>
          <a:xfrm>
            <a:off x="479999" y="1143000"/>
            <a:ext cx="11483401" cy="5562600"/>
          </a:xfrm>
        </p:spPr>
        <p:txBody>
          <a:bodyPr/>
          <a:lstStyle/>
          <a:p>
            <a:r>
              <a:rPr lang="en-US" sz="2400" dirty="0"/>
              <a:t>We program in C for convenience</a:t>
            </a:r>
          </a:p>
          <a:p>
            <a:r>
              <a:rPr lang="en-US" sz="2400" dirty="0"/>
              <a:t>There are no MCUs which execute C, only machine code</a:t>
            </a:r>
          </a:p>
          <a:p>
            <a:r>
              <a:rPr lang="en-US" sz="2400" dirty="0"/>
              <a:t>So we compile the C to assembly code, a human-readable representation of machine code</a:t>
            </a:r>
          </a:p>
          <a:p>
            <a:r>
              <a:rPr lang="en-US" sz="2400" dirty="0"/>
              <a:t>We need to know what the assembly code implementing the C looks like</a:t>
            </a:r>
          </a:p>
          <a:p>
            <a:pPr lvl="1"/>
            <a:r>
              <a:rPr lang="en-US" sz="2000" dirty="0"/>
              <a:t>To use the processor efficiently</a:t>
            </a:r>
          </a:p>
          <a:p>
            <a:pPr lvl="1"/>
            <a:r>
              <a:rPr lang="en-US" sz="2000" dirty="0"/>
              <a:t>To analyze the code with precision</a:t>
            </a:r>
          </a:p>
          <a:p>
            <a:pPr lvl="1"/>
            <a:r>
              <a:rPr lang="en-US" sz="2000" dirty="0"/>
              <a:t>To find performance and other problems</a:t>
            </a:r>
          </a:p>
          <a:p>
            <a:r>
              <a:rPr lang="en-US" sz="2400" dirty="0"/>
              <a:t>An overview of what C gets compiled to</a:t>
            </a:r>
          </a:p>
          <a:p>
            <a:pPr lvl="1"/>
            <a:r>
              <a:rPr lang="en-US" sz="2000" dirty="0"/>
              <a:t>C start-up module, subroutines calls, stacks, data classes and layout, pointers, control flow, etc.</a:t>
            </a:r>
          </a:p>
        </p:txBody>
      </p:sp>
    </p:spTree>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8026" y="2981326"/>
            <a:ext cx="8308974" cy="1362075"/>
          </a:xfrm>
        </p:spPr>
        <p:txBody>
          <a:bodyPr/>
          <a:lstStyle/>
          <a:p>
            <a:r>
              <a:rPr lang="en-US" dirty="0"/>
              <a:t>Accessing data in Memory</a:t>
            </a:r>
          </a:p>
        </p:txBody>
      </p:sp>
    </p:spTree>
    <p:extLst>
      <p:ext uri="{BB962C8B-B14F-4D97-AF65-F5344CB8AC3E}">
        <p14:creationId xmlns:p14="http://schemas.microsoft.com/office/powerpoint/2010/main" val="461268959"/>
      </p:ext>
    </p:extLst>
  </p:cSld>
  <p:clrMapOvr>
    <a:masterClrMapping/>
  </p:clrMapOvr>
  <p:transition>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Data</a:t>
            </a:r>
          </a:p>
        </p:txBody>
      </p:sp>
      <p:sp>
        <p:nvSpPr>
          <p:cNvPr id="3" name="Content Placeholder 2"/>
          <p:cNvSpPr>
            <a:spLocks noGrp="1"/>
          </p:cNvSpPr>
          <p:nvPr>
            <p:ph idx="1"/>
          </p:nvPr>
        </p:nvSpPr>
        <p:spPr>
          <a:xfrm>
            <a:off x="479999" y="1219200"/>
            <a:ext cx="5235001" cy="5638800"/>
          </a:xfrm>
        </p:spPr>
        <p:txBody>
          <a:bodyPr/>
          <a:lstStyle/>
          <a:p>
            <a:r>
              <a:rPr lang="en-US" sz="2400" dirty="0"/>
              <a:t>What does it take to get at a variable in memory?</a:t>
            </a:r>
          </a:p>
          <a:p>
            <a:pPr lvl="1"/>
            <a:endParaRPr lang="en-US" sz="2000" dirty="0"/>
          </a:p>
          <a:p>
            <a:pPr lvl="1"/>
            <a:r>
              <a:rPr lang="en-US" sz="2000" dirty="0"/>
              <a:t>Depends on location, which depends on storage type - static, automatic, or dynamic?</a:t>
            </a:r>
          </a:p>
        </p:txBody>
      </p:sp>
      <p:sp>
        <p:nvSpPr>
          <p:cNvPr id="4" name="Rectangle 3"/>
          <p:cNvSpPr/>
          <p:nvPr/>
        </p:nvSpPr>
        <p:spPr>
          <a:xfrm>
            <a:off x="6248400" y="814656"/>
            <a:ext cx="4450976" cy="5586145"/>
          </a:xfrm>
          <a:prstGeom prst="rect">
            <a:avLst/>
          </a:prstGeom>
        </p:spPr>
        <p:txBody>
          <a:bodyPr wrap="square">
            <a:spAutoFit/>
          </a:bodyPr>
          <a:lstStyle/>
          <a:p>
            <a:pPr lvl="0"/>
            <a:r>
              <a:rPr lang="en-US" sz="1700" dirty="0" err="1">
                <a:latin typeface="Lucida Console" pitchFamily="49" charset="0"/>
              </a:rPr>
              <a:t>int</a:t>
            </a:r>
            <a:r>
              <a:rPr lang="en-US" sz="1700" dirty="0">
                <a:latin typeface="Lucida Console" pitchFamily="49" charset="0"/>
              </a:rPr>
              <a:t> </a:t>
            </a:r>
            <a:r>
              <a:rPr lang="en-US" sz="1700" dirty="0" err="1">
                <a:latin typeface="Lucida Console" pitchFamily="49" charset="0"/>
              </a:rPr>
              <a:t>siA</a:t>
            </a:r>
            <a:r>
              <a:rPr lang="en-US" sz="1700" dirty="0">
                <a:latin typeface="Lucida Console" pitchFamily="49" charset="0"/>
              </a:rPr>
              <a:t>;</a:t>
            </a:r>
          </a:p>
          <a:p>
            <a:pPr lvl="0"/>
            <a:r>
              <a:rPr lang="en-US" sz="1700" dirty="0">
                <a:latin typeface="Lucida Console" pitchFamily="49" charset="0"/>
              </a:rPr>
              <a:t>void </a:t>
            </a:r>
            <a:r>
              <a:rPr lang="en-US" sz="1700" dirty="0" err="1">
                <a:latin typeface="Lucida Console" pitchFamily="49" charset="0"/>
              </a:rPr>
              <a:t>static_auto_local</a:t>
            </a:r>
            <a:r>
              <a:rPr lang="en-US" sz="1700" dirty="0">
                <a:latin typeface="Lucida Console" pitchFamily="49" charset="0"/>
              </a:rPr>
              <a:t>() {</a:t>
            </a:r>
          </a:p>
          <a:p>
            <a:pPr lvl="0"/>
            <a:r>
              <a:rPr lang="en-US" sz="1700" dirty="0">
                <a:latin typeface="Lucida Console" pitchFamily="49" charset="0"/>
              </a:rPr>
              <a:t>	</a:t>
            </a:r>
            <a:r>
              <a:rPr lang="en-US" sz="1700" dirty="0" err="1">
                <a:latin typeface="Lucida Console" pitchFamily="49" charset="0"/>
              </a:rPr>
              <a:t>int</a:t>
            </a:r>
            <a:r>
              <a:rPr lang="en-US" sz="1700" dirty="0">
                <a:latin typeface="Lucida Console" pitchFamily="49" charset="0"/>
              </a:rPr>
              <a:t> </a:t>
            </a:r>
            <a:r>
              <a:rPr lang="en-US" sz="1700" dirty="0" err="1">
                <a:latin typeface="Lucida Console" pitchFamily="49" charset="0"/>
              </a:rPr>
              <a:t>aiB</a:t>
            </a:r>
            <a:r>
              <a:rPr lang="en-US" sz="1700" dirty="0">
                <a:latin typeface="Lucida Console" pitchFamily="49" charset="0"/>
              </a:rPr>
              <a:t>;</a:t>
            </a:r>
          </a:p>
          <a:p>
            <a:pPr lvl="0"/>
            <a:r>
              <a:rPr lang="en-US" sz="1700" dirty="0">
                <a:latin typeface="Lucida Console" pitchFamily="49" charset="0"/>
              </a:rPr>
              <a:t>   	static </a:t>
            </a:r>
            <a:r>
              <a:rPr lang="en-US" sz="1700" dirty="0" err="1">
                <a:latin typeface="Lucida Console" pitchFamily="49" charset="0"/>
              </a:rPr>
              <a:t>int</a:t>
            </a:r>
            <a:r>
              <a:rPr lang="en-US" sz="1700" dirty="0">
                <a:latin typeface="Lucida Console" pitchFamily="49" charset="0"/>
              </a:rPr>
              <a:t> </a:t>
            </a:r>
            <a:r>
              <a:rPr lang="en-US" sz="1700" dirty="0" err="1">
                <a:latin typeface="Lucida Console" pitchFamily="49" charset="0"/>
              </a:rPr>
              <a:t>siC</a:t>
            </a:r>
            <a:r>
              <a:rPr lang="en-US" sz="1700" dirty="0">
                <a:latin typeface="Lucida Console" pitchFamily="49" charset="0"/>
              </a:rPr>
              <a:t>=3;</a:t>
            </a:r>
          </a:p>
          <a:p>
            <a:pPr lvl="0"/>
            <a:r>
              <a:rPr lang="en-US" sz="1700" dirty="0">
                <a:latin typeface="Lucida Console" pitchFamily="49" charset="0"/>
              </a:rPr>
              <a:t>	</a:t>
            </a:r>
            <a:r>
              <a:rPr lang="en-US" sz="1700" dirty="0" err="1">
                <a:latin typeface="Lucida Console" pitchFamily="49" charset="0"/>
              </a:rPr>
              <a:t>int</a:t>
            </a:r>
            <a:r>
              <a:rPr lang="en-US" sz="1700" dirty="0">
                <a:latin typeface="Lucida Console" pitchFamily="49" charset="0"/>
              </a:rPr>
              <a:t> * </a:t>
            </a:r>
            <a:r>
              <a:rPr lang="en-US" sz="1700" dirty="0" err="1">
                <a:latin typeface="Lucida Console" pitchFamily="49" charset="0"/>
              </a:rPr>
              <a:t>apD</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int</a:t>
            </a:r>
            <a:r>
              <a:rPr lang="en-US" sz="1700" dirty="0">
                <a:latin typeface="Lucida Console" pitchFamily="49" charset="0"/>
              </a:rPr>
              <a:t> </a:t>
            </a:r>
            <a:r>
              <a:rPr lang="en-US" sz="1700" dirty="0" err="1">
                <a:latin typeface="Lucida Console" pitchFamily="49" charset="0"/>
              </a:rPr>
              <a:t>aiE</a:t>
            </a:r>
            <a:r>
              <a:rPr lang="en-US" sz="1700" dirty="0">
                <a:latin typeface="Lucida Console" pitchFamily="49" charset="0"/>
              </a:rPr>
              <a:t>=4, </a:t>
            </a:r>
            <a:r>
              <a:rPr lang="en-US" sz="1700" dirty="0" err="1">
                <a:latin typeface="Lucida Console" pitchFamily="49" charset="0"/>
              </a:rPr>
              <a:t>aiF</a:t>
            </a:r>
            <a:r>
              <a:rPr lang="en-US" sz="1700" dirty="0">
                <a:latin typeface="Lucida Console" pitchFamily="49" charset="0"/>
              </a:rPr>
              <a:t>=5, </a:t>
            </a:r>
            <a:r>
              <a:rPr lang="en-US" sz="1700" dirty="0" err="1">
                <a:latin typeface="Lucida Console" pitchFamily="49" charset="0"/>
              </a:rPr>
              <a:t>aiG</a:t>
            </a:r>
            <a:r>
              <a:rPr lang="en-US" sz="1700" dirty="0">
                <a:latin typeface="Lucida Console" pitchFamily="49" charset="0"/>
              </a:rPr>
              <a:t>=6;</a:t>
            </a:r>
          </a:p>
          <a:p>
            <a:pPr lvl="0"/>
            <a:r>
              <a:rPr lang="en-US" sz="1700" dirty="0">
                <a:latin typeface="Lucida Console" pitchFamily="49" charset="0"/>
              </a:rPr>
              <a:t> </a:t>
            </a:r>
          </a:p>
          <a:p>
            <a:pPr lvl="0"/>
            <a:r>
              <a:rPr lang="en-US" sz="1700" dirty="0">
                <a:latin typeface="Lucida Console" pitchFamily="49" charset="0"/>
              </a:rPr>
              <a:t>	</a:t>
            </a:r>
            <a:r>
              <a:rPr lang="en-US" sz="1700" dirty="0" err="1">
                <a:latin typeface="Lucida Console" pitchFamily="49" charset="0"/>
              </a:rPr>
              <a:t>siA</a:t>
            </a:r>
            <a:r>
              <a:rPr lang="en-US" sz="1700" dirty="0">
                <a:latin typeface="Lucida Console" pitchFamily="49" charset="0"/>
              </a:rPr>
              <a:t> = 2;</a:t>
            </a:r>
          </a:p>
          <a:p>
            <a:pPr lvl="0"/>
            <a:r>
              <a:rPr lang="en-US" sz="1700" dirty="0">
                <a:latin typeface="Lucida Console" pitchFamily="49" charset="0"/>
              </a:rPr>
              <a:t>	</a:t>
            </a:r>
            <a:r>
              <a:rPr lang="en-US" sz="1700" dirty="0" err="1">
                <a:latin typeface="Lucida Console" pitchFamily="49" charset="0"/>
              </a:rPr>
              <a:t>aiB</a:t>
            </a:r>
            <a:r>
              <a:rPr lang="en-US" sz="1700" dirty="0">
                <a:latin typeface="Lucida Console" pitchFamily="49" charset="0"/>
              </a:rPr>
              <a:t> = </a:t>
            </a:r>
            <a:r>
              <a:rPr lang="en-US" sz="1700" dirty="0" err="1">
                <a:latin typeface="Lucida Console" pitchFamily="49" charset="0"/>
              </a:rPr>
              <a:t>siC</a:t>
            </a:r>
            <a:r>
              <a:rPr lang="en-US" sz="1700" dirty="0">
                <a:latin typeface="Lucida Console" pitchFamily="49" charset="0"/>
              </a:rPr>
              <a:t> + </a:t>
            </a:r>
            <a:r>
              <a:rPr lang="en-US" sz="1700" dirty="0" err="1">
                <a:latin typeface="Lucida Console" pitchFamily="49" charset="0"/>
              </a:rPr>
              <a:t>siA</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 </a:t>
            </a:r>
            <a:r>
              <a:rPr lang="en-US" sz="1700" dirty="0" err="1">
                <a:latin typeface="Lucida Console" pitchFamily="49" charset="0"/>
              </a:rPr>
              <a:t>aiB</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a:t>
            </a:r>
            <a:r>
              <a:rPr lang="en-US" sz="1700" dirty="0" err="1">
                <a:latin typeface="Lucida Console" pitchFamily="49" charset="0"/>
              </a:rPr>
              <a:t>siC</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9;</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a:t>
            </a:r>
            <a:r>
              <a:rPr lang="en-US" sz="1700" dirty="0" err="1">
                <a:latin typeface="Lucida Console" pitchFamily="49" charset="0"/>
              </a:rPr>
              <a:t>siA</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a:t>
            </a:r>
            <a:r>
              <a:rPr lang="en-US" sz="1700" dirty="0" err="1">
                <a:latin typeface="Lucida Console" pitchFamily="49" charset="0"/>
              </a:rPr>
              <a:t>aiE</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a:t>
            </a:r>
            <a:r>
              <a:rPr lang="en-US" sz="1700" dirty="0" err="1">
                <a:latin typeface="Lucida Console" pitchFamily="49" charset="0"/>
              </a:rPr>
              <a:t>aiF</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a:t>
            </a:r>
            <a:r>
              <a:rPr lang="en-US" sz="1700" dirty="0" err="1">
                <a:latin typeface="Lucida Console" pitchFamily="49" charset="0"/>
              </a:rPr>
              <a:t>aiG</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aiE</a:t>
            </a:r>
            <a:r>
              <a:rPr lang="en-US" sz="1700" dirty="0">
                <a:latin typeface="Lucida Console" pitchFamily="49" charset="0"/>
              </a:rPr>
              <a:t>+=7;</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t>
            </a:r>
            <a:r>
              <a:rPr lang="en-US" sz="1700" dirty="0" err="1">
                <a:latin typeface="Lucida Console" pitchFamily="49" charset="0"/>
              </a:rPr>
              <a:t>aiE</a:t>
            </a:r>
            <a:r>
              <a:rPr lang="en-US" sz="1700" dirty="0">
                <a:latin typeface="Lucida Console" pitchFamily="49" charset="0"/>
              </a:rPr>
              <a:t> + </a:t>
            </a:r>
            <a:r>
              <a:rPr lang="en-US" sz="1700" dirty="0" err="1">
                <a:latin typeface="Lucida Console" pitchFamily="49" charset="0"/>
              </a:rPr>
              <a:t>aiF</a:t>
            </a:r>
            <a:r>
              <a:rPr lang="en-US" sz="1700" dirty="0">
                <a:latin typeface="Lucida Console" pitchFamily="49" charset="0"/>
              </a:rPr>
              <a:t>;</a:t>
            </a:r>
          </a:p>
          <a:p>
            <a:pPr lvl="0"/>
            <a:r>
              <a:rPr lang="en-US" sz="1700" dirty="0">
                <a:latin typeface="Lucida Console" pitchFamily="49" charset="0"/>
              </a:rPr>
              <a:t>}</a:t>
            </a:r>
          </a:p>
        </p:txBody>
      </p:sp>
    </p:spTree>
    <p:extLst>
      <p:ext uri="{BB962C8B-B14F-4D97-AF65-F5344CB8AC3E}">
        <p14:creationId xmlns:p14="http://schemas.microsoft.com/office/powerpoint/2010/main" val="4167830235"/>
      </p:ext>
    </p:extLst>
  </p:cSld>
  <p:clrMapOvr>
    <a:masterClrMapping/>
  </p:clrMapOvr>
  <p:transition>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Variables – Fixed Address</a:t>
            </a:r>
          </a:p>
        </p:txBody>
      </p:sp>
      <p:sp>
        <p:nvSpPr>
          <p:cNvPr id="3" name="Content Placeholder 2"/>
          <p:cNvSpPr>
            <a:spLocks noGrp="1"/>
          </p:cNvSpPr>
          <p:nvPr>
            <p:ph idx="1"/>
          </p:nvPr>
        </p:nvSpPr>
        <p:spPr>
          <a:xfrm>
            <a:off x="479999" y="990600"/>
            <a:ext cx="5978325" cy="5867400"/>
          </a:xfrm>
        </p:spPr>
        <p:txBody>
          <a:bodyPr/>
          <a:lstStyle/>
          <a:p>
            <a:r>
              <a:rPr lang="en-US" sz="2000" dirty="0"/>
              <a:t>Static </a:t>
            </a:r>
            <a:r>
              <a:rPr lang="en-US" sz="2000" dirty="0" err="1"/>
              <a:t>var</a:t>
            </a:r>
            <a:r>
              <a:rPr lang="en-US" sz="2000" dirty="0"/>
              <a:t> can be located anywhere in 32-bit memory space, so need a 32-bit pointer</a:t>
            </a:r>
            <a:br>
              <a:rPr lang="en-US" sz="2000" dirty="0"/>
            </a:br>
            <a:endParaRPr lang="en-US" sz="2000" dirty="0"/>
          </a:p>
          <a:p>
            <a:r>
              <a:rPr lang="en-US" sz="2000" dirty="0"/>
              <a:t>Can’t fit a 32-bit pointer into a 16-bit instruction (or a 32-bit instruction), so save the pointer value separate from instruction but nearby</a:t>
            </a:r>
          </a:p>
          <a:p>
            <a:endParaRPr lang="en-US" sz="2000" dirty="0"/>
          </a:p>
          <a:p>
            <a:r>
              <a:rPr lang="en-US" sz="2000" dirty="0"/>
              <a:t>Load the pointer into a register (r0)</a:t>
            </a:r>
          </a:p>
          <a:p>
            <a:endParaRPr lang="en-US" sz="2000" dirty="0"/>
          </a:p>
          <a:p>
            <a:r>
              <a:rPr lang="en-US" sz="2000" dirty="0"/>
              <a:t>Can now load variable’s value into a register (r1) from memory using that pointer in r0</a:t>
            </a:r>
          </a:p>
          <a:p>
            <a:endParaRPr lang="en-US" sz="2000" dirty="0"/>
          </a:p>
          <a:p>
            <a:r>
              <a:rPr lang="en-US" sz="2000" dirty="0"/>
              <a:t>Similarly can store a new value to the variable in memory</a:t>
            </a:r>
          </a:p>
        </p:txBody>
      </p:sp>
      <p:sp>
        <p:nvSpPr>
          <p:cNvPr id="4" name="Rectangle 3"/>
          <p:cNvSpPr/>
          <p:nvPr/>
        </p:nvSpPr>
        <p:spPr>
          <a:xfrm>
            <a:off x="6705600" y="948691"/>
            <a:ext cx="3993776" cy="4524315"/>
          </a:xfrm>
          <a:prstGeom prst="rect">
            <a:avLst/>
          </a:prstGeom>
        </p:spPr>
        <p:txBody>
          <a:bodyPr wrap="square">
            <a:spAutoFit/>
          </a:bodyPr>
          <a:lstStyle/>
          <a:p>
            <a:pPr lvl="0"/>
            <a:r>
              <a:rPr lang="en-US" sz="1800" dirty="0">
                <a:latin typeface="Lucida Console" pitchFamily="49" charset="0"/>
              </a:rPr>
              <a:t>Load r0 with pointer to variable</a:t>
            </a:r>
          </a:p>
          <a:p>
            <a:pPr lvl="0"/>
            <a:r>
              <a:rPr lang="en-US" sz="1800" dirty="0">
                <a:latin typeface="Lucida Console" pitchFamily="49" charset="0"/>
              </a:rPr>
              <a:t>Load r1 from [r0]</a:t>
            </a:r>
          </a:p>
          <a:p>
            <a:pPr lvl="0"/>
            <a:r>
              <a:rPr lang="en-US" sz="1800" dirty="0">
                <a:latin typeface="Lucida Console" pitchFamily="49" charset="0"/>
              </a:rPr>
              <a:t>Use value of variable</a:t>
            </a:r>
          </a:p>
          <a:p>
            <a:pPr lvl="0"/>
            <a:endParaRPr lang="en-US" sz="1800" dirty="0">
              <a:latin typeface="Lucida Console" pitchFamily="49" charset="0"/>
            </a:endParaRPr>
          </a:p>
          <a:p>
            <a:pPr lvl="0"/>
            <a:r>
              <a:rPr lang="en-US" sz="1800" dirty="0">
                <a:latin typeface="Lucida Console" pitchFamily="49" charset="0"/>
              </a:rPr>
              <a:t>Label:</a:t>
            </a:r>
          </a:p>
          <a:p>
            <a:pPr lvl="0"/>
            <a:r>
              <a:rPr lang="en-US" sz="1800" dirty="0">
                <a:latin typeface="Lucida Console" pitchFamily="49" charset="0"/>
              </a:rPr>
              <a:t>32-bit pointer to Variable</a:t>
            </a:r>
          </a:p>
          <a:p>
            <a:pPr lvl="0"/>
            <a:endParaRPr lang="en-US" sz="1800" dirty="0">
              <a:latin typeface="Lucida Console" pitchFamily="49" charset="0"/>
            </a:endParaRPr>
          </a:p>
          <a:p>
            <a:pPr lvl="0"/>
            <a:endParaRPr lang="en-US" sz="1800" dirty="0">
              <a:latin typeface="Lucida Console" pitchFamily="49" charset="0"/>
            </a:endParaRPr>
          </a:p>
          <a:p>
            <a:pPr lvl="0"/>
            <a:endParaRPr lang="en-US" sz="1800" dirty="0">
              <a:latin typeface="Lucida Console" pitchFamily="49" charset="0"/>
            </a:endParaRPr>
          </a:p>
          <a:p>
            <a:pPr lvl="0"/>
            <a:endParaRPr lang="en-US" sz="1800" dirty="0">
              <a:latin typeface="Lucida Console" pitchFamily="49" charset="0"/>
            </a:endParaRPr>
          </a:p>
          <a:p>
            <a:pPr lvl="0"/>
            <a:endParaRPr lang="en-US" sz="1800" dirty="0">
              <a:latin typeface="Lucida Console" pitchFamily="49" charset="0"/>
            </a:endParaRPr>
          </a:p>
          <a:p>
            <a:pPr lvl="0"/>
            <a:endParaRPr lang="en-US" sz="1800" dirty="0">
              <a:latin typeface="Lucida Console" pitchFamily="49" charset="0"/>
            </a:endParaRPr>
          </a:p>
          <a:p>
            <a:pPr lvl="0"/>
            <a:endParaRPr lang="en-US" sz="1800" dirty="0">
              <a:latin typeface="Lucida Console" pitchFamily="49" charset="0"/>
            </a:endParaRPr>
          </a:p>
          <a:p>
            <a:pPr lvl="0"/>
            <a:endParaRPr lang="en-US" sz="1800" dirty="0">
              <a:latin typeface="Lucida Console" pitchFamily="49" charset="0"/>
            </a:endParaRPr>
          </a:p>
          <a:p>
            <a:pPr lvl="0"/>
            <a:r>
              <a:rPr lang="en-US" sz="1800" dirty="0">
                <a:latin typeface="Lucida Console" pitchFamily="49" charset="0"/>
              </a:rPr>
              <a:t>Variable</a:t>
            </a:r>
          </a:p>
        </p:txBody>
      </p:sp>
      <p:sp>
        <p:nvSpPr>
          <p:cNvPr id="7" name="Freeform 6"/>
          <p:cNvSpPr/>
          <p:nvPr/>
        </p:nvSpPr>
        <p:spPr bwMode="auto">
          <a:xfrm>
            <a:off x="7772400" y="1219200"/>
            <a:ext cx="2057400" cy="1371600"/>
          </a:xfrm>
          <a:custGeom>
            <a:avLst/>
            <a:gdLst>
              <a:gd name="connsiteX0" fmla="*/ 546100 w 558800"/>
              <a:gd name="connsiteY0" fmla="*/ 965200 h 965200"/>
              <a:gd name="connsiteX1" fmla="*/ 558800 w 558800"/>
              <a:gd name="connsiteY1" fmla="*/ 165100 h 965200"/>
              <a:gd name="connsiteX2" fmla="*/ 0 w 558800"/>
              <a:gd name="connsiteY2" fmla="*/ 0 h 965200"/>
            </a:gdLst>
            <a:ahLst/>
            <a:cxnLst>
              <a:cxn ang="0">
                <a:pos x="connsiteX0" y="connsiteY0"/>
              </a:cxn>
              <a:cxn ang="0">
                <a:pos x="connsiteX1" y="connsiteY1"/>
              </a:cxn>
              <a:cxn ang="0">
                <a:pos x="connsiteX2" y="connsiteY2"/>
              </a:cxn>
            </a:cxnLst>
            <a:rect l="l" t="t" r="r" b="b"/>
            <a:pathLst>
              <a:path w="558800" h="965200">
                <a:moveTo>
                  <a:pt x="546100" y="965200"/>
                </a:moveTo>
                <a:lnTo>
                  <a:pt x="558800" y="165100"/>
                </a:lnTo>
                <a:lnTo>
                  <a:pt x="0" y="0"/>
                </a:lnTo>
              </a:path>
            </a:pathLst>
          </a:custGeom>
          <a:noFill/>
          <a:ln w="3810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cxnSp>
        <p:nvCxnSpPr>
          <p:cNvPr id="9" name="Straight Arrow Connector 8"/>
          <p:cNvCxnSpPr/>
          <p:nvPr/>
        </p:nvCxnSpPr>
        <p:spPr bwMode="auto">
          <a:xfrm flipH="1">
            <a:off x="7239000" y="2895600"/>
            <a:ext cx="209924" cy="2209800"/>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flipH="1">
            <a:off x="7696200" y="1739900"/>
            <a:ext cx="1006288" cy="3365500"/>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p:cNvSpPr/>
          <p:nvPr/>
        </p:nvSpPr>
        <p:spPr>
          <a:xfrm>
            <a:off x="6705600" y="2590800"/>
            <a:ext cx="3733800" cy="304800"/>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963781"/>
      </p:ext>
    </p:extLst>
  </p:cSld>
  <p:clrMapOvr>
    <a:masterClrMapping/>
  </p:clrMapOvr>
  <p:transition>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Variables</a:t>
            </a:r>
          </a:p>
        </p:txBody>
      </p:sp>
      <p:sp>
        <p:nvSpPr>
          <p:cNvPr id="3" name="Content Placeholder 2"/>
          <p:cNvSpPr>
            <a:spLocks noGrp="1"/>
          </p:cNvSpPr>
          <p:nvPr>
            <p:ph idx="1"/>
          </p:nvPr>
        </p:nvSpPr>
        <p:spPr>
          <a:xfrm>
            <a:off x="479999" y="1414200"/>
            <a:ext cx="4473001" cy="5215200"/>
          </a:xfrm>
        </p:spPr>
        <p:txBody>
          <a:bodyPr/>
          <a:lstStyle/>
          <a:p>
            <a:pPr>
              <a:lnSpc>
                <a:spcPts val="2300"/>
              </a:lnSpc>
              <a:spcBef>
                <a:spcPts val="0"/>
              </a:spcBef>
            </a:pPr>
            <a:r>
              <a:rPr lang="en-US" sz="2000" dirty="0"/>
              <a:t>Key</a:t>
            </a:r>
          </a:p>
          <a:p>
            <a:pPr lvl="1">
              <a:lnSpc>
                <a:spcPts val="2300"/>
              </a:lnSpc>
              <a:spcBef>
                <a:spcPts val="0"/>
              </a:spcBef>
            </a:pPr>
            <a:r>
              <a:rPr lang="en-US" sz="1800" dirty="0">
                <a:solidFill>
                  <a:schemeClr val="bg2">
                    <a:lumMod val="75000"/>
                  </a:schemeClr>
                </a:solidFill>
              </a:rPr>
              <a:t>variable’s value</a:t>
            </a:r>
          </a:p>
          <a:p>
            <a:pPr lvl="1">
              <a:lnSpc>
                <a:spcPts val="2300"/>
              </a:lnSpc>
              <a:spcBef>
                <a:spcPts val="0"/>
              </a:spcBef>
            </a:pPr>
            <a:r>
              <a:rPr lang="en-US" sz="1800" dirty="0">
                <a:solidFill>
                  <a:srgbClr val="FF0000"/>
                </a:solidFill>
              </a:rPr>
              <a:t>variable’s address</a:t>
            </a:r>
          </a:p>
          <a:p>
            <a:pPr lvl="1">
              <a:lnSpc>
                <a:spcPts val="2300"/>
              </a:lnSpc>
              <a:spcBef>
                <a:spcPts val="0"/>
              </a:spcBef>
            </a:pPr>
            <a:r>
              <a:rPr lang="en-US" sz="1800" dirty="0">
                <a:solidFill>
                  <a:srgbClr val="00B050"/>
                </a:solidFill>
              </a:rPr>
              <a:t>address of copy of variable’s address</a:t>
            </a:r>
          </a:p>
          <a:p>
            <a:pPr>
              <a:lnSpc>
                <a:spcPts val="2300"/>
              </a:lnSpc>
              <a:spcBef>
                <a:spcPts val="0"/>
              </a:spcBef>
            </a:pPr>
            <a:r>
              <a:rPr lang="en-US" sz="2000" dirty="0"/>
              <a:t>Code </a:t>
            </a:r>
          </a:p>
          <a:p>
            <a:pPr lvl="1">
              <a:lnSpc>
                <a:spcPts val="2300"/>
              </a:lnSpc>
              <a:spcBef>
                <a:spcPts val="0"/>
              </a:spcBef>
            </a:pPr>
            <a:r>
              <a:rPr lang="en-US" sz="1800" dirty="0"/>
              <a:t>Loads r2 with </a:t>
            </a:r>
            <a:r>
              <a:rPr lang="en-US" sz="1800" dirty="0">
                <a:solidFill>
                  <a:srgbClr val="FF0000"/>
                </a:solidFill>
              </a:rPr>
              <a:t>address of </a:t>
            </a:r>
            <a:r>
              <a:rPr lang="en-US" sz="1800" dirty="0" err="1">
                <a:solidFill>
                  <a:srgbClr val="FF0000"/>
                </a:solidFill>
              </a:rPr>
              <a:t>siA</a:t>
            </a:r>
            <a:r>
              <a:rPr lang="en-US" sz="1800" dirty="0"/>
              <a:t> (from </a:t>
            </a:r>
            <a:r>
              <a:rPr lang="en-US" sz="1800" dirty="0">
                <a:solidFill>
                  <a:srgbClr val="00B050"/>
                </a:solidFill>
              </a:rPr>
              <a:t>|L1.240|</a:t>
            </a:r>
            <a:r>
              <a:rPr lang="en-US" sz="1800" dirty="0"/>
              <a:t>)</a:t>
            </a:r>
          </a:p>
          <a:p>
            <a:pPr lvl="1">
              <a:lnSpc>
                <a:spcPts val="2300"/>
              </a:lnSpc>
              <a:spcBef>
                <a:spcPts val="0"/>
              </a:spcBef>
            </a:pPr>
            <a:r>
              <a:rPr lang="en-US" sz="1800" dirty="0"/>
              <a:t>Loads </a:t>
            </a:r>
            <a:r>
              <a:rPr lang="en-US" sz="1800" dirty="0">
                <a:solidFill>
                  <a:schemeClr val="accent2">
                    <a:lumMod val="60000"/>
                    <a:lumOff val="40000"/>
                  </a:schemeClr>
                </a:solidFill>
              </a:rPr>
              <a:t>r1</a:t>
            </a:r>
            <a:r>
              <a:rPr lang="en-US" sz="1800" dirty="0">
                <a:solidFill>
                  <a:schemeClr val="accent2">
                    <a:lumMod val="40000"/>
                    <a:lumOff val="60000"/>
                  </a:schemeClr>
                </a:solidFill>
              </a:rPr>
              <a:t> </a:t>
            </a:r>
            <a:r>
              <a:rPr lang="en-US" sz="1800" dirty="0"/>
              <a:t>with </a:t>
            </a:r>
            <a:r>
              <a:rPr lang="en-US" sz="1800" dirty="0">
                <a:solidFill>
                  <a:schemeClr val="bg2">
                    <a:lumMod val="75000"/>
                  </a:schemeClr>
                </a:solidFill>
              </a:rPr>
              <a:t>contents </a:t>
            </a:r>
            <a:r>
              <a:rPr lang="en-US" sz="1800" dirty="0"/>
              <a:t>of </a:t>
            </a:r>
            <a:r>
              <a:rPr lang="en-US" sz="1800" dirty="0" err="1">
                <a:solidFill>
                  <a:srgbClr val="FF0000"/>
                </a:solidFill>
              </a:rPr>
              <a:t>siA</a:t>
            </a:r>
            <a:r>
              <a:rPr lang="en-US" sz="1800" dirty="0"/>
              <a:t> (via </a:t>
            </a:r>
            <a:r>
              <a:rPr lang="en-US" sz="1800" dirty="0">
                <a:solidFill>
                  <a:srgbClr val="FF0000"/>
                </a:solidFill>
              </a:rPr>
              <a:t>pointer r2</a:t>
            </a:r>
            <a:r>
              <a:rPr lang="en-US" sz="1800" dirty="0"/>
              <a:t>, with offset 0)</a:t>
            </a:r>
          </a:p>
          <a:p>
            <a:pPr lvl="1">
              <a:lnSpc>
                <a:spcPts val="2300"/>
              </a:lnSpc>
              <a:spcBef>
                <a:spcPts val="0"/>
              </a:spcBef>
            </a:pPr>
            <a:r>
              <a:rPr lang="en-US" sz="1800" dirty="0"/>
              <a:t>Same for </a:t>
            </a:r>
            <a:r>
              <a:rPr lang="en-US" sz="1800" dirty="0" err="1"/>
              <a:t>siC</a:t>
            </a:r>
            <a:r>
              <a:rPr lang="en-US" sz="1800" dirty="0"/>
              <a:t>, with address at </a:t>
            </a:r>
            <a:r>
              <a:rPr lang="en-US" sz="1800" dirty="0">
                <a:solidFill>
                  <a:srgbClr val="00B050"/>
                </a:solidFill>
              </a:rPr>
              <a:t>|L1.244|</a:t>
            </a:r>
          </a:p>
          <a:p>
            <a:pPr>
              <a:lnSpc>
                <a:spcPts val="2300"/>
              </a:lnSpc>
              <a:spcBef>
                <a:spcPts val="0"/>
              </a:spcBef>
            </a:pPr>
            <a:r>
              <a:rPr lang="en-US" sz="2000" dirty="0"/>
              <a:t>Addresses of </a:t>
            </a:r>
            <a:r>
              <a:rPr lang="en-US" sz="2000" dirty="0" err="1"/>
              <a:t>siA</a:t>
            </a:r>
            <a:r>
              <a:rPr lang="en-US" sz="2000" dirty="0"/>
              <a:t> and </a:t>
            </a:r>
            <a:r>
              <a:rPr lang="en-US" sz="2000" dirty="0" err="1"/>
              <a:t>siC</a:t>
            </a:r>
            <a:r>
              <a:rPr lang="en-US" sz="2000" dirty="0"/>
              <a:t> are stored as literals to be loaded into pointers</a:t>
            </a:r>
          </a:p>
          <a:p>
            <a:pPr>
              <a:lnSpc>
                <a:spcPts val="2300"/>
              </a:lnSpc>
              <a:spcBef>
                <a:spcPts val="0"/>
              </a:spcBef>
            </a:pPr>
            <a:endParaRPr lang="en-US" sz="2000" dirty="0"/>
          </a:p>
          <a:p>
            <a:pPr>
              <a:lnSpc>
                <a:spcPts val="2300"/>
              </a:lnSpc>
              <a:spcBef>
                <a:spcPts val="0"/>
              </a:spcBef>
            </a:pPr>
            <a:r>
              <a:rPr lang="en-US" sz="2000" dirty="0"/>
              <a:t>Variables </a:t>
            </a:r>
            <a:r>
              <a:rPr lang="en-US" sz="2000" dirty="0" err="1"/>
              <a:t>siC</a:t>
            </a:r>
            <a:r>
              <a:rPr lang="en-US" sz="2000" dirty="0"/>
              <a:t> and </a:t>
            </a:r>
            <a:r>
              <a:rPr lang="en-US" sz="2000" dirty="0" err="1"/>
              <a:t>siA</a:t>
            </a:r>
            <a:r>
              <a:rPr lang="en-US" sz="2000" dirty="0"/>
              <a:t> are located in .data section with initial values</a:t>
            </a:r>
          </a:p>
          <a:p>
            <a:pPr>
              <a:lnSpc>
                <a:spcPts val="2300"/>
              </a:lnSpc>
              <a:spcBef>
                <a:spcPts val="0"/>
              </a:spcBef>
            </a:pPr>
            <a:endParaRPr lang="en-US" sz="2000" dirty="0"/>
          </a:p>
        </p:txBody>
      </p:sp>
      <p:sp>
        <p:nvSpPr>
          <p:cNvPr id="4" name="Rectangle 3"/>
          <p:cNvSpPr/>
          <p:nvPr/>
        </p:nvSpPr>
        <p:spPr>
          <a:xfrm>
            <a:off x="4953000" y="838200"/>
            <a:ext cx="5746376" cy="5355312"/>
          </a:xfrm>
          <a:prstGeom prst="rect">
            <a:avLst/>
          </a:prstGeom>
        </p:spPr>
        <p:txBody>
          <a:bodyPr wrap="square">
            <a:spAutoFit/>
          </a:bodyPr>
          <a:lstStyle/>
          <a:p>
            <a:pPr>
              <a:tabLst>
                <a:tab pos="1143000" algn="l"/>
                <a:tab pos="2057400" algn="l"/>
                <a:tab pos="2743200" algn="l"/>
                <a:tab pos="3378200" algn="l"/>
              </a:tabLst>
            </a:pPr>
            <a:r>
              <a:rPr lang="en-US" sz="1800" dirty="0">
                <a:latin typeface="Lucida Console" pitchFamily="49" charset="0"/>
              </a:rPr>
              <a:t>AREA ||.text||, CODE, READONLY, ALIGN=2</a:t>
            </a:r>
            <a:endParaRPr lang="pt-BR" sz="1800" dirty="0">
              <a:latin typeface="Lucida Console" pitchFamily="49" charset="0"/>
            </a:endParaRPr>
          </a:p>
          <a:p>
            <a:pPr>
              <a:tabLst>
                <a:tab pos="1143000" algn="l"/>
                <a:tab pos="2057400" algn="l"/>
                <a:tab pos="2743200" algn="l"/>
                <a:tab pos="3378200" algn="l"/>
              </a:tabLst>
            </a:pPr>
            <a:r>
              <a:rPr lang="pt-BR" sz="1800" dirty="0">
                <a:latin typeface="Lucida Console" pitchFamily="49" charset="0"/>
              </a:rPr>
              <a:t>;;;20     	siA = 2;</a:t>
            </a:r>
          </a:p>
          <a:p>
            <a:pPr>
              <a:tabLst>
                <a:tab pos="1143000" algn="l"/>
                <a:tab pos="2057400" algn="l"/>
                <a:tab pos="2743200" algn="l"/>
                <a:tab pos="3378200" algn="l"/>
              </a:tabLst>
            </a:pPr>
            <a:r>
              <a:rPr lang="pt-BR" sz="1800" dirty="0">
                <a:latin typeface="Lucida Console" pitchFamily="49" charset="0"/>
              </a:rPr>
              <a:t>00000e  2102  MOVS     r1,#2</a:t>
            </a:r>
          </a:p>
          <a:p>
            <a:pPr>
              <a:tabLst>
                <a:tab pos="1143000" algn="l"/>
                <a:tab pos="2057400" algn="l"/>
                <a:tab pos="2743200" algn="l"/>
                <a:tab pos="3378200" algn="l"/>
              </a:tabLst>
            </a:pPr>
            <a:r>
              <a:rPr lang="pt-BR" sz="1800" dirty="0">
                <a:latin typeface="Lucida Console" pitchFamily="49" charset="0"/>
              </a:rPr>
              <a:t>000010  4a37  LDR      r2,</a:t>
            </a:r>
            <a:r>
              <a:rPr lang="pt-BR" sz="1800" dirty="0">
                <a:solidFill>
                  <a:srgbClr val="00B050"/>
                </a:solidFill>
                <a:latin typeface="Lucida Console" pitchFamily="49" charset="0"/>
              </a:rPr>
              <a:t>|L1.240|</a:t>
            </a:r>
          </a:p>
          <a:p>
            <a:pPr>
              <a:tabLst>
                <a:tab pos="1143000" algn="l"/>
                <a:tab pos="2057400" algn="l"/>
                <a:tab pos="2743200" algn="l"/>
                <a:tab pos="3378200" algn="l"/>
              </a:tabLst>
            </a:pPr>
            <a:r>
              <a:rPr lang="pt-BR" sz="1800" dirty="0">
                <a:latin typeface="Lucida Console" pitchFamily="49" charset="0"/>
              </a:rPr>
              <a:t>000012  6011  STR      </a:t>
            </a:r>
            <a:r>
              <a:rPr lang="pt-BR" sz="1800" dirty="0">
                <a:solidFill>
                  <a:srgbClr val="FF0000"/>
                </a:solidFill>
                <a:latin typeface="Lucida Console" pitchFamily="49" charset="0"/>
              </a:rPr>
              <a:t>r1</a:t>
            </a:r>
            <a:r>
              <a:rPr lang="pt-BR" sz="1800" dirty="0">
                <a:latin typeface="Lucida Console" pitchFamily="49" charset="0"/>
              </a:rPr>
              <a:t>,[r2,#0]  ; siA</a:t>
            </a:r>
          </a:p>
          <a:p>
            <a:pPr>
              <a:tabLst>
                <a:tab pos="1143000" algn="l"/>
                <a:tab pos="2057400" algn="l"/>
                <a:tab pos="2743200" algn="l"/>
                <a:tab pos="3378200" algn="l"/>
              </a:tabLst>
            </a:pPr>
            <a:r>
              <a:rPr lang="pt-BR" sz="1800" dirty="0">
                <a:latin typeface="Lucida Console" pitchFamily="49" charset="0"/>
              </a:rPr>
              <a:t>;;;21       aiB = siC + siA;</a:t>
            </a:r>
          </a:p>
          <a:p>
            <a:pPr>
              <a:tabLst>
                <a:tab pos="1143000" algn="l"/>
                <a:tab pos="2057400" algn="l"/>
                <a:tab pos="2743200" algn="l"/>
                <a:tab pos="3378200" algn="l"/>
              </a:tabLst>
            </a:pPr>
            <a:r>
              <a:rPr lang="pt-BR" sz="1800" dirty="0">
                <a:latin typeface="Lucida Console" pitchFamily="49" charset="0"/>
              </a:rPr>
              <a:t>000014  4937  LDR      </a:t>
            </a:r>
            <a:r>
              <a:rPr lang="pt-BR" sz="1800" dirty="0">
                <a:solidFill>
                  <a:srgbClr val="FF0000"/>
                </a:solidFill>
                <a:latin typeface="Lucida Console" pitchFamily="49" charset="0"/>
              </a:rPr>
              <a:t>r1</a:t>
            </a:r>
            <a:r>
              <a:rPr lang="pt-BR" sz="1800" dirty="0">
                <a:latin typeface="Lucida Console" pitchFamily="49" charset="0"/>
              </a:rPr>
              <a:t>,</a:t>
            </a:r>
            <a:r>
              <a:rPr lang="pt-BR" sz="1800" dirty="0">
                <a:solidFill>
                  <a:srgbClr val="00B050"/>
                </a:solidFill>
                <a:latin typeface="Lucida Console" pitchFamily="49" charset="0"/>
              </a:rPr>
              <a:t>|L1.244|</a:t>
            </a:r>
          </a:p>
          <a:p>
            <a:pPr>
              <a:tabLst>
                <a:tab pos="1143000" algn="l"/>
                <a:tab pos="2057400" algn="l"/>
                <a:tab pos="2743200" algn="l"/>
                <a:tab pos="3378200" algn="l"/>
              </a:tabLst>
            </a:pPr>
            <a:r>
              <a:rPr lang="pt-BR" sz="1800" dirty="0">
                <a:latin typeface="Lucida Console" pitchFamily="49" charset="0"/>
              </a:rPr>
              <a:t>000016  6809  LDR      </a:t>
            </a:r>
            <a:r>
              <a:rPr lang="pt-BR" sz="1800" dirty="0">
                <a:solidFill>
                  <a:schemeClr val="accent2">
                    <a:lumMod val="60000"/>
                    <a:lumOff val="40000"/>
                  </a:schemeClr>
                </a:solidFill>
                <a:latin typeface="Lucida Console" pitchFamily="49" charset="0"/>
              </a:rPr>
              <a:t>r1</a:t>
            </a:r>
            <a:r>
              <a:rPr lang="pt-BR" sz="1800" dirty="0">
                <a:latin typeface="Lucida Console" pitchFamily="49" charset="0"/>
              </a:rPr>
              <a:t>,[r1,#0]  ; siC</a:t>
            </a:r>
          </a:p>
          <a:p>
            <a:pPr>
              <a:tabLst>
                <a:tab pos="1143000" algn="l"/>
                <a:tab pos="2057400" algn="l"/>
                <a:tab pos="2743200" algn="l"/>
                <a:tab pos="3378200" algn="l"/>
              </a:tabLst>
            </a:pPr>
            <a:r>
              <a:rPr lang="pt-BR" sz="1800" dirty="0">
                <a:latin typeface="Lucida Console" pitchFamily="49" charset="0"/>
              </a:rPr>
              <a:t>000018  6812  LDR      </a:t>
            </a:r>
            <a:r>
              <a:rPr lang="pt-BR" sz="1800" dirty="0">
                <a:solidFill>
                  <a:schemeClr val="accent2">
                    <a:lumMod val="60000"/>
                    <a:lumOff val="40000"/>
                  </a:schemeClr>
                </a:solidFill>
                <a:latin typeface="Lucida Console" pitchFamily="49" charset="0"/>
              </a:rPr>
              <a:t>r2</a:t>
            </a:r>
            <a:r>
              <a:rPr lang="pt-BR" sz="1800" dirty="0">
                <a:latin typeface="Lucida Console" pitchFamily="49" charset="0"/>
              </a:rPr>
              <a:t>,[r2,#0]  ; siA</a:t>
            </a:r>
          </a:p>
          <a:p>
            <a:pPr>
              <a:tabLst>
                <a:tab pos="1143000" algn="l"/>
                <a:tab pos="2057400" algn="l"/>
                <a:tab pos="2743200" algn="l"/>
                <a:tab pos="3378200" algn="l"/>
              </a:tabLst>
            </a:pPr>
            <a:r>
              <a:rPr lang="pt-BR" sz="1800" dirty="0">
                <a:latin typeface="Lucida Console" pitchFamily="49" charset="0"/>
              </a:rPr>
              <a:t>00001a  1889  ADDS     r1,r1,r2</a:t>
            </a:r>
          </a:p>
          <a:p>
            <a:pPr>
              <a:tabLst>
                <a:tab pos="1143000" algn="l"/>
                <a:tab pos="2057400" algn="l"/>
                <a:tab pos="2743200" algn="l"/>
                <a:tab pos="3378200" algn="l"/>
              </a:tabLst>
            </a:pPr>
            <a:r>
              <a:rPr lang="pt-BR" sz="1800" dirty="0">
                <a:latin typeface="Lucida Console" pitchFamily="49" charset="0"/>
              </a:rPr>
              <a:t>...</a:t>
            </a:r>
          </a:p>
          <a:p>
            <a:pPr>
              <a:tabLst>
                <a:tab pos="1143000" algn="l"/>
                <a:tab pos="2057400" algn="l"/>
                <a:tab pos="2743200" algn="l"/>
                <a:tab pos="3378200" algn="l"/>
              </a:tabLst>
            </a:pPr>
            <a:endParaRPr lang="en-US" sz="1800" dirty="0">
              <a:solidFill>
                <a:srgbClr val="00B050"/>
              </a:solidFill>
              <a:latin typeface="Lucida Console" pitchFamily="49" charset="0"/>
            </a:endParaRPr>
          </a:p>
          <a:p>
            <a:pPr>
              <a:tabLst>
                <a:tab pos="1143000" algn="l"/>
                <a:tab pos="2057400" algn="l"/>
                <a:tab pos="2743200" algn="l"/>
                <a:tab pos="3378200" algn="l"/>
              </a:tabLst>
            </a:pPr>
            <a:endParaRPr lang="en-US" sz="1800" dirty="0">
              <a:solidFill>
                <a:srgbClr val="00B050"/>
              </a:solidFill>
              <a:latin typeface="Lucida Console" pitchFamily="49" charset="0"/>
            </a:endParaRPr>
          </a:p>
          <a:p>
            <a:pPr>
              <a:tabLst>
                <a:tab pos="1143000" algn="l"/>
                <a:tab pos="2057400" algn="l"/>
                <a:tab pos="2743200" algn="l"/>
                <a:tab pos="3378200" algn="l"/>
              </a:tabLst>
            </a:pPr>
            <a:r>
              <a:rPr lang="en-US" sz="1800" dirty="0">
                <a:solidFill>
                  <a:srgbClr val="00B050"/>
                </a:solidFill>
                <a:latin typeface="Lucida Console" pitchFamily="49" charset="0"/>
              </a:rPr>
              <a:t>|L1.240|</a:t>
            </a:r>
            <a:r>
              <a:rPr lang="en-US" sz="1800" dirty="0">
                <a:latin typeface="Lucida Console" pitchFamily="49" charset="0"/>
              </a:rPr>
              <a:t>		DCD		</a:t>
            </a:r>
            <a:r>
              <a:rPr lang="en-US" sz="1800" dirty="0">
                <a:solidFill>
                  <a:srgbClr val="FF0000"/>
                </a:solidFill>
                <a:latin typeface="Lucida Console" pitchFamily="49" charset="0"/>
              </a:rPr>
              <a:t>||</a:t>
            </a:r>
            <a:r>
              <a:rPr lang="en-US" sz="1800" dirty="0" err="1">
                <a:solidFill>
                  <a:srgbClr val="FF0000"/>
                </a:solidFill>
                <a:latin typeface="Lucida Console" pitchFamily="49" charset="0"/>
              </a:rPr>
              <a:t>siA</a:t>
            </a:r>
            <a:r>
              <a:rPr lang="en-US" sz="1800" dirty="0">
                <a:solidFill>
                  <a:srgbClr val="FF0000"/>
                </a:solidFill>
                <a:latin typeface="Lucida Console" pitchFamily="49" charset="0"/>
              </a:rPr>
              <a:t>||</a:t>
            </a:r>
          </a:p>
          <a:p>
            <a:pPr>
              <a:tabLst>
                <a:tab pos="1143000" algn="l"/>
                <a:tab pos="2057400" algn="l"/>
                <a:tab pos="2743200" algn="l"/>
                <a:tab pos="3378200" algn="l"/>
              </a:tabLst>
            </a:pPr>
            <a:r>
              <a:rPr lang="en-US" sz="1800" dirty="0">
                <a:solidFill>
                  <a:srgbClr val="00B050"/>
                </a:solidFill>
                <a:latin typeface="Lucida Console" pitchFamily="49" charset="0"/>
              </a:rPr>
              <a:t>|L1.244|</a:t>
            </a:r>
            <a:r>
              <a:rPr lang="en-US" sz="1800" dirty="0">
                <a:latin typeface="Lucida Console" pitchFamily="49" charset="0"/>
              </a:rPr>
              <a:t>		DCD      	</a:t>
            </a:r>
            <a:r>
              <a:rPr lang="en-US" sz="1800" dirty="0">
                <a:solidFill>
                  <a:srgbClr val="FF0000"/>
                </a:solidFill>
                <a:latin typeface="Lucida Console" pitchFamily="49" charset="0"/>
              </a:rPr>
              <a:t>||</a:t>
            </a:r>
            <a:r>
              <a:rPr lang="en-US" sz="1800" dirty="0" err="1">
                <a:solidFill>
                  <a:srgbClr val="FF0000"/>
                </a:solidFill>
                <a:latin typeface="Lucida Console" pitchFamily="49" charset="0"/>
              </a:rPr>
              <a:t>siC</a:t>
            </a:r>
            <a:r>
              <a:rPr lang="en-US" sz="1800" dirty="0">
                <a:solidFill>
                  <a:srgbClr val="FF0000"/>
                </a:solidFill>
                <a:latin typeface="Lucida Console" pitchFamily="49" charset="0"/>
              </a:rPr>
              <a:t>||</a:t>
            </a:r>
          </a:p>
          <a:p>
            <a:pPr>
              <a:tabLst>
                <a:tab pos="1143000" algn="l"/>
                <a:tab pos="2057400" algn="l"/>
                <a:tab pos="2743200" algn="l"/>
                <a:tab pos="3378200" algn="l"/>
              </a:tabLst>
            </a:pPr>
            <a:endParaRPr lang="en-US" sz="1800" dirty="0">
              <a:latin typeface="Lucida Console" pitchFamily="49" charset="0"/>
            </a:endParaRPr>
          </a:p>
          <a:p>
            <a:pPr>
              <a:tabLst>
                <a:tab pos="1143000" algn="l"/>
                <a:tab pos="2057400" algn="l"/>
                <a:tab pos="2743200" algn="l"/>
                <a:tab pos="3378200" algn="l"/>
              </a:tabLst>
            </a:pPr>
            <a:r>
              <a:rPr lang="en-US" sz="1800" dirty="0">
                <a:latin typeface="Lucida Console" pitchFamily="49" charset="0"/>
              </a:rPr>
              <a:t>	 AREA ||.data||, DATA, ALIGN=2</a:t>
            </a:r>
          </a:p>
          <a:p>
            <a:pPr>
              <a:tabLst>
                <a:tab pos="1143000" algn="l"/>
                <a:tab pos="2057400" algn="l"/>
                <a:tab pos="2743200" algn="l"/>
                <a:tab pos="3378200" algn="l"/>
              </a:tabLst>
            </a:pPr>
            <a:r>
              <a:rPr lang="en-US" sz="1800" dirty="0">
                <a:solidFill>
                  <a:srgbClr val="FF0000"/>
                </a:solidFill>
                <a:latin typeface="Lucida Console" pitchFamily="49" charset="0"/>
              </a:rPr>
              <a:t>||</a:t>
            </a:r>
            <a:r>
              <a:rPr lang="en-US" sz="1800" dirty="0" err="1">
                <a:solidFill>
                  <a:srgbClr val="FF0000"/>
                </a:solidFill>
                <a:latin typeface="Lucida Console" pitchFamily="49" charset="0"/>
              </a:rPr>
              <a:t>siC</a:t>
            </a:r>
            <a:r>
              <a:rPr lang="en-US" sz="1800" dirty="0">
                <a:solidFill>
                  <a:srgbClr val="FF0000"/>
                </a:solidFill>
                <a:latin typeface="Lucida Console" pitchFamily="49" charset="0"/>
              </a:rPr>
              <a:t>||</a:t>
            </a:r>
            <a:r>
              <a:rPr lang="en-US" sz="1800" dirty="0">
                <a:latin typeface="Lucida Console" pitchFamily="49" charset="0"/>
              </a:rPr>
              <a:t>		DCD      </a:t>
            </a:r>
            <a:r>
              <a:rPr lang="en-US" sz="1800" dirty="0">
                <a:solidFill>
                  <a:schemeClr val="bg2">
                    <a:lumMod val="75000"/>
                  </a:schemeClr>
                </a:solidFill>
                <a:latin typeface="Lucida Console" pitchFamily="49" charset="0"/>
              </a:rPr>
              <a:t>0x00000003</a:t>
            </a:r>
          </a:p>
          <a:p>
            <a:pPr>
              <a:tabLst>
                <a:tab pos="1143000" algn="l"/>
                <a:tab pos="2057400" algn="l"/>
                <a:tab pos="2743200" algn="l"/>
                <a:tab pos="3378200" algn="l"/>
              </a:tabLst>
            </a:pPr>
            <a:r>
              <a:rPr lang="en-US" sz="1800" dirty="0">
                <a:solidFill>
                  <a:srgbClr val="FF0000"/>
                </a:solidFill>
                <a:latin typeface="Lucida Console" pitchFamily="49" charset="0"/>
              </a:rPr>
              <a:t>||</a:t>
            </a:r>
            <a:r>
              <a:rPr lang="en-US" sz="1800" dirty="0" err="1">
                <a:solidFill>
                  <a:srgbClr val="FF0000"/>
                </a:solidFill>
                <a:latin typeface="Lucida Console" pitchFamily="49" charset="0"/>
              </a:rPr>
              <a:t>siA</a:t>
            </a:r>
            <a:r>
              <a:rPr lang="en-US" sz="1800" dirty="0">
                <a:solidFill>
                  <a:srgbClr val="FF0000"/>
                </a:solidFill>
                <a:latin typeface="Lucida Console" pitchFamily="49" charset="0"/>
              </a:rPr>
              <a:t>||</a:t>
            </a:r>
            <a:r>
              <a:rPr lang="en-US" sz="1800" dirty="0">
                <a:latin typeface="Lucida Console" pitchFamily="49" charset="0"/>
              </a:rPr>
              <a:t>		DCD      </a:t>
            </a:r>
            <a:r>
              <a:rPr lang="en-US" sz="1800" dirty="0">
                <a:solidFill>
                  <a:schemeClr val="bg2">
                    <a:lumMod val="75000"/>
                  </a:schemeClr>
                </a:solidFill>
                <a:latin typeface="Lucida Console" pitchFamily="49" charset="0"/>
              </a:rPr>
              <a:t>0x00000000</a:t>
            </a:r>
          </a:p>
        </p:txBody>
      </p:sp>
      <p:cxnSp>
        <p:nvCxnSpPr>
          <p:cNvPr id="6" name="Straight Connector 5"/>
          <p:cNvCxnSpPr/>
          <p:nvPr/>
        </p:nvCxnSpPr>
        <p:spPr bwMode="auto">
          <a:xfrm>
            <a:off x="1524000" y="4343400"/>
            <a:ext cx="9175376"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1524000" y="5029200"/>
            <a:ext cx="91440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32498495"/>
      </p:ext>
    </p:extLst>
  </p:cSld>
  <p:clrMapOvr>
    <a:masterClrMapping/>
  </p:clrMapOvr>
  <p:transition>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Variables Stored on Stack</a:t>
            </a:r>
          </a:p>
        </p:txBody>
      </p:sp>
      <p:sp>
        <p:nvSpPr>
          <p:cNvPr id="3" name="Content Placeholder 2"/>
          <p:cNvSpPr>
            <a:spLocks noGrp="1"/>
          </p:cNvSpPr>
          <p:nvPr>
            <p:ph idx="1"/>
          </p:nvPr>
        </p:nvSpPr>
        <p:spPr>
          <a:xfrm>
            <a:off x="479999" y="1066801"/>
            <a:ext cx="6682801" cy="5791200"/>
          </a:xfrm>
        </p:spPr>
        <p:txBody>
          <a:bodyPr/>
          <a:lstStyle/>
          <a:p>
            <a:r>
              <a:rPr lang="en-US" sz="2000" dirty="0"/>
              <a:t>Automatic variables are stored in a function’s activation record (unless optimized and promoted to register)</a:t>
            </a:r>
          </a:p>
          <a:p>
            <a:endParaRPr lang="en-US" sz="2000" dirty="0"/>
          </a:p>
          <a:p>
            <a:r>
              <a:rPr lang="en-US" sz="2000" dirty="0"/>
              <a:t>Activation records are located on the stack</a:t>
            </a:r>
          </a:p>
          <a:p>
            <a:endParaRPr lang="en-US" sz="2000" dirty="0"/>
          </a:p>
          <a:p>
            <a:r>
              <a:rPr lang="en-US" sz="2000" dirty="0"/>
              <a:t>Calling a function creates an activation record, allocating space on stack</a:t>
            </a:r>
          </a:p>
          <a:p>
            <a:endParaRPr lang="en-US" sz="2000" dirty="0"/>
          </a:p>
          <a:p>
            <a:r>
              <a:rPr lang="en-US" sz="2000" dirty="0"/>
              <a:t>Returning from a function deletes </a:t>
            </a:r>
            <a:br>
              <a:rPr lang="en-US" sz="2000" dirty="0"/>
            </a:br>
            <a:r>
              <a:rPr lang="en-US" sz="2000" dirty="0"/>
              <a:t>the activation record, freeing up space on stack</a:t>
            </a:r>
          </a:p>
          <a:p>
            <a:endParaRPr lang="en-US" sz="2000" dirty="0"/>
          </a:p>
        </p:txBody>
      </p:sp>
      <p:sp>
        <p:nvSpPr>
          <p:cNvPr id="7" name="Rectangle 6"/>
          <p:cNvSpPr/>
          <p:nvPr/>
        </p:nvSpPr>
        <p:spPr>
          <a:xfrm>
            <a:off x="7239000" y="948690"/>
            <a:ext cx="3460376"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a(void)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b();</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b(void)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c();</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c(void)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t>
            </a:r>
          </a:p>
          <a:p>
            <a:pPr>
              <a:tabLst>
                <a:tab pos="457200" algn="l"/>
              </a:tabLst>
            </a:pPr>
            <a:r>
              <a:rPr lang="en-US" sz="1800" dirty="0">
                <a:latin typeface="Lucida Console" pitchFamily="49" charset="0"/>
              </a:rPr>
              <a:t>}</a:t>
            </a:r>
          </a:p>
        </p:txBody>
      </p:sp>
    </p:spTree>
    <p:extLst>
      <p:ext uri="{BB962C8B-B14F-4D97-AF65-F5344CB8AC3E}">
        <p14:creationId xmlns:p14="http://schemas.microsoft.com/office/powerpoint/2010/main" val="724922839"/>
      </p:ext>
    </p:extLst>
  </p:cSld>
  <p:clrMapOvr>
    <a:masterClrMapping/>
  </p:clrMapOvr>
  <p:transition>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Variables</a:t>
            </a:r>
          </a:p>
        </p:txBody>
      </p:sp>
      <p:graphicFrame>
        <p:nvGraphicFramePr>
          <p:cNvPr id="4" name="Table 3"/>
          <p:cNvGraphicFramePr>
            <a:graphicFrameLocks noGrp="1"/>
          </p:cNvGraphicFramePr>
          <p:nvPr>
            <p:extLst>
              <p:ext uri="{D42A27DB-BD31-4B8C-83A1-F6EECF244321}">
                <p14:modId xmlns:p14="http://schemas.microsoft.com/office/powerpoint/2010/main" val="2812974447"/>
              </p:ext>
            </p:extLst>
          </p:nvPr>
        </p:nvGraphicFramePr>
        <p:xfrm>
          <a:off x="4114800" y="990600"/>
          <a:ext cx="6482081" cy="5065268"/>
        </p:xfrm>
        <a:graphic>
          <a:graphicData uri="http://schemas.openxmlformats.org/drawingml/2006/table">
            <a:tbl>
              <a:tblPr firstRow="1" firstCol="1" bandRow="1">
                <a:tableStyleId>{5C22544A-7EE6-4342-B048-85BDC9FD1C3A}</a:tableStyleId>
              </a:tblPr>
              <a:tblGrid>
                <a:gridCol w="1143001">
                  <a:extLst>
                    <a:ext uri="{9D8B030D-6E8A-4147-A177-3AD203B41FA5}">
                      <a16:colId xmlns:a16="http://schemas.microsoft.com/office/drawing/2014/main" val="20000"/>
                    </a:ext>
                  </a:extLst>
                </a:gridCol>
                <a:gridCol w="1736576">
                  <a:extLst>
                    <a:ext uri="{9D8B030D-6E8A-4147-A177-3AD203B41FA5}">
                      <a16:colId xmlns:a16="http://schemas.microsoft.com/office/drawing/2014/main" val="20001"/>
                    </a:ext>
                  </a:extLst>
                </a:gridCol>
                <a:gridCol w="1534400">
                  <a:extLst>
                    <a:ext uri="{9D8B030D-6E8A-4147-A177-3AD203B41FA5}">
                      <a16:colId xmlns:a16="http://schemas.microsoft.com/office/drawing/2014/main" val="20002"/>
                    </a:ext>
                  </a:extLst>
                </a:gridCol>
                <a:gridCol w="2068104">
                  <a:extLst>
                    <a:ext uri="{9D8B030D-6E8A-4147-A177-3AD203B41FA5}">
                      <a16:colId xmlns:a16="http://schemas.microsoft.com/office/drawing/2014/main" val="20003"/>
                    </a:ext>
                  </a:extLst>
                </a:gridCol>
              </a:tblGrid>
              <a:tr h="490855">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Lower address</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ctr">
                        <a:lnSpc>
                          <a:spcPct val="115000"/>
                        </a:lnSpc>
                        <a:spcBef>
                          <a:spcPts val="0"/>
                        </a:spcBef>
                        <a:spcAft>
                          <a:spcPts val="0"/>
                        </a:spcAft>
                      </a:pPr>
                      <a:r>
                        <a:rPr lang="en-US" sz="1600" dirty="0">
                          <a:solidFill>
                            <a:sysClr val="windowText" lastClr="000000"/>
                          </a:solidFill>
                          <a:effectLst/>
                          <a:latin typeface="Arial" pitchFamily="34" charset="0"/>
                          <a:cs typeface="Arial" pitchFamily="34" charset="0"/>
                        </a:rPr>
                        <a:t> </a:t>
                      </a:r>
                      <a:endParaRPr lang="en-US" sz="16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(Free stack space)</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current function C</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a:effectLst/>
                          <a:latin typeface="Arial" pitchFamily="34" charset="0"/>
                          <a:cs typeface="Arial" pitchFamily="34" charset="0"/>
                        </a:rPr>
                        <a:t>  &lt;- Stack pointer while executing C</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ea typeface="Times New Roman"/>
                          <a:cs typeface="Arial" pitchFamily="34" charset="0"/>
                        </a:rPr>
                        <a:t>Saved </a:t>
                      </a:r>
                      <a:r>
                        <a:rPr lang="en-US" sz="1600" dirty="0" err="1">
                          <a:effectLst/>
                          <a:latin typeface="Arial" pitchFamily="34" charset="0"/>
                          <a:ea typeface="Times New Roman"/>
                          <a:cs typeface="Arial" pitchFamily="34" charset="0"/>
                        </a:rPr>
                        <a:t>regs</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ea typeface="Times New Roman"/>
                          <a:cs typeface="Arial" pitchFamily="34" charset="0"/>
                        </a:rPr>
                        <a:t>Arguments</a:t>
                      </a:r>
                      <a:r>
                        <a:rPr lang="en-US" sz="1600" baseline="0" dirty="0">
                          <a:effectLst/>
                          <a:latin typeface="Arial" pitchFamily="34" charset="0"/>
                          <a:ea typeface="Times New Roman"/>
                          <a:cs typeface="Arial" pitchFamily="34" charset="0"/>
                        </a:rPr>
                        <a:t> (optional)</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119380">
                <a:tc rowSpan="3">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caller </a:t>
                      </a:r>
                      <a:br>
                        <a:rPr lang="en-US" sz="1600" dirty="0">
                          <a:effectLst/>
                          <a:latin typeface="Arial" pitchFamily="34" charset="0"/>
                          <a:cs typeface="Arial" pitchFamily="34" charset="0"/>
                        </a:rPr>
                      </a:br>
                      <a:r>
                        <a:rPr lang="en-US" sz="1600" dirty="0">
                          <a:effectLst/>
                          <a:latin typeface="Arial" pitchFamily="34" charset="0"/>
                          <a:cs typeface="Arial" pitchFamily="34" charset="0"/>
                        </a:rPr>
                        <a:t>function B</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a:effectLst/>
                          <a:latin typeface="Arial" pitchFamily="34" charset="0"/>
                          <a:cs typeface="Arial" pitchFamily="34" charset="0"/>
                        </a:rPr>
                        <a:t> &lt;- Stack pointer while executing B</a:t>
                      </a:r>
                      <a:endParaRPr lang="en-US" sz="16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11938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Saved </a:t>
                      </a:r>
                      <a:r>
                        <a:rPr lang="en-US" sz="1600" dirty="0" err="1">
                          <a:effectLst/>
                          <a:latin typeface="Arial" pitchFamily="34" charset="0"/>
                          <a:cs typeface="Arial" pitchFamily="34" charset="0"/>
                        </a:rPr>
                        <a:t>regs</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0005"/>
                  </a:ext>
                </a:extLst>
              </a:tr>
              <a:tr h="11938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Arguments (optional)</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0006"/>
                  </a:ext>
                </a:extLst>
              </a:tr>
              <a:tr h="130175">
                <a:tc rowSpan="3">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caller’s caller function A</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a:effectLst/>
                          <a:latin typeface="Arial" pitchFamily="34" charset="0"/>
                          <a:cs typeface="Arial" pitchFamily="34" charset="0"/>
                        </a:rPr>
                        <a:t> &lt;- Stack pointer while executing A</a:t>
                      </a:r>
                      <a:endParaRPr lang="en-US" sz="16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7"/>
                  </a:ext>
                </a:extLst>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Saved </a:t>
                      </a:r>
                      <a:r>
                        <a:rPr lang="en-US" sz="1600" dirty="0" err="1">
                          <a:effectLst/>
                          <a:latin typeface="Arial" pitchFamily="34" charset="0"/>
                          <a:cs typeface="Arial" pitchFamily="34" charset="0"/>
                        </a:rPr>
                        <a:t>regs</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8"/>
                  </a:ext>
                </a:extLst>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Arguments (optional)</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9"/>
                  </a:ext>
                </a:extLst>
              </a:tr>
              <a:tr h="130175">
                <a:tc rowSpan="3">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Higher address</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caller’s </a:t>
                      </a:r>
                      <a:r>
                        <a:rPr lang="en-US" sz="1600" dirty="0" err="1">
                          <a:effectLst/>
                          <a:latin typeface="Arial" pitchFamily="34" charset="0"/>
                          <a:cs typeface="Arial" pitchFamily="34" charset="0"/>
                        </a:rPr>
                        <a:t>caller’s</a:t>
                      </a:r>
                      <a:r>
                        <a:rPr lang="en-US" sz="1600" dirty="0">
                          <a:effectLst/>
                          <a:latin typeface="Arial" pitchFamily="34" charset="0"/>
                          <a:cs typeface="Arial" pitchFamily="34" charset="0"/>
                        </a:rPr>
                        <a:t> caller function main</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a:effectLst/>
                          <a:latin typeface="Arial" pitchFamily="34" charset="0"/>
                          <a:cs typeface="Arial" pitchFamily="34" charset="0"/>
                        </a:rPr>
                        <a:t> &lt;- Stack pointer while executing main</a:t>
                      </a:r>
                      <a:endParaRPr lang="en-US" sz="16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10"/>
                  </a:ext>
                </a:extLst>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Saved </a:t>
                      </a:r>
                      <a:r>
                        <a:rPr lang="en-US" sz="1600" dirty="0" err="1">
                          <a:effectLst/>
                          <a:latin typeface="Arial" pitchFamily="34" charset="0"/>
                          <a:cs typeface="Arial" pitchFamily="34" charset="0"/>
                        </a:rPr>
                        <a:t>regs</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1"/>
                  </a:ext>
                </a:extLst>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Arguments (optional)</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2"/>
                  </a:ext>
                </a:extLst>
              </a:tr>
            </a:tbl>
          </a:graphicData>
        </a:graphic>
      </p:graphicFrame>
      <p:sp>
        <p:nvSpPr>
          <p:cNvPr id="5" name="Rectangle 4"/>
          <p:cNvSpPr/>
          <p:nvPr/>
        </p:nvSpPr>
        <p:spPr>
          <a:xfrm>
            <a:off x="1797424" y="948690"/>
            <a:ext cx="3460376"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a(void)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b();</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b(void)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c();</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c(void)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t>
            </a:r>
          </a:p>
          <a:p>
            <a:pPr>
              <a:tabLst>
                <a:tab pos="457200" algn="l"/>
              </a:tabLst>
            </a:pPr>
            <a:r>
              <a:rPr lang="en-US" sz="1800" dirty="0">
                <a:latin typeface="Lucida Console" pitchFamily="49" charset="0"/>
              </a:rPr>
              <a:t>}</a:t>
            </a:r>
          </a:p>
        </p:txBody>
      </p:sp>
      <p:cxnSp>
        <p:nvCxnSpPr>
          <p:cNvPr id="8" name="Curved Connector 7"/>
          <p:cNvCxnSpPr/>
          <p:nvPr/>
        </p:nvCxnSpPr>
        <p:spPr bwMode="auto">
          <a:xfrm rot="16200000" flipH="1">
            <a:off x="2228852" y="3333748"/>
            <a:ext cx="609600" cy="190504"/>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urved Connector 11"/>
          <p:cNvCxnSpPr/>
          <p:nvPr/>
        </p:nvCxnSpPr>
        <p:spPr bwMode="auto">
          <a:xfrm rot="16200000" flipH="1">
            <a:off x="2228853" y="2038348"/>
            <a:ext cx="609600" cy="190504"/>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p:nvPr/>
        </p:nvCxnSpPr>
        <p:spPr bwMode="auto">
          <a:xfrm rot="16200000" flipH="1">
            <a:off x="2228852" y="4781548"/>
            <a:ext cx="609600" cy="190504"/>
          </a:xfrm>
          <a:prstGeom prst="curvedConnector3">
            <a:avLst/>
          </a:prstGeom>
          <a:solidFill>
            <a:schemeClr val="accent1"/>
          </a:solidFill>
          <a:ln w="381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25799761"/>
      </p:ext>
    </p:extLst>
  </p:cSld>
  <p:clrMapOvr>
    <a:masterClrMapping/>
  </p:clrMapOvr>
  <p:transition>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Automatic Variables</a:t>
            </a:r>
          </a:p>
        </p:txBody>
      </p:sp>
      <p:sp>
        <p:nvSpPr>
          <p:cNvPr id="3" name="Content Placeholder 2"/>
          <p:cNvSpPr>
            <a:spLocks noGrp="1"/>
          </p:cNvSpPr>
          <p:nvPr>
            <p:ph idx="1"/>
          </p:nvPr>
        </p:nvSpPr>
        <p:spPr>
          <a:xfrm>
            <a:off x="479999" y="1371599"/>
            <a:ext cx="6682801" cy="5486401"/>
          </a:xfrm>
        </p:spPr>
        <p:txBody>
          <a:bodyPr/>
          <a:lstStyle/>
          <a:p>
            <a:r>
              <a:rPr lang="en-US" sz="2400" dirty="0"/>
              <a:t>Program must allocate space on stack for variables</a:t>
            </a:r>
          </a:p>
          <a:p>
            <a:endParaRPr lang="en-US" sz="2400" dirty="0"/>
          </a:p>
          <a:p>
            <a:r>
              <a:rPr lang="en-US" sz="2400" dirty="0"/>
              <a:t>Stack addressing uses an offset from the stack pointer: [</a:t>
            </a:r>
            <a:r>
              <a:rPr lang="en-US" sz="2400" dirty="0" err="1"/>
              <a:t>sp</a:t>
            </a:r>
            <a:r>
              <a:rPr lang="en-US" sz="2400" dirty="0"/>
              <a:t>, #offset]</a:t>
            </a:r>
          </a:p>
          <a:p>
            <a:pPr lvl="1"/>
            <a:r>
              <a:rPr lang="en-US" sz="2000" dirty="0"/>
              <a:t>One byte used for offset, is multiplied by four</a:t>
            </a:r>
          </a:p>
          <a:p>
            <a:pPr lvl="1"/>
            <a:r>
              <a:rPr lang="en-US" sz="2000" dirty="0"/>
              <a:t>Possible offsets: 0, 4, 8, …,  1020</a:t>
            </a:r>
          </a:p>
          <a:p>
            <a:pPr lvl="1"/>
            <a:r>
              <a:rPr lang="en-US" sz="2000" dirty="0"/>
              <a:t>Maximum range addressable this way is 1024 bytes</a:t>
            </a:r>
          </a:p>
        </p:txBody>
      </p:sp>
      <p:graphicFrame>
        <p:nvGraphicFramePr>
          <p:cNvPr id="5" name="Content Placeholder 4"/>
          <p:cNvGraphicFramePr>
            <a:graphicFrameLocks/>
          </p:cNvGraphicFramePr>
          <p:nvPr>
            <p:extLst>
              <p:ext uri="{D42A27DB-BD31-4B8C-83A1-F6EECF244321}">
                <p14:modId xmlns:p14="http://schemas.microsoft.com/office/powerpoint/2010/main" val="3345161516"/>
              </p:ext>
            </p:extLst>
          </p:nvPr>
        </p:nvGraphicFramePr>
        <p:xfrm>
          <a:off x="8001000" y="2057400"/>
          <a:ext cx="2427044" cy="2565400"/>
        </p:xfrm>
        <a:graphic>
          <a:graphicData uri="http://schemas.openxmlformats.org/drawingml/2006/table">
            <a:tbl>
              <a:tblPr firstRow="1" firstCol="1" bandRow="1">
                <a:tableStyleId>{5C22544A-7EE6-4342-B048-85BDC9FD1C3A}</a:tableStyleId>
              </a:tblPr>
              <a:tblGrid>
                <a:gridCol w="991735">
                  <a:extLst>
                    <a:ext uri="{9D8B030D-6E8A-4147-A177-3AD203B41FA5}">
                      <a16:colId xmlns:a16="http://schemas.microsoft.com/office/drawing/2014/main" val="20000"/>
                    </a:ext>
                  </a:extLst>
                </a:gridCol>
                <a:gridCol w="1435309">
                  <a:extLst>
                    <a:ext uri="{9D8B030D-6E8A-4147-A177-3AD203B41FA5}">
                      <a16:colId xmlns:a16="http://schemas.microsoft.com/office/drawing/2014/main" val="20001"/>
                    </a:ext>
                  </a:extLst>
                </a:gridCol>
              </a:tblGrid>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Address</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b="0" dirty="0">
                          <a:solidFill>
                            <a:sysClr val="windowText" lastClr="000000"/>
                          </a:solidFill>
                          <a:effectLst/>
                          <a:latin typeface="Arial" pitchFamily="34" charset="0"/>
                          <a:ea typeface="Times New Roman"/>
                          <a:cs typeface="Arial" pitchFamily="34" charset="0"/>
                        </a:rPr>
                        <a:t>Contents</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SP</a:t>
                      </a:r>
                      <a:endParaRPr lang="en-US" sz="1600" b="0" dirty="0">
                        <a:solidFill>
                          <a:sysClr val="windowText" lastClr="000000"/>
                        </a:solidFill>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SP+4</a:t>
                      </a:r>
                      <a:endParaRPr lang="en-US" sz="1600" b="0" dirty="0">
                        <a:solidFill>
                          <a:sysClr val="windowText" lastClr="000000"/>
                        </a:solidFill>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SP+8</a:t>
                      </a:r>
                      <a:endParaRPr lang="en-US" sz="1600" b="0" dirty="0">
                        <a:solidFill>
                          <a:sysClr val="windowText" lastClr="000000"/>
                        </a:solidFill>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SP+0xC</a:t>
                      </a:r>
                      <a:endParaRPr lang="en-US" sz="1600" b="0" dirty="0">
                        <a:solidFill>
                          <a:sysClr val="windowText" lastClr="000000"/>
                        </a:solidFill>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SP+0x10</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SP+0x14</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SP+0x18</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SP+0x1C</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SP+0x20</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82234166"/>
      </p:ext>
    </p:extLst>
  </p:cSld>
  <p:clrMapOvr>
    <a:masterClrMapping/>
  </p:clrMapOvr>
  <p:transition>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Variables</a:t>
            </a:r>
          </a:p>
        </p:txBody>
      </p:sp>
      <p:sp>
        <p:nvSpPr>
          <p:cNvPr id="3" name="Content Placeholder 2"/>
          <p:cNvSpPr>
            <a:spLocks noGrp="1"/>
          </p:cNvSpPr>
          <p:nvPr>
            <p:ph idx="1"/>
          </p:nvPr>
        </p:nvSpPr>
        <p:spPr>
          <a:xfrm>
            <a:off x="1752600" y="4038600"/>
            <a:ext cx="3962400" cy="2667001"/>
          </a:xfrm>
        </p:spPr>
        <p:txBody>
          <a:bodyPr/>
          <a:lstStyle/>
          <a:p>
            <a:r>
              <a:rPr lang="en-US" sz="2400" dirty="0"/>
              <a:t>Initialize </a:t>
            </a:r>
            <a:r>
              <a:rPr lang="en-US" sz="2400" dirty="0" err="1"/>
              <a:t>aiE</a:t>
            </a:r>
            <a:endParaRPr lang="en-US" sz="2400" dirty="0"/>
          </a:p>
          <a:p>
            <a:r>
              <a:rPr lang="en-US" sz="2400" dirty="0"/>
              <a:t>Initialize </a:t>
            </a:r>
            <a:r>
              <a:rPr lang="en-US" sz="2400" dirty="0" err="1"/>
              <a:t>aiF</a:t>
            </a:r>
            <a:endParaRPr lang="en-US" sz="2400" dirty="0"/>
          </a:p>
          <a:p>
            <a:r>
              <a:rPr lang="en-US" sz="2400" dirty="0"/>
              <a:t>Initialize </a:t>
            </a:r>
            <a:r>
              <a:rPr lang="en-US" sz="2400" dirty="0" err="1"/>
              <a:t>aiG</a:t>
            </a:r>
            <a:endParaRPr lang="en-US" sz="2400" dirty="0"/>
          </a:p>
          <a:p>
            <a:endParaRPr lang="en-US" sz="2400" dirty="0"/>
          </a:p>
          <a:p>
            <a:r>
              <a:rPr lang="en-US" sz="2400" dirty="0"/>
              <a:t>Store value for </a:t>
            </a:r>
            <a:r>
              <a:rPr lang="en-US" sz="2400" dirty="0" err="1"/>
              <a:t>aiB</a:t>
            </a:r>
            <a:endParaRPr lang="en-US" sz="2400" dirty="0"/>
          </a:p>
        </p:txBody>
      </p:sp>
      <p:sp>
        <p:nvSpPr>
          <p:cNvPr id="5" name="Rectangle 4"/>
          <p:cNvSpPr/>
          <p:nvPr/>
        </p:nvSpPr>
        <p:spPr>
          <a:xfrm>
            <a:off x="5715000" y="1066801"/>
            <a:ext cx="4984376" cy="5324535"/>
          </a:xfrm>
          <a:prstGeom prst="rect">
            <a:avLst/>
          </a:prstGeom>
        </p:spPr>
        <p:txBody>
          <a:bodyPr wrap="square">
            <a:spAutoFit/>
          </a:bodyPr>
          <a:lstStyle/>
          <a:p>
            <a:pPr>
              <a:tabLst>
                <a:tab pos="2006600" algn="l"/>
                <a:tab pos="2806700" algn="l"/>
              </a:tabLst>
            </a:pPr>
            <a:r>
              <a:rPr lang="en-US" sz="2000" dirty="0">
                <a:latin typeface="Lucida Console" pitchFamily="49" charset="0"/>
              </a:rPr>
              <a:t>;;;14     void </a:t>
            </a:r>
            <a:r>
              <a:rPr lang="en-US" sz="2000" dirty="0" err="1">
                <a:latin typeface="Lucida Console" pitchFamily="49" charset="0"/>
              </a:rPr>
              <a:t>static_auto_local</a:t>
            </a:r>
            <a:r>
              <a:rPr lang="en-US" sz="2000" dirty="0">
                <a:latin typeface="Lucida Console" pitchFamily="49" charset="0"/>
              </a:rPr>
              <a:t>( void ) {</a:t>
            </a:r>
          </a:p>
          <a:p>
            <a:pPr>
              <a:tabLst>
                <a:tab pos="2006600" algn="l"/>
                <a:tab pos="2806700" algn="l"/>
              </a:tabLst>
            </a:pPr>
            <a:r>
              <a:rPr lang="en-US" sz="2000" dirty="0">
                <a:latin typeface="Lucida Console" pitchFamily="49" charset="0"/>
              </a:rPr>
              <a:t>000000  b50f	PUSH	{r0-r3,lr}</a:t>
            </a:r>
          </a:p>
          <a:p>
            <a:pPr>
              <a:tabLst>
                <a:tab pos="2006600" algn="l"/>
                <a:tab pos="2806700" algn="l"/>
              </a:tabLst>
            </a:pPr>
            <a:r>
              <a:rPr lang="en-US" sz="2000" dirty="0">
                <a:latin typeface="Lucida Console" pitchFamily="49" charset="0"/>
              </a:rPr>
              <a:t>;;;15  </a:t>
            </a:r>
            <a:r>
              <a:rPr lang="en-US" sz="2000" dirty="0" err="1">
                <a:latin typeface="Lucida Console" pitchFamily="49" charset="0"/>
              </a:rPr>
              <a:t>int</a:t>
            </a:r>
            <a:r>
              <a:rPr lang="en-US" sz="2000" dirty="0">
                <a:latin typeface="Lucida Console" pitchFamily="49" charset="0"/>
              </a:rPr>
              <a:t> </a:t>
            </a:r>
            <a:r>
              <a:rPr lang="en-US" sz="2000" dirty="0" err="1">
                <a:latin typeface="Lucida Console" pitchFamily="49" charset="0"/>
              </a:rPr>
              <a:t>aiB</a:t>
            </a:r>
            <a:r>
              <a:rPr lang="en-US" sz="2000" dirty="0">
                <a:latin typeface="Lucida Console" pitchFamily="49" charset="0"/>
              </a:rPr>
              <a:t>;</a:t>
            </a:r>
          </a:p>
          <a:p>
            <a:pPr>
              <a:tabLst>
                <a:tab pos="2006600" algn="l"/>
                <a:tab pos="2806700" algn="l"/>
              </a:tabLst>
            </a:pPr>
            <a:r>
              <a:rPr lang="en-US" sz="2000" dirty="0">
                <a:latin typeface="Lucida Console" pitchFamily="49" charset="0"/>
              </a:rPr>
              <a:t>;;;16  static </a:t>
            </a:r>
            <a:r>
              <a:rPr lang="en-US" sz="2000" dirty="0" err="1">
                <a:latin typeface="Lucida Console" pitchFamily="49" charset="0"/>
              </a:rPr>
              <a:t>int</a:t>
            </a:r>
            <a:r>
              <a:rPr lang="en-US" sz="2000" dirty="0">
                <a:latin typeface="Lucida Console" pitchFamily="49" charset="0"/>
              </a:rPr>
              <a:t> </a:t>
            </a:r>
            <a:r>
              <a:rPr lang="en-US" sz="2000" dirty="0" err="1">
                <a:latin typeface="Lucida Console" pitchFamily="49" charset="0"/>
              </a:rPr>
              <a:t>siC</a:t>
            </a:r>
            <a:r>
              <a:rPr lang="en-US" sz="2000" dirty="0">
                <a:latin typeface="Lucida Console" pitchFamily="49" charset="0"/>
              </a:rPr>
              <a:t>=3;</a:t>
            </a:r>
          </a:p>
          <a:p>
            <a:pPr>
              <a:tabLst>
                <a:tab pos="2006600" algn="l"/>
                <a:tab pos="2806700" algn="l"/>
              </a:tabLst>
            </a:pPr>
            <a:r>
              <a:rPr lang="en-US" sz="2000" dirty="0">
                <a:latin typeface="Lucida Console" pitchFamily="49" charset="0"/>
              </a:rPr>
              <a:t>;;;17  </a:t>
            </a:r>
            <a:r>
              <a:rPr lang="en-US" sz="2000" dirty="0" err="1">
                <a:latin typeface="Lucida Console" pitchFamily="49" charset="0"/>
              </a:rPr>
              <a:t>int</a:t>
            </a:r>
            <a:r>
              <a:rPr lang="en-US" sz="2000" dirty="0">
                <a:latin typeface="Lucida Console" pitchFamily="49" charset="0"/>
              </a:rPr>
              <a:t> * </a:t>
            </a:r>
            <a:r>
              <a:rPr lang="en-US" sz="2000" dirty="0" err="1">
                <a:latin typeface="Lucida Console" pitchFamily="49" charset="0"/>
              </a:rPr>
              <a:t>apD</a:t>
            </a:r>
            <a:r>
              <a:rPr lang="en-US" sz="2000" dirty="0">
                <a:latin typeface="Lucida Console" pitchFamily="49" charset="0"/>
              </a:rPr>
              <a:t>;</a:t>
            </a:r>
          </a:p>
          <a:p>
            <a:pPr>
              <a:tabLst>
                <a:tab pos="2006600" algn="l"/>
                <a:tab pos="2806700" algn="l"/>
              </a:tabLst>
            </a:pPr>
            <a:r>
              <a:rPr lang="en-US" sz="2000" dirty="0">
                <a:latin typeface="Lucida Console" pitchFamily="49" charset="0"/>
              </a:rPr>
              <a:t>;;;18  </a:t>
            </a:r>
            <a:r>
              <a:rPr lang="en-US" sz="2000" dirty="0" err="1">
                <a:latin typeface="Lucida Console" pitchFamily="49" charset="0"/>
              </a:rPr>
              <a:t>int</a:t>
            </a:r>
            <a:r>
              <a:rPr lang="en-US" sz="2000" dirty="0">
                <a:latin typeface="Lucida Console" pitchFamily="49" charset="0"/>
              </a:rPr>
              <a:t> </a:t>
            </a:r>
            <a:r>
              <a:rPr lang="en-US" sz="2000" dirty="0" err="1">
                <a:latin typeface="Lucida Console" pitchFamily="49" charset="0"/>
              </a:rPr>
              <a:t>aiE</a:t>
            </a:r>
            <a:r>
              <a:rPr lang="en-US" sz="2000" dirty="0">
                <a:latin typeface="Lucida Console" pitchFamily="49" charset="0"/>
              </a:rPr>
              <a:t>=4, </a:t>
            </a:r>
            <a:r>
              <a:rPr lang="en-US" sz="2000" dirty="0" err="1">
                <a:latin typeface="Lucida Console" pitchFamily="49" charset="0"/>
              </a:rPr>
              <a:t>aiF</a:t>
            </a:r>
            <a:r>
              <a:rPr lang="en-US" sz="2000" dirty="0">
                <a:latin typeface="Lucida Console" pitchFamily="49" charset="0"/>
              </a:rPr>
              <a:t>=5, </a:t>
            </a:r>
            <a:r>
              <a:rPr lang="en-US" sz="2000" dirty="0" err="1">
                <a:latin typeface="Lucida Console" pitchFamily="49" charset="0"/>
              </a:rPr>
              <a:t>aiG</a:t>
            </a:r>
            <a:r>
              <a:rPr lang="en-US" sz="2000" dirty="0">
                <a:latin typeface="Lucida Console" pitchFamily="49" charset="0"/>
              </a:rPr>
              <a:t>=6;</a:t>
            </a:r>
          </a:p>
          <a:p>
            <a:pPr>
              <a:tabLst>
                <a:tab pos="2006600" algn="l"/>
                <a:tab pos="2806700" algn="l"/>
              </a:tabLst>
            </a:pPr>
            <a:r>
              <a:rPr lang="en-US" sz="2000" dirty="0">
                <a:latin typeface="Lucida Console" pitchFamily="49" charset="0"/>
              </a:rPr>
              <a:t>000002  2104 MOVS	r1,#4</a:t>
            </a:r>
          </a:p>
          <a:p>
            <a:pPr>
              <a:tabLst>
                <a:tab pos="2006600" algn="l"/>
                <a:tab pos="2806700" algn="l"/>
              </a:tabLst>
            </a:pPr>
            <a:r>
              <a:rPr lang="en-US" sz="2000" dirty="0">
                <a:latin typeface="Lucida Console" pitchFamily="49" charset="0"/>
              </a:rPr>
              <a:t>000004  9102	STR	r1,[sp,#8]</a:t>
            </a:r>
          </a:p>
          <a:p>
            <a:pPr>
              <a:tabLst>
                <a:tab pos="2006600" algn="l"/>
                <a:tab pos="2806700" algn="l"/>
              </a:tabLst>
            </a:pPr>
            <a:r>
              <a:rPr lang="en-US" sz="2000" dirty="0">
                <a:latin typeface="Lucida Console" pitchFamily="49" charset="0"/>
              </a:rPr>
              <a:t>000006  2105	MOVS	r1,#5</a:t>
            </a:r>
          </a:p>
          <a:p>
            <a:pPr>
              <a:tabLst>
                <a:tab pos="2006600" algn="l"/>
                <a:tab pos="2806700" algn="l"/>
              </a:tabLst>
            </a:pPr>
            <a:r>
              <a:rPr lang="en-US" sz="2000" dirty="0">
                <a:latin typeface="Lucida Console" pitchFamily="49" charset="0"/>
              </a:rPr>
              <a:t>000008  9101	STR	r1,[sp,#4]</a:t>
            </a:r>
          </a:p>
          <a:p>
            <a:pPr>
              <a:tabLst>
                <a:tab pos="2006600" algn="l"/>
                <a:tab pos="2806700" algn="l"/>
              </a:tabLst>
            </a:pPr>
            <a:r>
              <a:rPr lang="en-US" sz="2000" dirty="0">
                <a:latin typeface="Lucida Console" pitchFamily="49" charset="0"/>
              </a:rPr>
              <a:t>00000a  2106	MOVS	r1,#6</a:t>
            </a:r>
          </a:p>
          <a:p>
            <a:pPr>
              <a:tabLst>
                <a:tab pos="2006600" algn="l"/>
                <a:tab pos="2806700" algn="l"/>
              </a:tabLst>
            </a:pPr>
            <a:r>
              <a:rPr lang="en-US" sz="2000" dirty="0">
                <a:latin typeface="Lucida Console" pitchFamily="49" charset="0"/>
              </a:rPr>
              <a:t>00000c  9100 	STR	r1,[sp,#0]</a:t>
            </a:r>
          </a:p>
          <a:p>
            <a:pPr>
              <a:tabLst>
                <a:tab pos="2006600" algn="l"/>
                <a:tab pos="2806700" algn="l"/>
              </a:tabLst>
            </a:pPr>
            <a:r>
              <a:rPr lang="en-US" sz="2000" dirty="0">
                <a:latin typeface="Lucida Console" pitchFamily="49" charset="0"/>
              </a:rPr>
              <a:t>…</a:t>
            </a:r>
          </a:p>
          <a:p>
            <a:pPr>
              <a:tabLst>
                <a:tab pos="2006600" algn="l"/>
                <a:tab pos="2806700" algn="l"/>
              </a:tabLst>
            </a:pPr>
            <a:r>
              <a:rPr lang="en-US" sz="2000" dirty="0">
                <a:latin typeface="Lucida Console" pitchFamily="49" charset="0"/>
              </a:rPr>
              <a:t>;;;21       </a:t>
            </a:r>
            <a:r>
              <a:rPr lang="en-US" sz="2000" dirty="0" err="1">
                <a:latin typeface="Lucida Console" pitchFamily="49" charset="0"/>
              </a:rPr>
              <a:t>aiB</a:t>
            </a:r>
            <a:r>
              <a:rPr lang="en-US" sz="2000" dirty="0">
                <a:latin typeface="Lucida Console" pitchFamily="49" charset="0"/>
              </a:rPr>
              <a:t> = …</a:t>
            </a:r>
          </a:p>
          <a:p>
            <a:pPr>
              <a:tabLst>
                <a:tab pos="2006600" algn="l"/>
                <a:tab pos="2806700" algn="l"/>
              </a:tabLst>
            </a:pPr>
            <a:r>
              <a:rPr lang="en-US" sz="2000" dirty="0">
                <a:latin typeface="Lucida Console" pitchFamily="49" charset="0"/>
              </a:rPr>
              <a:t>…</a:t>
            </a:r>
          </a:p>
          <a:p>
            <a:pPr>
              <a:tabLst>
                <a:tab pos="2006600" algn="l"/>
                <a:tab pos="2806700" algn="l"/>
              </a:tabLst>
            </a:pPr>
            <a:r>
              <a:rPr lang="en-US" sz="2000" dirty="0">
                <a:latin typeface="Lucida Console" pitchFamily="49" charset="0"/>
              </a:rPr>
              <a:t>00001c  9103	STR	r1,[sp,#0xc]</a:t>
            </a:r>
          </a:p>
        </p:txBody>
      </p:sp>
      <p:graphicFrame>
        <p:nvGraphicFramePr>
          <p:cNvPr id="6" name="Content Placeholder 4"/>
          <p:cNvGraphicFramePr>
            <a:graphicFrameLocks/>
          </p:cNvGraphicFramePr>
          <p:nvPr>
            <p:extLst>
              <p:ext uri="{D42A27DB-BD31-4B8C-83A1-F6EECF244321}">
                <p14:modId xmlns:p14="http://schemas.microsoft.com/office/powerpoint/2010/main" val="2601982023"/>
              </p:ext>
            </p:extLst>
          </p:nvPr>
        </p:nvGraphicFramePr>
        <p:xfrm>
          <a:off x="1752600" y="1016000"/>
          <a:ext cx="3505200" cy="2565400"/>
        </p:xfrm>
        <a:graphic>
          <a:graphicData uri="http://schemas.openxmlformats.org/drawingml/2006/table">
            <a:tbl>
              <a:tblPr firstRow="1" firstCol="1" bandRow="1">
                <a:tableStyleId>{5C22544A-7EE6-4342-B048-85BDC9FD1C3A}</a:tableStyleId>
              </a:tblPr>
              <a:tblGrid>
                <a:gridCol w="1089660">
                  <a:extLst>
                    <a:ext uri="{9D8B030D-6E8A-4147-A177-3AD203B41FA5}">
                      <a16:colId xmlns:a16="http://schemas.microsoft.com/office/drawing/2014/main" val="20000"/>
                    </a:ext>
                  </a:extLst>
                </a:gridCol>
                <a:gridCol w="2415540">
                  <a:extLst>
                    <a:ext uri="{9D8B030D-6E8A-4147-A177-3AD203B41FA5}">
                      <a16:colId xmlns:a16="http://schemas.microsoft.com/office/drawing/2014/main" val="20001"/>
                    </a:ext>
                  </a:extLst>
                </a:gridCol>
              </a:tblGrid>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Address</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b="0" dirty="0">
                          <a:solidFill>
                            <a:sysClr val="windowText" lastClr="000000"/>
                          </a:solidFill>
                          <a:effectLst/>
                          <a:latin typeface="Arial" pitchFamily="34" charset="0"/>
                          <a:ea typeface="Times New Roman"/>
                          <a:cs typeface="Arial" pitchFamily="34" charset="0"/>
                        </a:rPr>
                        <a:t>Contents</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SP</a:t>
                      </a:r>
                      <a:endParaRPr lang="en-US" sz="1600" b="0" dirty="0">
                        <a:solidFill>
                          <a:sysClr val="windowText" lastClr="000000"/>
                        </a:solidFill>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err="1">
                          <a:effectLst/>
                          <a:latin typeface="Arial" pitchFamily="34" charset="0"/>
                          <a:ea typeface="Times New Roman"/>
                          <a:cs typeface="Arial" pitchFamily="34" charset="0"/>
                        </a:rPr>
                        <a:t>aiG</a:t>
                      </a: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SP+4</a:t>
                      </a:r>
                      <a:endParaRPr lang="en-US" sz="1600" b="0" dirty="0">
                        <a:solidFill>
                          <a:sysClr val="windowText" lastClr="000000"/>
                        </a:solidFill>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err="1">
                          <a:effectLst/>
                          <a:latin typeface="Arial" pitchFamily="34" charset="0"/>
                          <a:ea typeface="Times New Roman"/>
                          <a:cs typeface="Arial" pitchFamily="34" charset="0"/>
                        </a:rPr>
                        <a:t>aiF</a:t>
                      </a: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SP+8</a:t>
                      </a:r>
                      <a:endParaRPr lang="en-US" sz="1600" b="0" dirty="0">
                        <a:solidFill>
                          <a:sysClr val="windowText" lastClr="000000"/>
                        </a:solidFill>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err="1">
                          <a:effectLst/>
                          <a:latin typeface="Arial" pitchFamily="34" charset="0"/>
                          <a:cs typeface="Arial" pitchFamily="34" charset="0"/>
                        </a:rPr>
                        <a:t>aiE</a:t>
                      </a: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SP+0xC</a:t>
                      </a:r>
                      <a:endParaRPr lang="en-US" sz="1600" b="0" dirty="0">
                        <a:solidFill>
                          <a:sysClr val="windowText" lastClr="000000"/>
                        </a:solidFill>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err="1">
                          <a:effectLst/>
                          <a:latin typeface="Arial" pitchFamily="34" charset="0"/>
                          <a:ea typeface="Times New Roman"/>
                          <a:cs typeface="Arial" pitchFamily="34" charset="0"/>
                        </a:rPr>
                        <a:t>aiB</a:t>
                      </a: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SP+0x10</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a:effectLst/>
                          <a:latin typeface="Arial" pitchFamily="34" charset="0"/>
                          <a:ea typeface="Times New Roman"/>
                          <a:cs typeface="Arial" pitchFamily="34" charset="0"/>
                        </a:rPr>
                        <a:t>r0</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SP+0x14</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a:effectLst/>
                          <a:latin typeface="Arial" pitchFamily="34" charset="0"/>
                          <a:ea typeface="Times New Roman"/>
                          <a:cs typeface="Arial" pitchFamily="34" charset="0"/>
                        </a:rPr>
                        <a:t>r1</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SP+0x18</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a:effectLst/>
                          <a:latin typeface="Arial" pitchFamily="34" charset="0"/>
                          <a:ea typeface="Times New Roman"/>
                          <a:cs typeface="Arial" pitchFamily="34" charset="0"/>
                        </a:rPr>
                        <a:t>r2</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SP+0x1C</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a:effectLst/>
                          <a:latin typeface="Arial" pitchFamily="34" charset="0"/>
                          <a:ea typeface="Times New Roman"/>
                          <a:cs typeface="Arial" pitchFamily="34" charset="0"/>
                        </a:rPr>
                        <a:t>r3</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SP+0x20</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err="1">
                          <a:effectLst/>
                          <a:latin typeface="Arial" pitchFamily="34" charset="0"/>
                          <a:ea typeface="Times New Roman"/>
                          <a:cs typeface="Arial" pitchFamily="34" charset="0"/>
                        </a:rPr>
                        <a:t>lr</a:t>
                      </a: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cxnSp>
        <p:nvCxnSpPr>
          <p:cNvPr id="7" name="Straight Arrow Connector 6"/>
          <p:cNvCxnSpPr/>
          <p:nvPr/>
        </p:nvCxnSpPr>
        <p:spPr bwMode="auto">
          <a:xfrm flipV="1">
            <a:off x="3930650" y="3729069"/>
            <a:ext cx="1670050" cy="538133"/>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V="1">
            <a:off x="3930650" y="4267202"/>
            <a:ext cx="1638300" cy="457199"/>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flipV="1">
            <a:off x="3962400" y="4876800"/>
            <a:ext cx="1638300" cy="228600"/>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a:off x="4572000" y="6019800"/>
            <a:ext cx="1028700" cy="71466"/>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47825815"/>
      </p:ext>
    </p:extLst>
  </p:cSld>
  <p:clrMapOvr>
    <a:masterClrMapping/>
  </p:clrMapOvr>
  <p:transition>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6313" y="2981326"/>
            <a:ext cx="7772400" cy="1362075"/>
          </a:xfrm>
        </p:spPr>
        <p:txBody>
          <a:bodyPr/>
          <a:lstStyle/>
          <a:p>
            <a:r>
              <a:rPr lang="en-US" dirty="0"/>
              <a:t>Using Pointers</a:t>
            </a:r>
          </a:p>
        </p:txBody>
      </p:sp>
    </p:spTree>
    <p:extLst>
      <p:ext uri="{BB962C8B-B14F-4D97-AF65-F5344CB8AC3E}">
        <p14:creationId xmlns:p14="http://schemas.microsoft.com/office/powerpoint/2010/main" val="2669808945"/>
      </p:ext>
    </p:extLst>
  </p:cSld>
  <p:clrMapOvr>
    <a:masterClrMapping/>
  </p:clrMapOvr>
  <p:transition>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Pointers to Automatics</a:t>
            </a:r>
          </a:p>
        </p:txBody>
      </p:sp>
      <p:sp>
        <p:nvSpPr>
          <p:cNvPr id="3" name="Content Placeholder 2"/>
          <p:cNvSpPr>
            <a:spLocks noGrp="1"/>
          </p:cNvSpPr>
          <p:nvPr>
            <p:ph idx="1"/>
          </p:nvPr>
        </p:nvSpPr>
        <p:spPr>
          <a:xfrm>
            <a:off x="479999" y="1219200"/>
            <a:ext cx="5235001" cy="5410200"/>
          </a:xfrm>
        </p:spPr>
        <p:txBody>
          <a:bodyPr/>
          <a:lstStyle/>
          <a:p>
            <a:r>
              <a:rPr lang="en-US" sz="2400" dirty="0"/>
              <a:t>C Pointer: a variable which holds the data’s address</a:t>
            </a:r>
          </a:p>
          <a:p>
            <a:endParaRPr lang="en-US" sz="2400" dirty="0"/>
          </a:p>
          <a:p>
            <a:r>
              <a:rPr lang="en-US" sz="2400" dirty="0" err="1"/>
              <a:t>aiB</a:t>
            </a:r>
            <a:r>
              <a:rPr lang="en-US" sz="2400" dirty="0"/>
              <a:t> is on stack at SP+0xc </a:t>
            </a:r>
          </a:p>
          <a:p>
            <a:r>
              <a:rPr lang="en-US" sz="2400" dirty="0"/>
              <a:t>Compute r0 with </a:t>
            </a:r>
            <a:r>
              <a:rPr lang="en-US" sz="2400" dirty="0">
                <a:solidFill>
                  <a:srgbClr val="FF0000"/>
                </a:solidFill>
              </a:rPr>
              <a:t>variable’s address </a:t>
            </a:r>
            <a:r>
              <a:rPr lang="en-US" sz="2400" dirty="0"/>
              <a:t>from </a:t>
            </a:r>
            <a:r>
              <a:rPr lang="en-US" sz="2400" dirty="0">
                <a:solidFill>
                  <a:srgbClr val="00B050"/>
                </a:solidFill>
              </a:rPr>
              <a:t>stack pointer and offset (0xc)</a:t>
            </a:r>
          </a:p>
          <a:p>
            <a:r>
              <a:rPr lang="en-US" sz="2400" dirty="0"/>
              <a:t>Load r1 with </a:t>
            </a:r>
            <a:r>
              <a:rPr lang="en-US" sz="2400" dirty="0">
                <a:solidFill>
                  <a:schemeClr val="bg2">
                    <a:lumMod val="75000"/>
                  </a:schemeClr>
                </a:solidFill>
              </a:rPr>
              <a:t>variable’s value</a:t>
            </a:r>
            <a:r>
              <a:rPr lang="en-US" sz="2400" dirty="0"/>
              <a:t> from memory</a:t>
            </a:r>
          </a:p>
          <a:p>
            <a:r>
              <a:rPr lang="en-US" sz="2400" dirty="0"/>
              <a:t>Operate on r1, save back to </a:t>
            </a:r>
            <a:r>
              <a:rPr lang="en-US" sz="2400" dirty="0">
                <a:solidFill>
                  <a:srgbClr val="FF0000"/>
                </a:solidFill>
              </a:rPr>
              <a:t>variable’s address</a:t>
            </a:r>
            <a:endParaRPr lang="en-US" sz="2400" dirty="0"/>
          </a:p>
        </p:txBody>
      </p:sp>
      <p:sp>
        <p:nvSpPr>
          <p:cNvPr id="5" name="Rectangle 4"/>
          <p:cNvSpPr/>
          <p:nvPr/>
        </p:nvSpPr>
        <p:spPr>
          <a:xfrm>
            <a:off x="5715000" y="1219200"/>
            <a:ext cx="4984376" cy="1938992"/>
          </a:xfrm>
          <a:prstGeom prst="rect">
            <a:avLst/>
          </a:prstGeom>
        </p:spPr>
        <p:txBody>
          <a:bodyPr wrap="square">
            <a:spAutoFit/>
          </a:bodyPr>
          <a:lstStyle/>
          <a:p>
            <a:pPr>
              <a:tabLst>
                <a:tab pos="2006600" algn="l"/>
                <a:tab pos="2806700" algn="l"/>
              </a:tabLst>
            </a:pPr>
            <a:r>
              <a:rPr lang="pt-BR" sz="2000" dirty="0">
                <a:latin typeface="Lucida Console" pitchFamily="49" charset="0"/>
              </a:rPr>
              <a:t>;;;22     	apD = &amp; aiB;</a:t>
            </a:r>
          </a:p>
          <a:p>
            <a:pPr>
              <a:tabLst>
                <a:tab pos="2006600" algn="l"/>
                <a:tab pos="2806700" algn="l"/>
              </a:tabLst>
            </a:pPr>
            <a:r>
              <a:rPr lang="pt-BR" sz="2000" dirty="0">
                <a:latin typeface="Lucida Console" pitchFamily="49" charset="0"/>
              </a:rPr>
              <a:t>00001e  a803	ADD	</a:t>
            </a:r>
            <a:r>
              <a:rPr lang="pt-BR" sz="2000" dirty="0">
                <a:solidFill>
                  <a:srgbClr val="FF0000"/>
                </a:solidFill>
                <a:latin typeface="Lucida Console" pitchFamily="49" charset="0"/>
              </a:rPr>
              <a:t>r0</a:t>
            </a:r>
            <a:r>
              <a:rPr lang="pt-BR" sz="2000" dirty="0">
                <a:latin typeface="Lucida Console" pitchFamily="49" charset="0"/>
              </a:rPr>
              <a:t>,</a:t>
            </a:r>
            <a:r>
              <a:rPr lang="pt-BR" sz="2000" dirty="0">
                <a:solidFill>
                  <a:srgbClr val="00B050"/>
                </a:solidFill>
                <a:latin typeface="Lucida Console" pitchFamily="49" charset="0"/>
              </a:rPr>
              <a:t>sp,#0xc</a:t>
            </a:r>
          </a:p>
          <a:p>
            <a:pPr>
              <a:tabLst>
                <a:tab pos="2006600" algn="l"/>
                <a:tab pos="2806700" algn="l"/>
              </a:tabLst>
            </a:pPr>
            <a:r>
              <a:rPr lang="pt-BR" sz="2000" dirty="0">
                <a:latin typeface="Lucida Console" pitchFamily="49" charset="0"/>
              </a:rPr>
              <a:t>;;;23     	(*apD)++;</a:t>
            </a:r>
          </a:p>
          <a:p>
            <a:pPr>
              <a:tabLst>
                <a:tab pos="2006600" algn="l"/>
                <a:tab pos="2806700" algn="l"/>
              </a:tabLst>
            </a:pPr>
            <a:r>
              <a:rPr lang="pt-BR" sz="2000" dirty="0">
                <a:latin typeface="Lucida Console" pitchFamily="49" charset="0"/>
              </a:rPr>
              <a:t>000020  6801	LDR	</a:t>
            </a:r>
            <a:r>
              <a:rPr lang="pt-BR" sz="2000" dirty="0">
                <a:solidFill>
                  <a:schemeClr val="bg2">
                    <a:lumMod val="75000"/>
                  </a:schemeClr>
                </a:solidFill>
                <a:latin typeface="Lucida Console" pitchFamily="49" charset="0"/>
              </a:rPr>
              <a:t>r1</a:t>
            </a:r>
            <a:r>
              <a:rPr lang="pt-BR" sz="2000" dirty="0">
                <a:latin typeface="Lucida Console" pitchFamily="49" charset="0"/>
              </a:rPr>
              <a:t>,[</a:t>
            </a:r>
            <a:r>
              <a:rPr lang="pt-BR" sz="2000" dirty="0">
                <a:solidFill>
                  <a:srgbClr val="FF0000"/>
                </a:solidFill>
                <a:latin typeface="Lucida Console" pitchFamily="49" charset="0"/>
              </a:rPr>
              <a:t>r0,#0</a:t>
            </a:r>
            <a:r>
              <a:rPr lang="pt-BR" sz="2000" dirty="0">
                <a:latin typeface="Lucida Console" pitchFamily="49" charset="0"/>
              </a:rPr>
              <a:t>]</a:t>
            </a:r>
          </a:p>
          <a:p>
            <a:pPr>
              <a:tabLst>
                <a:tab pos="2006600" algn="l"/>
                <a:tab pos="2806700" algn="l"/>
              </a:tabLst>
            </a:pPr>
            <a:r>
              <a:rPr lang="pt-BR" sz="2000" dirty="0">
                <a:latin typeface="Lucida Console" pitchFamily="49" charset="0"/>
              </a:rPr>
              <a:t>000022  1c49	ADDS	</a:t>
            </a:r>
            <a:r>
              <a:rPr lang="pt-BR" sz="2000" dirty="0">
                <a:solidFill>
                  <a:schemeClr val="bg2">
                    <a:lumMod val="75000"/>
                  </a:schemeClr>
                </a:solidFill>
                <a:latin typeface="Lucida Console" pitchFamily="49" charset="0"/>
              </a:rPr>
              <a:t>r1</a:t>
            </a:r>
            <a:r>
              <a:rPr lang="pt-BR" sz="2000" dirty="0">
                <a:latin typeface="Lucida Console" pitchFamily="49" charset="0"/>
              </a:rPr>
              <a:t>,</a:t>
            </a:r>
            <a:r>
              <a:rPr lang="pt-BR" sz="2000" dirty="0">
                <a:solidFill>
                  <a:schemeClr val="bg2">
                    <a:lumMod val="75000"/>
                  </a:schemeClr>
                </a:solidFill>
                <a:latin typeface="Lucida Console" pitchFamily="49" charset="0"/>
              </a:rPr>
              <a:t>r1</a:t>
            </a:r>
            <a:r>
              <a:rPr lang="pt-BR" sz="2000" dirty="0">
                <a:latin typeface="Lucida Console" pitchFamily="49" charset="0"/>
              </a:rPr>
              <a:t>,#1</a:t>
            </a:r>
          </a:p>
          <a:p>
            <a:pPr>
              <a:tabLst>
                <a:tab pos="2006600" algn="l"/>
                <a:tab pos="2806700" algn="l"/>
              </a:tabLst>
            </a:pPr>
            <a:r>
              <a:rPr lang="pt-BR" sz="2000" dirty="0">
                <a:latin typeface="Lucida Console" pitchFamily="49" charset="0"/>
              </a:rPr>
              <a:t>000024  6001	STR	</a:t>
            </a:r>
            <a:r>
              <a:rPr lang="pt-BR" sz="2000" dirty="0">
                <a:solidFill>
                  <a:schemeClr val="bg2">
                    <a:lumMod val="75000"/>
                  </a:schemeClr>
                </a:solidFill>
                <a:latin typeface="Lucida Console" pitchFamily="49" charset="0"/>
              </a:rPr>
              <a:t>r1</a:t>
            </a:r>
            <a:r>
              <a:rPr lang="pt-BR" sz="2000" dirty="0">
                <a:latin typeface="Lucida Console" pitchFamily="49" charset="0"/>
              </a:rPr>
              <a:t>,[</a:t>
            </a:r>
            <a:r>
              <a:rPr lang="pt-BR" sz="2000" dirty="0">
                <a:solidFill>
                  <a:srgbClr val="FF0000"/>
                </a:solidFill>
                <a:latin typeface="Lucida Console" pitchFamily="49" charset="0"/>
              </a:rPr>
              <a:t>r0,#0</a:t>
            </a:r>
            <a:r>
              <a:rPr lang="pt-BR" sz="2000" dirty="0">
                <a:latin typeface="Lucida Console" pitchFamily="49" charset="0"/>
              </a:rPr>
              <a:t>]</a:t>
            </a:r>
          </a:p>
        </p:txBody>
      </p:sp>
    </p:spTree>
    <p:extLst>
      <p:ext uri="{BB962C8B-B14F-4D97-AF65-F5344CB8AC3E}">
        <p14:creationId xmlns:p14="http://schemas.microsoft.com/office/powerpoint/2010/main" val="1541297462"/>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t>Programmer’s World: The Land of Chocolate!</a:t>
            </a:r>
          </a:p>
        </p:txBody>
      </p:sp>
      <p:sp>
        <p:nvSpPr>
          <p:cNvPr id="9219" name="Content Placeholder 2"/>
          <p:cNvSpPr>
            <a:spLocks noGrp="1"/>
          </p:cNvSpPr>
          <p:nvPr>
            <p:ph idx="1"/>
          </p:nvPr>
        </p:nvSpPr>
        <p:spPr>
          <a:xfrm>
            <a:off x="6324600" y="1219199"/>
            <a:ext cx="5165906" cy="3200400"/>
          </a:xfrm>
        </p:spPr>
        <p:txBody>
          <a:bodyPr/>
          <a:lstStyle/>
          <a:p>
            <a:pPr>
              <a:spcBef>
                <a:spcPts val="600"/>
              </a:spcBef>
            </a:pPr>
            <a:r>
              <a:rPr lang="en-US" sz="2400" dirty="0"/>
              <a:t>As many functions and  variables as you want!</a:t>
            </a:r>
          </a:p>
          <a:p>
            <a:pPr>
              <a:spcBef>
                <a:spcPts val="600"/>
              </a:spcBef>
            </a:pPr>
            <a:r>
              <a:rPr lang="en-US" sz="2400" dirty="0"/>
              <a:t>All the memory you could ask for!</a:t>
            </a:r>
          </a:p>
          <a:p>
            <a:pPr>
              <a:spcBef>
                <a:spcPts val="600"/>
              </a:spcBef>
            </a:pPr>
            <a:r>
              <a:rPr lang="en-US" sz="2400" dirty="0"/>
              <a:t>So many data types! Integers, floating point,</a:t>
            </a:r>
          </a:p>
          <a:p>
            <a:pPr>
              <a:spcBef>
                <a:spcPts val="600"/>
              </a:spcBef>
            </a:pPr>
            <a:r>
              <a:rPr lang="en-US" sz="2400" dirty="0"/>
              <a:t>So many data structures! Arrays, lists, trees, sets, dictionaries</a:t>
            </a:r>
          </a:p>
          <a:p>
            <a:pPr>
              <a:spcBef>
                <a:spcPts val="600"/>
              </a:spcBef>
            </a:pPr>
            <a:r>
              <a:rPr lang="en-US" sz="2400" dirty="0"/>
              <a:t>So many control structures! Subroutines, if/then/else, loops, etc.</a:t>
            </a:r>
          </a:p>
          <a:p>
            <a:pPr>
              <a:spcBef>
                <a:spcPts val="600"/>
              </a:spcBef>
            </a:pPr>
            <a:r>
              <a:rPr lang="en-US" sz="2400" dirty="0"/>
              <a:t>Iterators! Polymorphism!</a:t>
            </a:r>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99" y="1219199"/>
            <a:ext cx="4777801" cy="482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3701918"/>
      </p:ext>
    </p:extLst>
  </p:cSld>
  <p:clrMapOvr>
    <a:masterClrMapping/>
  </p:clrMapOvr>
  <p:transition>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Pointers to Statics</a:t>
            </a:r>
          </a:p>
        </p:txBody>
      </p:sp>
      <p:sp>
        <p:nvSpPr>
          <p:cNvPr id="3" name="Content Placeholder 2"/>
          <p:cNvSpPr>
            <a:spLocks noGrp="1"/>
          </p:cNvSpPr>
          <p:nvPr>
            <p:ph idx="1"/>
          </p:nvPr>
        </p:nvSpPr>
        <p:spPr>
          <a:xfrm>
            <a:off x="479999" y="1219200"/>
            <a:ext cx="5235001" cy="5562600"/>
          </a:xfrm>
        </p:spPr>
        <p:txBody>
          <a:bodyPr/>
          <a:lstStyle/>
          <a:p>
            <a:r>
              <a:rPr lang="en-US" sz="2400" dirty="0"/>
              <a:t>Load </a:t>
            </a:r>
            <a:r>
              <a:rPr lang="en-US" sz="2400" dirty="0">
                <a:solidFill>
                  <a:srgbClr val="FF0000"/>
                </a:solidFill>
              </a:rPr>
              <a:t>r0</a:t>
            </a:r>
            <a:r>
              <a:rPr lang="en-US" sz="2400" dirty="0"/>
              <a:t> with </a:t>
            </a:r>
            <a:r>
              <a:rPr lang="en-US" sz="2400" dirty="0">
                <a:solidFill>
                  <a:srgbClr val="FF0000"/>
                </a:solidFill>
              </a:rPr>
              <a:t>variable’s address </a:t>
            </a:r>
            <a:r>
              <a:rPr lang="en-US" sz="2400" dirty="0"/>
              <a:t>from </a:t>
            </a:r>
            <a:r>
              <a:rPr lang="en-US" sz="2400" dirty="0">
                <a:solidFill>
                  <a:srgbClr val="00B050"/>
                </a:solidFill>
              </a:rPr>
              <a:t>address of copy of variable’s address</a:t>
            </a:r>
          </a:p>
          <a:p>
            <a:endParaRPr lang="en-US" sz="2400" dirty="0">
              <a:solidFill>
                <a:srgbClr val="00B050"/>
              </a:solidFill>
            </a:endParaRPr>
          </a:p>
          <a:p>
            <a:r>
              <a:rPr lang="en-US" sz="2400" dirty="0"/>
              <a:t>Load </a:t>
            </a:r>
            <a:r>
              <a:rPr lang="en-US" sz="2400" dirty="0">
                <a:solidFill>
                  <a:schemeClr val="bg2">
                    <a:lumMod val="75000"/>
                  </a:schemeClr>
                </a:solidFill>
              </a:rPr>
              <a:t>r1</a:t>
            </a:r>
            <a:r>
              <a:rPr lang="en-US" sz="2400" dirty="0"/>
              <a:t> with </a:t>
            </a:r>
            <a:r>
              <a:rPr lang="en-US" sz="2400" dirty="0">
                <a:solidFill>
                  <a:schemeClr val="bg2">
                    <a:lumMod val="75000"/>
                  </a:schemeClr>
                </a:solidFill>
              </a:rPr>
              <a:t>variable’s value</a:t>
            </a:r>
            <a:r>
              <a:rPr lang="en-US" sz="2400" dirty="0"/>
              <a:t> from memory</a:t>
            </a:r>
          </a:p>
          <a:p>
            <a:endParaRPr lang="en-US" sz="2400" dirty="0"/>
          </a:p>
          <a:p>
            <a:r>
              <a:rPr lang="en-US" sz="2400" dirty="0"/>
              <a:t>Operate on </a:t>
            </a:r>
            <a:r>
              <a:rPr lang="en-US" sz="2400" dirty="0">
                <a:solidFill>
                  <a:schemeClr val="bg2">
                    <a:lumMod val="75000"/>
                  </a:schemeClr>
                </a:solidFill>
              </a:rPr>
              <a:t>r1</a:t>
            </a:r>
            <a:r>
              <a:rPr lang="en-US" sz="2400" dirty="0"/>
              <a:t>, save back to </a:t>
            </a:r>
            <a:r>
              <a:rPr lang="en-US" sz="2400" dirty="0">
                <a:solidFill>
                  <a:srgbClr val="FF0000"/>
                </a:solidFill>
              </a:rPr>
              <a:t>variable’s address</a:t>
            </a:r>
            <a:endParaRPr lang="en-US" sz="2400" dirty="0"/>
          </a:p>
        </p:txBody>
      </p:sp>
      <p:sp>
        <p:nvSpPr>
          <p:cNvPr id="5" name="Rectangle 4"/>
          <p:cNvSpPr/>
          <p:nvPr/>
        </p:nvSpPr>
        <p:spPr>
          <a:xfrm>
            <a:off x="5715000" y="1219200"/>
            <a:ext cx="4984376" cy="3908762"/>
          </a:xfrm>
          <a:prstGeom prst="rect">
            <a:avLst/>
          </a:prstGeom>
        </p:spPr>
        <p:txBody>
          <a:bodyPr wrap="square">
            <a:spAutoFit/>
          </a:bodyPr>
          <a:lstStyle/>
          <a:p>
            <a:pPr>
              <a:tabLst>
                <a:tab pos="2006600" algn="l"/>
                <a:tab pos="2806700" algn="l"/>
              </a:tabLst>
            </a:pPr>
            <a:r>
              <a:rPr lang="pt-BR" sz="2000" dirty="0">
                <a:latin typeface="Lucida Console" pitchFamily="49" charset="0"/>
              </a:rPr>
              <a:t>;;;24     	apD = &amp;siC;</a:t>
            </a:r>
          </a:p>
          <a:p>
            <a:pPr>
              <a:tabLst>
                <a:tab pos="2006600" algn="l"/>
                <a:tab pos="2806700" algn="l"/>
              </a:tabLst>
            </a:pPr>
            <a:r>
              <a:rPr lang="pt-BR" sz="2000" dirty="0">
                <a:latin typeface="Lucida Console" pitchFamily="49" charset="0"/>
              </a:rPr>
              <a:t>000026  4833 LDR	</a:t>
            </a:r>
            <a:r>
              <a:rPr lang="pt-BR" sz="2000" dirty="0">
                <a:solidFill>
                  <a:srgbClr val="FF0000"/>
                </a:solidFill>
                <a:latin typeface="Lucida Console" pitchFamily="49" charset="0"/>
              </a:rPr>
              <a:t>r0</a:t>
            </a:r>
            <a:r>
              <a:rPr lang="pt-BR" sz="2000" dirty="0">
                <a:latin typeface="Lucida Console" pitchFamily="49" charset="0"/>
              </a:rPr>
              <a:t>,</a:t>
            </a:r>
            <a:r>
              <a:rPr lang="pt-BR" sz="2000" dirty="0">
                <a:solidFill>
                  <a:srgbClr val="00B050"/>
                </a:solidFill>
                <a:latin typeface="Lucida Console" pitchFamily="49" charset="0"/>
              </a:rPr>
              <a:t>|L1.244|</a:t>
            </a:r>
          </a:p>
          <a:p>
            <a:pPr>
              <a:tabLst>
                <a:tab pos="2006600" algn="l"/>
                <a:tab pos="2806700" algn="l"/>
              </a:tabLst>
            </a:pPr>
            <a:r>
              <a:rPr lang="pt-BR" sz="2000" dirty="0">
                <a:latin typeface="Lucida Console" pitchFamily="49" charset="0"/>
              </a:rPr>
              <a:t>;;;25     	(*apD) += 9;</a:t>
            </a:r>
          </a:p>
          <a:p>
            <a:pPr>
              <a:tabLst>
                <a:tab pos="2006600" algn="l"/>
                <a:tab pos="2806700" algn="l"/>
              </a:tabLst>
            </a:pPr>
            <a:r>
              <a:rPr lang="pt-BR" sz="2000" dirty="0">
                <a:latin typeface="Lucida Console" pitchFamily="49" charset="0"/>
              </a:rPr>
              <a:t>000028  6801	LDR	</a:t>
            </a:r>
            <a:r>
              <a:rPr lang="pt-BR" sz="2000" dirty="0">
                <a:solidFill>
                  <a:schemeClr val="bg2">
                    <a:lumMod val="75000"/>
                  </a:schemeClr>
                </a:solidFill>
                <a:latin typeface="Lucida Console" pitchFamily="49" charset="0"/>
              </a:rPr>
              <a:t>r1</a:t>
            </a:r>
            <a:r>
              <a:rPr lang="pt-BR" sz="2000" dirty="0">
                <a:latin typeface="Lucida Console" pitchFamily="49" charset="0"/>
              </a:rPr>
              <a:t>,[</a:t>
            </a:r>
            <a:r>
              <a:rPr lang="pt-BR" sz="2000" dirty="0">
                <a:solidFill>
                  <a:srgbClr val="FF0000"/>
                </a:solidFill>
                <a:latin typeface="Lucida Console" pitchFamily="49" charset="0"/>
              </a:rPr>
              <a:t>r0,#0</a:t>
            </a:r>
            <a:r>
              <a:rPr lang="pt-BR" sz="2000" dirty="0">
                <a:latin typeface="Lucida Console" pitchFamily="49" charset="0"/>
              </a:rPr>
              <a:t>]</a:t>
            </a:r>
          </a:p>
          <a:p>
            <a:pPr>
              <a:tabLst>
                <a:tab pos="2006600" algn="l"/>
                <a:tab pos="2806700" algn="l"/>
              </a:tabLst>
            </a:pPr>
            <a:r>
              <a:rPr lang="pt-BR" sz="2000" dirty="0">
                <a:latin typeface="Lucida Console" pitchFamily="49" charset="0"/>
              </a:rPr>
              <a:t>00002a  3109	ADDS	</a:t>
            </a:r>
            <a:r>
              <a:rPr lang="pt-BR" sz="2000" dirty="0">
                <a:solidFill>
                  <a:schemeClr val="bg2">
                    <a:lumMod val="75000"/>
                  </a:schemeClr>
                </a:solidFill>
                <a:latin typeface="Lucida Console" pitchFamily="49" charset="0"/>
              </a:rPr>
              <a:t>r1</a:t>
            </a:r>
            <a:r>
              <a:rPr lang="pt-BR" sz="2000" dirty="0">
                <a:latin typeface="Lucida Console" pitchFamily="49" charset="0"/>
              </a:rPr>
              <a:t>,</a:t>
            </a:r>
            <a:r>
              <a:rPr lang="pt-BR" sz="2000" dirty="0">
                <a:solidFill>
                  <a:schemeClr val="bg2">
                    <a:lumMod val="75000"/>
                  </a:schemeClr>
                </a:solidFill>
                <a:latin typeface="Lucida Console" pitchFamily="49" charset="0"/>
              </a:rPr>
              <a:t>r1</a:t>
            </a:r>
            <a:r>
              <a:rPr lang="pt-BR" sz="2000" dirty="0">
                <a:latin typeface="Lucida Console" pitchFamily="49" charset="0"/>
              </a:rPr>
              <a:t>,#9</a:t>
            </a:r>
          </a:p>
          <a:p>
            <a:pPr>
              <a:tabLst>
                <a:tab pos="2006600" algn="l"/>
                <a:tab pos="2806700" algn="l"/>
              </a:tabLst>
            </a:pPr>
            <a:r>
              <a:rPr lang="pt-BR" sz="2000" dirty="0">
                <a:latin typeface="Lucida Console" pitchFamily="49" charset="0"/>
              </a:rPr>
              <a:t>00002c  6001 	STR	</a:t>
            </a:r>
            <a:r>
              <a:rPr lang="pt-BR" sz="2000" dirty="0">
                <a:solidFill>
                  <a:schemeClr val="bg2">
                    <a:lumMod val="75000"/>
                  </a:schemeClr>
                </a:solidFill>
                <a:latin typeface="Lucida Console" pitchFamily="49" charset="0"/>
              </a:rPr>
              <a:t>r1</a:t>
            </a:r>
            <a:r>
              <a:rPr lang="pt-BR" sz="2000" dirty="0">
                <a:latin typeface="Lucida Console" pitchFamily="49" charset="0"/>
              </a:rPr>
              <a:t>,[</a:t>
            </a:r>
            <a:r>
              <a:rPr lang="pt-BR" sz="2000" dirty="0">
                <a:solidFill>
                  <a:srgbClr val="FF0000"/>
                </a:solidFill>
                <a:latin typeface="Lucida Console" pitchFamily="49" charset="0"/>
              </a:rPr>
              <a:t>r0,#0</a:t>
            </a:r>
            <a:r>
              <a:rPr lang="pt-BR" sz="2000" dirty="0">
                <a:latin typeface="Lucida Console" pitchFamily="49" charset="0"/>
              </a:rPr>
              <a:t>]</a:t>
            </a:r>
          </a:p>
          <a:p>
            <a:pPr>
              <a:tabLst>
                <a:tab pos="1143000" algn="l"/>
                <a:tab pos="2057400" algn="l"/>
                <a:tab pos="2743200" algn="l"/>
                <a:tab pos="3378200" algn="l"/>
              </a:tabLst>
            </a:pPr>
            <a:r>
              <a:rPr lang="en-US" sz="1800" dirty="0">
                <a:solidFill>
                  <a:srgbClr val="00B050"/>
                </a:solidFill>
                <a:latin typeface="Lucida Console" pitchFamily="49" charset="0"/>
              </a:rPr>
              <a:t>|L1.244|</a:t>
            </a:r>
          </a:p>
          <a:p>
            <a:pPr>
              <a:tabLst>
                <a:tab pos="1143000" algn="l"/>
                <a:tab pos="2057400" algn="l"/>
                <a:tab pos="2743200" algn="l"/>
                <a:tab pos="3378200" algn="l"/>
              </a:tabLst>
            </a:pPr>
            <a:r>
              <a:rPr lang="en-US" sz="1800" dirty="0">
                <a:latin typeface="Lucida Console" pitchFamily="49" charset="0"/>
              </a:rPr>
              <a:t>		DCD      	</a:t>
            </a:r>
            <a:r>
              <a:rPr lang="en-US" sz="1800" dirty="0">
                <a:solidFill>
                  <a:srgbClr val="FF0000"/>
                </a:solidFill>
                <a:latin typeface="Lucida Console" pitchFamily="49" charset="0"/>
              </a:rPr>
              <a:t>||</a:t>
            </a:r>
            <a:r>
              <a:rPr lang="en-US" sz="1800" dirty="0" err="1">
                <a:solidFill>
                  <a:srgbClr val="FF0000"/>
                </a:solidFill>
                <a:latin typeface="Lucida Console" pitchFamily="49" charset="0"/>
              </a:rPr>
              <a:t>siC</a:t>
            </a:r>
            <a:r>
              <a:rPr lang="en-US" sz="1800" dirty="0">
                <a:solidFill>
                  <a:srgbClr val="FF0000"/>
                </a:solidFill>
                <a:latin typeface="Lucida Console" pitchFamily="49" charset="0"/>
              </a:rPr>
              <a:t>||</a:t>
            </a:r>
          </a:p>
          <a:p>
            <a:pPr>
              <a:tabLst>
                <a:tab pos="1143000" algn="l"/>
                <a:tab pos="2057400" algn="l"/>
                <a:tab pos="2743200" algn="l"/>
                <a:tab pos="3378200" algn="l"/>
              </a:tabLst>
            </a:pPr>
            <a:r>
              <a:rPr lang="en-US" sz="1800" dirty="0">
                <a:latin typeface="Lucida Console" pitchFamily="49" charset="0"/>
              </a:rPr>
              <a:t>	 AREA ||.data||, DATA, ALIGN=2</a:t>
            </a:r>
          </a:p>
          <a:p>
            <a:pPr>
              <a:tabLst>
                <a:tab pos="1143000" algn="l"/>
                <a:tab pos="2057400" algn="l"/>
                <a:tab pos="2743200" algn="l"/>
                <a:tab pos="3378200" algn="l"/>
              </a:tabLst>
            </a:pPr>
            <a:r>
              <a:rPr lang="en-US" sz="1800" dirty="0">
                <a:solidFill>
                  <a:srgbClr val="FF0000"/>
                </a:solidFill>
                <a:latin typeface="Lucida Console" pitchFamily="49" charset="0"/>
              </a:rPr>
              <a:t>||</a:t>
            </a:r>
            <a:r>
              <a:rPr lang="en-US" sz="1800" dirty="0" err="1">
                <a:solidFill>
                  <a:srgbClr val="FF0000"/>
                </a:solidFill>
                <a:latin typeface="Lucida Console" pitchFamily="49" charset="0"/>
              </a:rPr>
              <a:t>siC</a:t>
            </a:r>
            <a:r>
              <a:rPr lang="en-US" sz="1800" dirty="0">
                <a:solidFill>
                  <a:srgbClr val="FF0000"/>
                </a:solidFill>
                <a:latin typeface="Lucida Console" pitchFamily="49" charset="0"/>
              </a:rPr>
              <a:t>||</a:t>
            </a:r>
          </a:p>
          <a:p>
            <a:pPr>
              <a:tabLst>
                <a:tab pos="1143000" algn="l"/>
                <a:tab pos="2057400" algn="l"/>
                <a:tab pos="2743200" algn="l"/>
                <a:tab pos="3378200" algn="l"/>
              </a:tabLst>
            </a:pPr>
            <a:r>
              <a:rPr lang="en-US" sz="1800" dirty="0">
                <a:latin typeface="Lucida Console" pitchFamily="49" charset="0"/>
              </a:rPr>
              <a:t>		DCD      </a:t>
            </a:r>
            <a:r>
              <a:rPr lang="en-US" sz="1800" dirty="0">
                <a:solidFill>
                  <a:schemeClr val="bg2">
                    <a:lumMod val="75000"/>
                  </a:schemeClr>
                </a:solidFill>
                <a:latin typeface="Lucida Console" pitchFamily="49" charset="0"/>
              </a:rPr>
              <a:t>0x00000003</a:t>
            </a:r>
          </a:p>
          <a:p>
            <a:pPr>
              <a:tabLst>
                <a:tab pos="2006600" algn="l"/>
                <a:tab pos="2806700" algn="l"/>
              </a:tabLst>
            </a:pPr>
            <a:endParaRPr lang="pt-BR" sz="2000" dirty="0">
              <a:latin typeface="Lucida Console" pitchFamily="49" charset="0"/>
            </a:endParaRPr>
          </a:p>
        </p:txBody>
      </p:sp>
    </p:spTree>
    <p:extLst>
      <p:ext uri="{BB962C8B-B14F-4D97-AF65-F5344CB8AC3E}">
        <p14:creationId xmlns:p14="http://schemas.microsoft.com/office/powerpoint/2010/main" val="2700854951"/>
      </p:ext>
    </p:extLst>
  </p:cSld>
  <p:clrMapOvr>
    <a:masterClrMapping/>
  </p:clrMapOvr>
  <p:transition>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6313" y="2981326"/>
            <a:ext cx="7772400" cy="1362075"/>
          </a:xfrm>
        </p:spPr>
        <p:txBody>
          <a:bodyPr/>
          <a:lstStyle/>
          <a:p>
            <a:r>
              <a:rPr lang="en-US" dirty="0"/>
              <a:t>Array Access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90415459"/>
      </p:ext>
    </p:extLst>
  </p:cSld>
  <p:clrMapOvr>
    <a:masterClrMapping/>
  </p:clrMapOvr>
  <p:transition>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Access</a:t>
            </a:r>
          </a:p>
        </p:txBody>
      </p:sp>
      <p:sp>
        <p:nvSpPr>
          <p:cNvPr id="4" name="Content Placeholder 2"/>
          <p:cNvSpPr txBox="1">
            <a:spLocks/>
          </p:cNvSpPr>
          <p:nvPr/>
        </p:nvSpPr>
        <p:spPr bwMode="auto">
          <a:xfrm>
            <a:off x="479999" y="1219200"/>
            <a:ext cx="5235001" cy="518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a:lstStyle>
          <a:p>
            <a:r>
              <a:rPr lang="en-US" sz="2400" dirty="0"/>
              <a:t>What does it take to get at an array element in memory?</a:t>
            </a:r>
          </a:p>
          <a:p>
            <a:pPr lvl="1"/>
            <a:endParaRPr lang="en-US" sz="2000" dirty="0"/>
          </a:p>
          <a:p>
            <a:pPr lvl="1"/>
            <a:r>
              <a:rPr lang="en-US" sz="2000" dirty="0"/>
              <a:t>Depends on how many dimensions</a:t>
            </a:r>
          </a:p>
          <a:p>
            <a:pPr lvl="1"/>
            <a:endParaRPr lang="en-US" sz="2000" dirty="0"/>
          </a:p>
          <a:p>
            <a:pPr lvl="1"/>
            <a:r>
              <a:rPr lang="en-US" sz="2000" dirty="0"/>
              <a:t>Depends on element size and row width</a:t>
            </a:r>
          </a:p>
          <a:p>
            <a:pPr lvl="1"/>
            <a:endParaRPr lang="en-US" sz="2000" dirty="0"/>
          </a:p>
          <a:p>
            <a:pPr lvl="1"/>
            <a:r>
              <a:rPr lang="en-US" sz="2000" dirty="0"/>
              <a:t>Depends on location, which depends on storage type (static, automatic, dynamic)</a:t>
            </a:r>
          </a:p>
        </p:txBody>
      </p:sp>
      <p:sp>
        <p:nvSpPr>
          <p:cNvPr id="5" name="Rectangle 4"/>
          <p:cNvSpPr/>
          <p:nvPr/>
        </p:nvSpPr>
        <p:spPr>
          <a:xfrm>
            <a:off x="6085515" y="1219200"/>
            <a:ext cx="4984376" cy="3477875"/>
          </a:xfrm>
          <a:prstGeom prst="rect">
            <a:avLst/>
          </a:prstGeom>
        </p:spPr>
        <p:txBody>
          <a:bodyPr wrap="square">
            <a:spAutoFit/>
          </a:bodyPr>
          <a:lstStyle/>
          <a:p>
            <a:pPr>
              <a:tabLst>
                <a:tab pos="2006600" algn="l"/>
                <a:tab pos="2806700" algn="l"/>
              </a:tabLst>
            </a:pPr>
            <a:r>
              <a:rPr lang="en-US" sz="2000" dirty="0">
                <a:latin typeface="Lucida Console" pitchFamily="49" charset="0"/>
              </a:rPr>
              <a:t>unsigned char buff2[3]; </a:t>
            </a:r>
          </a:p>
          <a:p>
            <a:pPr>
              <a:tabLst>
                <a:tab pos="2006600" algn="l"/>
                <a:tab pos="2806700" algn="l"/>
              </a:tabLst>
            </a:pPr>
            <a:r>
              <a:rPr lang="en-US" sz="2000" dirty="0">
                <a:latin typeface="Lucida Console" pitchFamily="49" charset="0"/>
              </a:rPr>
              <a:t>unsigned short </a:t>
            </a:r>
            <a:r>
              <a:rPr lang="en-US" sz="2000" dirty="0" err="1">
                <a:latin typeface="Lucida Console" pitchFamily="49" charset="0"/>
              </a:rPr>
              <a:t>int</a:t>
            </a:r>
            <a:r>
              <a:rPr lang="en-US" sz="2000" dirty="0">
                <a:latin typeface="Lucida Console" pitchFamily="49" charset="0"/>
              </a:rPr>
              <a:t> buff3[5][7];</a:t>
            </a:r>
          </a:p>
          <a:p>
            <a:pPr>
              <a:tabLst>
                <a:tab pos="2006600" algn="l"/>
                <a:tab pos="2806700" algn="l"/>
              </a:tabLst>
            </a:pPr>
            <a:endParaRPr lang="en-US" sz="2000" dirty="0">
              <a:latin typeface="Lucida Console" pitchFamily="49" charset="0"/>
            </a:endParaRPr>
          </a:p>
          <a:p>
            <a:pPr>
              <a:tabLst>
                <a:tab pos="2006600" algn="l"/>
                <a:tab pos="2806700" algn="l"/>
              </a:tabLst>
            </a:pPr>
            <a:r>
              <a:rPr lang="pt-BR" sz="2000" dirty="0">
                <a:latin typeface="Lucida Console" pitchFamily="49" charset="0"/>
              </a:rPr>
              <a:t>unsigned int arrays(unsigned char n, unsigned char j) {</a:t>
            </a:r>
          </a:p>
          <a:p>
            <a:pPr>
              <a:tabLst>
                <a:tab pos="2006600" algn="l"/>
                <a:tab pos="2806700" algn="l"/>
              </a:tabLst>
            </a:pPr>
            <a:r>
              <a:rPr lang="pt-BR" sz="2000" dirty="0">
                <a:latin typeface="Lucida Console" pitchFamily="49" charset="0"/>
              </a:rPr>
              <a:t>  volatile unsigned int i;</a:t>
            </a:r>
          </a:p>
          <a:p>
            <a:pPr>
              <a:tabLst>
                <a:tab pos="2006600" algn="l"/>
                <a:tab pos="2806700" algn="l"/>
              </a:tabLst>
            </a:pPr>
            <a:r>
              <a:rPr lang="pt-BR" sz="2000" dirty="0">
                <a:latin typeface="Lucida Console" pitchFamily="49" charset="0"/>
              </a:rPr>
              <a:t>  </a:t>
            </a:r>
          </a:p>
          <a:p>
            <a:pPr>
              <a:tabLst>
                <a:tab pos="2006600" algn="l"/>
                <a:tab pos="2806700" algn="l"/>
              </a:tabLst>
            </a:pPr>
            <a:r>
              <a:rPr lang="pt-BR" sz="2000" dirty="0">
                <a:latin typeface="Lucida Console" pitchFamily="49" charset="0"/>
              </a:rPr>
              <a:t>  i = buff2[0] + buff2[n];</a:t>
            </a:r>
          </a:p>
          <a:p>
            <a:pPr>
              <a:tabLst>
                <a:tab pos="2006600" algn="l"/>
                <a:tab pos="2806700" algn="l"/>
              </a:tabLst>
            </a:pPr>
            <a:r>
              <a:rPr lang="pt-BR" sz="2000" dirty="0">
                <a:latin typeface="Lucida Console" pitchFamily="49" charset="0"/>
              </a:rPr>
              <a:t>  i += buff3[n][j];</a:t>
            </a:r>
          </a:p>
          <a:p>
            <a:pPr>
              <a:tabLst>
                <a:tab pos="2006600" algn="l"/>
                <a:tab pos="2806700" algn="l"/>
              </a:tabLst>
            </a:pPr>
            <a:r>
              <a:rPr lang="pt-BR" sz="2000" dirty="0">
                <a:latin typeface="Lucida Console" pitchFamily="49" charset="0"/>
              </a:rPr>
              <a:t>	return i;</a:t>
            </a:r>
          </a:p>
          <a:p>
            <a:pPr>
              <a:tabLst>
                <a:tab pos="2006600" algn="l"/>
                <a:tab pos="2806700" algn="l"/>
              </a:tabLst>
            </a:pPr>
            <a:r>
              <a:rPr lang="pt-BR" sz="2000" dirty="0">
                <a:latin typeface="Lucida Console" pitchFamily="49" charset="0"/>
              </a:rPr>
              <a:t>}</a:t>
            </a:r>
          </a:p>
        </p:txBody>
      </p:sp>
    </p:spTree>
    <p:extLst>
      <p:ext uri="{BB962C8B-B14F-4D97-AF65-F5344CB8AC3E}">
        <p14:creationId xmlns:p14="http://schemas.microsoft.com/office/powerpoint/2010/main" val="1774860048"/>
      </p:ext>
    </p:extLst>
  </p:cSld>
  <p:clrMapOvr>
    <a:masterClrMapping/>
  </p:clrMapOvr>
  <p:transition>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1-D Array Elements</a:t>
            </a:r>
          </a:p>
        </p:txBody>
      </p:sp>
      <p:sp>
        <p:nvSpPr>
          <p:cNvPr id="3" name="Content Placeholder 2"/>
          <p:cNvSpPr>
            <a:spLocks noGrp="1"/>
          </p:cNvSpPr>
          <p:nvPr>
            <p:ph idx="1"/>
          </p:nvPr>
        </p:nvSpPr>
        <p:spPr>
          <a:xfrm>
            <a:off x="479999" y="990600"/>
            <a:ext cx="5539801" cy="5867400"/>
          </a:xfrm>
        </p:spPr>
        <p:txBody>
          <a:bodyPr/>
          <a:lstStyle/>
          <a:p>
            <a:pPr>
              <a:spcBef>
                <a:spcPts val="600"/>
              </a:spcBef>
            </a:pPr>
            <a:r>
              <a:rPr lang="en-US" sz="2000" dirty="0"/>
              <a:t>Need to calculate element address: sum of…</a:t>
            </a:r>
          </a:p>
          <a:p>
            <a:pPr lvl="1">
              <a:spcBef>
                <a:spcPts val="600"/>
              </a:spcBef>
            </a:pPr>
            <a:r>
              <a:rPr lang="en-US" sz="1800" dirty="0"/>
              <a:t>array start address</a:t>
            </a:r>
          </a:p>
          <a:p>
            <a:pPr lvl="1">
              <a:spcBef>
                <a:spcPts val="600"/>
              </a:spcBef>
            </a:pPr>
            <a:r>
              <a:rPr lang="en-US" sz="1800" dirty="0"/>
              <a:t>offset: index * element size</a:t>
            </a:r>
          </a:p>
          <a:p>
            <a:pPr>
              <a:spcBef>
                <a:spcPts val="600"/>
              </a:spcBef>
            </a:pPr>
            <a:r>
              <a:rPr lang="en-US" sz="2000" dirty="0"/>
              <a:t>buff2 is array of unsigned characters</a:t>
            </a:r>
          </a:p>
          <a:p>
            <a:pPr>
              <a:spcBef>
                <a:spcPts val="600"/>
              </a:spcBef>
            </a:pPr>
            <a:endParaRPr lang="en-US" sz="2000" dirty="0"/>
          </a:p>
          <a:p>
            <a:pPr>
              <a:spcBef>
                <a:spcPts val="600"/>
              </a:spcBef>
            </a:pPr>
            <a:r>
              <a:rPr lang="en-US" sz="2000" dirty="0"/>
              <a:t>Move n (arg.) from r0 into r2 </a:t>
            </a:r>
          </a:p>
          <a:p>
            <a:pPr>
              <a:spcBef>
                <a:spcPts val="600"/>
              </a:spcBef>
            </a:pPr>
            <a:endParaRPr lang="en-US" sz="2000" dirty="0"/>
          </a:p>
          <a:p>
            <a:pPr>
              <a:spcBef>
                <a:spcPts val="600"/>
              </a:spcBef>
            </a:pPr>
            <a:r>
              <a:rPr lang="en-US" sz="2000" dirty="0"/>
              <a:t>Load r3 with pointer to buff2</a:t>
            </a:r>
          </a:p>
          <a:p>
            <a:pPr>
              <a:spcBef>
                <a:spcPts val="600"/>
              </a:spcBef>
            </a:pPr>
            <a:r>
              <a:rPr lang="en-US" sz="2000" dirty="0"/>
              <a:t>Load (byte) r3 with first element of buff2</a:t>
            </a:r>
          </a:p>
          <a:p>
            <a:pPr>
              <a:spcBef>
                <a:spcPts val="600"/>
              </a:spcBef>
            </a:pPr>
            <a:r>
              <a:rPr lang="en-US" sz="2000" dirty="0"/>
              <a:t>Load r4 with pointer to buff2</a:t>
            </a:r>
          </a:p>
          <a:p>
            <a:pPr>
              <a:spcBef>
                <a:spcPts val="600"/>
              </a:spcBef>
            </a:pPr>
            <a:r>
              <a:rPr lang="en-US" sz="2000" dirty="0"/>
              <a:t>Load (byte) r4 with element at address buff2+r2</a:t>
            </a:r>
          </a:p>
          <a:p>
            <a:pPr lvl="1">
              <a:spcBef>
                <a:spcPts val="600"/>
              </a:spcBef>
            </a:pPr>
            <a:r>
              <a:rPr lang="en-US" sz="1800" dirty="0"/>
              <a:t>r2 holds argument n</a:t>
            </a:r>
          </a:p>
          <a:p>
            <a:pPr>
              <a:spcBef>
                <a:spcPts val="600"/>
              </a:spcBef>
            </a:pPr>
            <a:r>
              <a:rPr lang="en-US" sz="2000" dirty="0"/>
              <a:t>Add r3 and r4 to form sum </a:t>
            </a:r>
          </a:p>
          <a:p>
            <a:pPr>
              <a:spcBef>
                <a:spcPts val="600"/>
              </a:spcBef>
            </a:pP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923948025"/>
              </p:ext>
            </p:extLst>
          </p:nvPr>
        </p:nvGraphicFramePr>
        <p:xfrm>
          <a:off x="6324600" y="912000"/>
          <a:ext cx="3276600" cy="1308864"/>
        </p:xfrm>
        <a:graphic>
          <a:graphicData uri="http://schemas.openxmlformats.org/drawingml/2006/table">
            <a:tbl>
              <a:tblPr firstRow="1" firstCol="1" bandRow="1">
                <a:tableStyleId>{5C22544A-7EE6-4342-B048-85BDC9FD1C3A}</a:tableStyleId>
              </a:tblPr>
              <a:tblGrid>
                <a:gridCol w="1631767">
                  <a:extLst>
                    <a:ext uri="{9D8B030D-6E8A-4147-A177-3AD203B41FA5}">
                      <a16:colId xmlns:a16="http://schemas.microsoft.com/office/drawing/2014/main" val="20000"/>
                    </a:ext>
                  </a:extLst>
                </a:gridCol>
                <a:gridCol w="1644833">
                  <a:extLst>
                    <a:ext uri="{9D8B030D-6E8A-4147-A177-3AD203B41FA5}">
                      <a16:colId xmlns:a16="http://schemas.microsoft.com/office/drawing/2014/main" val="20001"/>
                    </a:ext>
                  </a:extLst>
                </a:gridCol>
              </a:tblGrid>
              <a:tr h="0">
                <a:tc>
                  <a:txBody>
                    <a:bodyPr/>
                    <a:lstStyle/>
                    <a:p>
                      <a:pPr marL="0" marR="0">
                        <a:lnSpc>
                          <a:spcPct val="115000"/>
                        </a:lnSpc>
                        <a:spcBef>
                          <a:spcPts val="0"/>
                        </a:spcBef>
                        <a:spcAft>
                          <a:spcPts val="0"/>
                        </a:spcAft>
                      </a:pPr>
                      <a:r>
                        <a:rPr lang="en-US" sz="2000" dirty="0">
                          <a:solidFill>
                            <a:sysClr val="windowText" lastClr="000000"/>
                          </a:solidFill>
                          <a:effectLst/>
                          <a:latin typeface="Lucida Console" pitchFamily="49" charset="0"/>
                        </a:rPr>
                        <a:t>Address</a:t>
                      </a:r>
                      <a:endParaRPr lang="en-US" sz="200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effectLst/>
                          <a:latin typeface="Lucida Console" pitchFamily="49" charset="0"/>
                        </a:rPr>
                        <a:t>Contents</a:t>
                      </a:r>
                      <a:endParaRPr lang="en-US" sz="200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2000" b="0" dirty="0">
                          <a:solidFill>
                            <a:sysClr val="windowText" lastClr="000000"/>
                          </a:solidFill>
                          <a:effectLst/>
                          <a:latin typeface="Lucida Console" pitchFamily="49" charset="0"/>
                        </a:rPr>
                        <a:t>buff2</a:t>
                      </a:r>
                      <a:endParaRPr lang="en-US" sz="20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effectLst/>
                          <a:latin typeface="Lucida Console" pitchFamily="49" charset="0"/>
                        </a:rPr>
                        <a:t>buff2[0]</a:t>
                      </a:r>
                      <a:endParaRPr lang="en-US" sz="200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2000" b="0" dirty="0">
                          <a:solidFill>
                            <a:sysClr val="windowText" lastClr="000000"/>
                          </a:solidFill>
                          <a:effectLst/>
                          <a:latin typeface="Lucida Console" pitchFamily="49" charset="0"/>
                        </a:rPr>
                        <a:t>buff2 + 1</a:t>
                      </a:r>
                      <a:endParaRPr lang="en-US" sz="20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effectLst/>
                          <a:latin typeface="Lucida Console" pitchFamily="49" charset="0"/>
                        </a:rPr>
                        <a:t>buff2[1]</a:t>
                      </a:r>
                      <a:endParaRPr lang="en-US" sz="200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2000" b="0" dirty="0">
                          <a:solidFill>
                            <a:sysClr val="windowText" lastClr="000000"/>
                          </a:solidFill>
                          <a:effectLst/>
                          <a:latin typeface="Lucida Console" pitchFamily="49" charset="0"/>
                        </a:rPr>
                        <a:t>buff2 + 2</a:t>
                      </a:r>
                      <a:endParaRPr lang="en-US" sz="20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effectLst/>
                          <a:latin typeface="Lucida Console" pitchFamily="49" charset="0"/>
                        </a:rPr>
                        <a:t>buff2[2]</a:t>
                      </a:r>
                      <a:endParaRPr lang="en-US" sz="200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6" name="Rectangle 5"/>
          <p:cNvSpPr/>
          <p:nvPr/>
        </p:nvSpPr>
        <p:spPr>
          <a:xfrm>
            <a:off x="5987716" y="2819400"/>
            <a:ext cx="5899484" cy="3724269"/>
          </a:xfrm>
          <a:prstGeom prst="rect">
            <a:avLst/>
          </a:prstGeom>
        </p:spPr>
        <p:txBody>
          <a:bodyPr wrap="square">
            <a:noAutofit/>
          </a:bodyPr>
          <a:lstStyle/>
          <a:p>
            <a:pPr>
              <a:spcBef>
                <a:spcPts val="600"/>
              </a:spcBef>
              <a:tabLst>
                <a:tab pos="1200150" algn="l"/>
                <a:tab pos="2006600" algn="l"/>
                <a:tab pos="2806700" algn="l"/>
              </a:tabLst>
            </a:pPr>
            <a:r>
              <a:rPr lang="pt-BR" sz="2000" dirty="0">
                <a:latin typeface="Lucida Console" pitchFamily="49" charset="0"/>
              </a:rPr>
              <a:t>4602	MOV	r2,r0</a:t>
            </a:r>
          </a:p>
          <a:p>
            <a:pPr>
              <a:spcBef>
                <a:spcPts val="600"/>
              </a:spcBef>
              <a:tabLst>
                <a:tab pos="1200150" algn="l"/>
                <a:tab pos="2006600" algn="l"/>
                <a:tab pos="2806700" algn="l"/>
              </a:tabLst>
            </a:pPr>
            <a:r>
              <a:rPr lang="pt-BR" sz="2000" dirty="0">
                <a:latin typeface="Lucida Console" pitchFamily="49" charset="0"/>
              </a:rPr>
              <a:t>;;;76    i = buff2[0] + buff2[n];</a:t>
            </a:r>
          </a:p>
          <a:p>
            <a:pPr>
              <a:spcBef>
                <a:spcPts val="600"/>
              </a:spcBef>
              <a:tabLst>
                <a:tab pos="1200150" algn="l"/>
                <a:tab pos="2006600" algn="l"/>
                <a:tab pos="2806700" algn="l"/>
              </a:tabLst>
            </a:pPr>
            <a:r>
              <a:rPr lang="pt-BR" sz="2000" dirty="0">
                <a:latin typeface="Lucida Console" pitchFamily="49" charset="0"/>
              </a:rPr>
              <a:t>4b1b	LDR	r3,|L1.272|</a:t>
            </a:r>
          </a:p>
          <a:p>
            <a:pPr>
              <a:spcBef>
                <a:spcPts val="600"/>
              </a:spcBef>
              <a:tabLst>
                <a:tab pos="1200150" algn="l"/>
                <a:tab pos="2006600" algn="l"/>
                <a:tab pos="2806700" algn="l"/>
              </a:tabLst>
            </a:pPr>
            <a:r>
              <a:rPr lang="pt-BR" sz="2000" dirty="0">
                <a:latin typeface="Lucida Console" pitchFamily="49" charset="0"/>
              </a:rPr>
              <a:t>781b	LDRB	r3,[r3,#0];buff2</a:t>
            </a:r>
          </a:p>
          <a:p>
            <a:pPr>
              <a:spcBef>
                <a:spcPts val="600"/>
              </a:spcBef>
              <a:tabLst>
                <a:tab pos="1200150" algn="l"/>
                <a:tab pos="2006600" algn="l"/>
                <a:tab pos="2806700" algn="l"/>
              </a:tabLst>
            </a:pPr>
            <a:r>
              <a:rPr lang="pt-BR" sz="2000" dirty="0">
                <a:latin typeface="Lucida Console" pitchFamily="49" charset="0"/>
              </a:rPr>
              <a:t>4c1a	LDR	r4,|L1.272|</a:t>
            </a:r>
          </a:p>
          <a:p>
            <a:pPr>
              <a:spcBef>
                <a:spcPts val="600"/>
              </a:spcBef>
              <a:tabLst>
                <a:tab pos="1200150" algn="l"/>
                <a:tab pos="2006600" algn="l"/>
                <a:tab pos="2806700" algn="l"/>
              </a:tabLst>
            </a:pPr>
            <a:r>
              <a:rPr lang="pt-BR" sz="2000" dirty="0">
                <a:latin typeface="Lucida Console" pitchFamily="49" charset="0"/>
              </a:rPr>
              <a:t>5ca4 	LDRB	r4,[r4,r2]</a:t>
            </a:r>
          </a:p>
          <a:p>
            <a:pPr>
              <a:spcBef>
                <a:spcPts val="600"/>
              </a:spcBef>
              <a:tabLst>
                <a:tab pos="1200150" algn="l"/>
                <a:tab pos="2006600" algn="l"/>
                <a:tab pos="2806700" algn="l"/>
              </a:tabLst>
            </a:pPr>
            <a:endParaRPr lang="pt-BR" sz="2000" dirty="0">
              <a:latin typeface="Lucida Console" pitchFamily="49" charset="0"/>
            </a:endParaRPr>
          </a:p>
          <a:p>
            <a:pPr>
              <a:spcBef>
                <a:spcPts val="600"/>
              </a:spcBef>
              <a:tabLst>
                <a:tab pos="1200150" algn="l"/>
                <a:tab pos="2006600" algn="l"/>
                <a:tab pos="2806700" algn="l"/>
              </a:tabLst>
            </a:pPr>
            <a:r>
              <a:rPr lang="pt-BR" sz="2000" dirty="0">
                <a:latin typeface="Lucida Console" pitchFamily="49" charset="0"/>
              </a:rPr>
              <a:t>1918 	ADDS	r0,r3,r4</a:t>
            </a:r>
          </a:p>
          <a:p>
            <a:pPr>
              <a:spcBef>
                <a:spcPts val="600"/>
              </a:spcBef>
              <a:tabLst>
                <a:tab pos="1200150" algn="l"/>
                <a:tab pos="2006600" algn="l"/>
                <a:tab pos="2806700" algn="l"/>
              </a:tabLst>
            </a:pPr>
            <a:r>
              <a:rPr lang="pt-BR" sz="2000" dirty="0">
                <a:latin typeface="Lucida Console" pitchFamily="49" charset="0"/>
              </a:rPr>
              <a:t>|L1.272|</a:t>
            </a:r>
          </a:p>
          <a:p>
            <a:pPr lvl="1">
              <a:spcBef>
                <a:spcPts val="600"/>
              </a:spcBef>
              <a:tabLst>
                <a:tab pos="1200150" algn="l"/>
                <a:tab pos="2006600" algn="l"/>
                <a:tab pos="2806700" algn="l"/>
              </a:tabLst>
            </a:pPr>
            <a:r>
              <a:rPr lang="pt-BR" sz="2000" dirty="0">
                <a:latin typeface="Lucida Console" pitchFamily="49" charset="0"/>
              </a:rPr>
              <a:t>	DCD	buff2</a:t>
            </a:r>
          </a:p>
        </p:txBody>
      </p:sp>
    </p:spTree>
    <p:extLst>
      <p:ext uri="{BB962C8B-B14F-4D97-AF65-F5344CB8AC3E}">
        <p14:creationId xmlns:p14="http://schemas.microsoft.com/office/powerpoint/2010/main" val="3172415827"/>
      </p:ext>
    </p:extLst>
  </p:cSld>
  <p:clrMapOvr>
    <a:masterClrMapping/>
  </p:clrMapOvr>
  <p:transition>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2-D Array Elements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39575128"/>
              </p:ext>
            </p:extLst>
          </p:nvPr>
        </p:nvGraphicFramePr>
        <p:xfrm>
          <a:off x="1840799" y="1314511"/>
          <a:ext cx="4648200" cy="4973193"/>
        </p:xfrm>
        <a:graphic>
          <a:graphicData uri="http://schemas.openxmlformats.org/drawingml/2006/table">
            <a:tbl>
              <a:tblPr firstRow="1" firstCol="1" bandRow="1">
                <a:tableStyleId>{5C22544A-7EE6-4342-B048-85BDC9FD1C3A}</a:tableStyleId>
              </a:tblPr>
              <a:tblGrid>
                <a:gridCol w="2324100">
                  <a:extLst>
                    <a:ext uri="{9D8B030D-6E8A-4147-A177-3AD203B41FA5}">
                      <a16:colId xmlns:a16="http://schemas.microsoft.com/office/drawing/2014/main" val="20000"/>
                    </a:ext>
                  </a:extLst>
                </a:gridCol>
                <a:gridCol w="2324100">
                  <a:extLst>
                    <a:ext uri="{9D8B030D-6E8A-4147-A177-3AD203B41FA5}">
                      <a16:colId xmlns:a16="http://schemas.microsoft.com/office/drawing/2014/main" val="20001"/>
                    </a:ext>
                  </a:extLst>
                </a:gridCol>
              </a:tblGrid>
              <a:tr h="230585">
                <a:tc>
                  <a:txBody>
                    <a:bodyPr/>
                    <a:lstStyle/>
                    <a:p>
                      <a:pPr marL="0" marR="0">
                        <a:lnSpc>
                          <a:spcPct val="115000"/>
                        </a:lnSpc>
                        <a:spcBef>
                          <a:spcPts val="0"/>
                        </a:spcBef>
                        <a:spcAft>
                          <a:spcPts val="0"/>
                        </a:spcAft>
                      </a:pPr>
                      <a:r>
                        <a:rPr lang="en-US" sz="1600" b="1" dirty="0">
                          <a:solidFill>
                            <a:sysClr val="windowText" lastClr="000000"/>
                          </a:solidFill>
                          <a:effectLst/>
                          <a:latin typeface="Lucida Console" pitchFamily="49" charset="0"/>
                        </a:rPr>
                        <a:t>Address</a:t>
                      </a:r>
                      <a:endParaRPr lang="en-US" sz="1600" b="1"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1" dirty="0">
                          <a:solidFill>
                            <a:sysClr val="windowText" lastClr="000000"/>
                          </a:solidFill>
                          <a:effectLst/>
                          <a:latin typeface="Lucida Console" pitchFamily="49" charset="0"/>
                        </a:rPr>
                        <a:t>Contents</a:t>
                      </a:r>
                      <a:endParaRPr lang="en-US" sz="1600" b="1"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buff3[0][0]</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2"/>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buff3+2</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buff3[0][1]</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buff3+3</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30585">
                <a:tc gridSpan="2">
                  <a:txBody>
                    <a:bodyPr/>
                    <a:lstStyle/>
                    <a:p>
                      <a:pPr marL="0" marR="0" algn="ctr">
                        <a:lnSpc>
                          <a:spcPct val="115000"/>
                        </a:lnSpc>
                        <a:spcBef>
                          <a:spcPts val="0"/>
                        </a:spcBef>
                        <a:spcAft>
                          <a:spcPts val="0"/>
                        </a:spcAft>
                      </a:pPr>
                      <a:r>
                        <a:rPr lang="en-US" sz="1600" b="0" dirty="0">
                          <a:solidFill>
                            <a:sysClr val="windowText" lastClr="000000"/>
                          </a:solidFill>
                          <a:effectLst/>
                          <a:latin typeface="Lucida Console" pitchFamily="49" charset="0"/>
                        </a:rPr>
                        <a:t>(etc.)</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5"/>
                  </a:ext>
                </a:extLst>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buff3+10</a:t>
                      </a:r>
                      <a:endParaRPr lang="en-US" sz="1600" b="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buff3[0][5]</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buff3+11</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7"/>
                  </a:ext>
                </a:extLst>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buff3+12</a:t>
                      </a:r>
                      <a:endParaRPr lang="en-US" sz="1600" b="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buff3[0][6]</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buff3+13</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9"/>
                  </a:ext>
                </a:extLst>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buff3+14</a:t>
                      </a:r>
                      <a:endParaRPr lang="en-US" sz="1600" b="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buff3[1][0]</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buff3+15</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1"/>
                  </a:ext>
                </a:extLst>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buff3+16</a:t>
                      </a:r>
                      <a:endParaRPr lang="en-US" sz="1600" b="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buff3[1][1]</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buff3+17</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3"/>
                  </a:ext>
                </a:extLst>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buff3+18</a:t>
                      </a:r>
                      <a:endParaRPr lang="en-US" sz="1600" b="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buff3[1][2]</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buff3+19</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5"/>
                  </a:ext>
                </a:extLst>
              </a:tr>
              <a:tr h="230585">
                <a:tc gridSpan="2">
                  <a:txBody>
                    <a:bodyPr/>
                    <a:lstStyle/>
                    <a:p>
                      <a:pPr marL="0" marR="0" algn="ctr">
                        <a:lnSpc>
                          <a:spcPct val="115000"/>
                        </a:lnSpc>
                        <a:spcBef>
                          <a:spcPts val="0"/>
                        </a:spcBef>
                        <a:spcAft>
                          <a:spcPts val="0"/>
                        </a:spcAft>
                      </a:pPr>
                      <a:r>
                        <a:rPr lang="en-US" sz="1600" b="0" dirty="0">
                          <a:solidFill>
                            <a:sysClr val="windowText" lastClr="000000"/>
                          </a:solidFill>
                          <a:effectLst/>
                          <a:latin typeface="Lucida Console" pitchFamily="49" charset="0"/>
                        </a:rPr>
                        <a:t>(etc.)</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16"/>
                  </a:ext>
                </a:extLst>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buff3+68</a:t>
                      </a:r>
                      <a:endParaRPr lang="en-US" sz="1600" b="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buff3[4][6]</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7"/>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buff3+69</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8"/>
                  </a:ext>
                </a:extLst>
              </a:tr>
            </a:tbl>
          </a:graphicData>
        </a:graphic>
      </p:graphicFrame>
      <p:sp>
        <p:nvSpPr>
          <p:cNvPr id="8" name="Text Placeholder 7"/>
          <p:cNvSpPr>
            <a:spLocks noGrp="1"/>
          </p:cNvSpPr>
          <p:nvPr>
            <p:ph type="body" idx="4294967295"/>
          </p:nvPr>
        </p:nvSpPr>
        <p:spPr>
          <a:xfrm>
            <a:off x="6781800" y="1114426"/>
            <a:ext cx="3886200" cy="5743575"/>
          </a:xfrm>
        </p:spPr>
        <p:txBody>
          <a:bodyPr/>
          <a:lstStyle/>
          <a:p>
            <a:r>
              <a:rPr lang="en-US" sz="2400" dirty="0" err="1"/>
              <a:t>var</a:t>
            </a:r>
            <a:r>
              <a:rPr lang="en-US" sz="2400" dirty="0"/>
              <a:t>[rows][columns]</a:t>
            </a:r>
          </a:p>
          <a:p>
            <a:r>
              <a:rPr lang="en-US" sz="2400" dirty="0"/>
              <a:t>Sizes</a:t>
            </a:r>
          </a:p>
          <a:p>
            <a:pPr lvl="1"/>
            <a:r>
              <a:rPr lang="en-US" sz="2000" dirty="0"/>
              <a:t>Element: 2 bytes</a:t>
            </a:r>
          </a:p>
          <a:p>
            <a:pPr lvl="1"/>
            <a:r>
              <a:rPr lang="en-US" sz="2000" dirty="0"/>
              <a:t>Row: 7*2 bytes = 14 bytes (0xe)</a:t>
            </a:r>
          </a:p>
          <a:p>
            <a:r>
              <a:rPr lang="en-US" sz="2400" dirty="0"/>
              <a:t>Offset based on row index and column index</a:t>
            </a:r>
          </a:p>
          <a:p>
            <a:pPr lvl="1"/>
            <a:r>
              <a:rPr lang="en-US" sz="2000" dirty="0"/>
              <a:t>column offset = column index * element size</a:t>
            </a:r>
          </a:p>
          <a:p>
            <a:pPr lvl="1"/>
            <a:r>
              <a:rPr lang="en-US" sz="2000" dirty="0"/>
              <a:t>row offset = row index * row size</a:t>
            </a:r>
          </a:p>
        </p:txBody>
      </p:sp>
      <p:sp>
        <p:nvSpPr>
          <p:cNvPr id="7" name="TextBox 6"/>
          <p:cNvSpPr txBox="1"/>
          <p:nvPr/>
        </p:nvSpPr>
        <p:spPr>
          <a:xfrm>
            <a:off x="2895600" y="914400"/>
            <a:ext cx="3570208" cy="400110"/>
          </a:xfrm>
          <a:prstGeom prst="rect">
            <a:avLst/>
          </a:prstGeom>
          <a:noFill/>
        </p:spPr>
        <p:txBody>
          <a:bodyPr wrap="none" rtlCol="0">
            <a:spAutoFit/>
          </a:bodyPr>
          <a:lstStyle/>
          <a:p>
            <a:r>
              <a:rPr lang="en-US" sz="2000" dirty="0">
                <a:latin typeface="Lucida Console" pitchFamily="49" charset="0"/>
              </a:rPr>
              <a:t>short </a:t>
            </a:r>
            <a:r>
              <a:rPr lang="en-US" sz="2000" dirty="0" err="1">
                <a:latin typeface="Lucida Console" pitchFamily="49" charset="0"/>
              </a:rPr>
              <a:t>int</a:t>
            </a:r>
            <a:r>
              <a:rPr lang="en-US" sz="2000" dirty="0">
                <a:latin typeface="Lucida Console" pitchFamily="49" charset="0"/>
              </a:rPr>
              <a:t> buff3[5][7] </a:t>
            </a:r>
          </a:p>
        </p:txBody>
      </p:sp>
    </p:spTree>
    <p:extLst>
      <p:ext uri="{BB962C8B-B14F-4D97-AF65-F5344CB8AC3E}">
        <p14:creationId xmlns:p14="http://schemas.microsoft.com/office/powerpoint/2010/main" val="408700794"/>
      </p:ext>
    </p:extLst>
  </p:cSld>
  <p:clrMapOvr>
    <a:masterClrMapping/>
  </p:clrMapOvr>
  <p:transition>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to Access 2-D Array </a:t>
            </a:r>
          </a:p>
        </p:txBody>
      </p:sp>
      <p:sp>
        <p:nvSpPr>
          <p:cNvPr id="3" name="Content Placeholder 2"/>
          <p:cNvSpPr>
            <a:spLocks noGrp="1"/>
          </p:cNvSpPr>
          <p:nvPr>
            <p:ph idx="1"/>
          </p:nvPr>
        </p:nvSpPr>
        <p:spPr>
          <a:xfrm>
            <a:off x="479999" y="920021"/>
            <a:ext cx="4854001" cy="5410200"/>
          </a:xfrm>
        </p:spPr>
        <p:txBody>
          <a:bodyPr/>
          <a:lstStyle/>
          <a:p>
            <a:pPr>
              <a:spcBef>
                <a:spcPts val="600"/>
              </a:spcBef>
            </a:pPr>
            <a:endParaRPr lang="en-US" sz="2000" dirty="0"/>
          </a:p>
          <a:p>
            <a:pPr>
              <a:spcBef>
                <a:spcPts val="600"/>
              </a:spcBef>
            </a:pPr>
            <a:r>
              <a:rPr lang="en-US" sz="2000" dirty="0"/>
              <a:t>Load r3 with row size</a:t>
            </a:r>
          </a:p>
          <a:p>
            <a:pPr>
              <a:spcBef>
                <a:spcPts val="600"/>
              </a:spcBef>
            </a:pPr>
            <a:r>
              <a:rPr lang="en-US" sz="2000" dirty="0"/>
              <a:t>Multiply by row number (n, r2) to put row offset in r3</a:t>
            </a:r>
          </a:p>
          <a:p>
            <a:pPr>
              <a:spcBef>
                <a:spcPts val="600"/>
              </a:spcBef>
            </a:pPr>
            <a:r>
              <a:rPr lang="en-US" sz="2000" dirty="0"/>
              <a:t>Load r4 with address of buff3</a:t>
            </a:r>
          </a:p>
          <a:p>
            <a:pPr>
              <a:spcBef>
                <a:spcPts val="600"/>
              </a:spcBef>
            </a:pPr>
            <a:r>
              <a:rPr lang="en-US" sz="2000" dirty="0"/>
              <a:t>Add buff 3 address to row offset in r3</a:t>
            </a:r>
          </a:p>
          <a:p>
            <a:pPr>
              <a:spcBef>
                <a:spcPts val="600"/>
              </a:spcBef>
            </a:pPr>
            <a:r>
              <a:rPr lang="en-US" sz="2000" dirty="0"/>
              <a:t>Shift column number (j, r1) left by one, multiplying by 2 (bytes/element)</a:t>
            </a:r>
          </a:p>
          <a:p>
            <a:pPr>
              <a:spcBef>
                <a:spcPts val="600"/>
              </a:spcBef>
            </a:pPr>
            <a:r>
              <a:rPr lang="en-US" sz="2000" dirty="0"/>
              <a:t>Load (</a:t>
            </a:r>
            <a:r>
              <a:rPr lang="en-US" sz="2000" dirty="0" err="1"/>
              <a:t>halfword</a:t>
            </a:r>
            <a:r>
              <a:rPr lang="en-US" sz="2000" dirty="0"/>
              <a:t>) r3 with element at address r3+r4 (buff3 + row offset + col. offset)</a:t>
            </a:r>
          </a:p>
          <a:p>
            <a:pPr>
              <a:spcBef>
                <a:spcPts val="600"/>
              </a:spcBef>
            </a:pPr>
            <a:r>
              <a:rPr lang="en-US" sz="2000" dirty="0"/>
              <a:t>Add r3 into variable </a:t>
            </a:r>
            <a:r>
              <a:rPr lang="en-US" sz="2000" dirty="0" err="1"/>
              <a:t>i</a:t>
            </a:r>
            <a:r>
              <a:rPr lang="en-US" sz="2000" dirty="0"/>
              <a:t> (r0)</a:t>
            </a:r>
          </a:p>
          <a:p>
            <a:pPr>
              <a:spcBef>
                <a:spcPts val="600"/>
              </a:spcBef>
            </a:pPr>
            <a:endParaRPr lang="en-US" sz="2000" dirty="0"/>
          </a:p>
        </p:txBody>
      </p:sp>
      <p:sp>
        <p:nvSpPr>
          <p:cNvPr id="17" name="Rectangle 16"/>
          <p:cNvSpPr/>
          <p:nvPr/>
        </p:nvSpPr>
        <p:spPr>
          <a:xfrm>
            <a:off x="5611584" y="895841"/>
            <a:ext cx="6031321" cy="5016758"/>
          </a:xfrm>
          <a:prstGeom prst="rect">
            <a:avLst/>
          </a:prstGeom>
        </p:spPr>
        <p:txBody>
          <a:bodyPr wrap="square">
            <a:spAutoFit/>
          </a:bodyPr>
          <a:lstStyle/>
          <a:p>
            <a:pPr>
              <a:spcBef>
                <a:spcPts val="600"/>
              </a:spcBef>
              <a:tabLst>
                <a:tab pos="2006600" algn="l"/>
                <a:tab pos="2806700" algn="l"/>
              </a:tabLst>
            </a:pPr>
            <a:r>
              <a:rPr lang="pt-BR" sz="2000" dirty="0">
                <a:latin typeface="Lucida Console" pitchFamily="49" charset="0"/>
              </a:rPr>
              <a:t>;;;77       i += buff3[n][j];</a:t>
            </a:r>
          </a:p>
          <a:p>
            <a:pPr>
              <a:spcBef>
                <a:spcPts val="600"/>
              </a:spcBef>
              <a:tabLst>
                <a:tab pos="2006600" algn="l"/>
                <a:tab pos="2806700" algn="l"/>
              </a:tabLst>
            </a:pPr>
            <a:r>
              <a:rPr lang="pt-BR" sz="2000" dirty="0">
                <a:latin typeface="Lucida Console" pitchFamily="49" charset="0"/>
              </a:rPr>
              <a:t>0000aa  230e	MOVS	r3,#0xe</a:t>
            </a:r>
          </a:p>
          <a:p>
            <a:pPr>
              <a:spcBef>
                <a:spcPts val="600"/>
              </a:spcBef>
              <a:tabLst>
                <a:tab pos="2006600" algn="l"/>
                <a:tab pos="2806700" algn="l"/>
              </a:tabLst>
            </a:pPr>
            <a:r>
              <a:rPr lang="pt-BR" sz="2000" dirty="0">
                <a:latin typeface="Lucida Console" pitchFamily="49" charset="0"/>
              </a:rPr>
              <a:t>0000ac  4353	MULS	r3,r2,r3</a:t>
            </a:r>
          </a:p>
          <a:p>
            <a:pPr>
              <a:spcBef>
                <a:spcPts val="600"/>
              </a:spcBef>
              <a:tabLst>
                <a:tab pos="2006600" algn="l"/>
                <a:tab pos="2806700" algn="l"/>
              </a:tabLst>
            </a:pPr>
            <a:endParaRPr lang="pt-BR" sz="2000" dirty="0">
              <a:latin typeface="Lucida Console" pitchFamily="49" charset="0"/>
            </a:endParaRPr>
          </a:p>
          <a:p>
            <a:pPr>
              <a:spcBef>
                <a:spcPts val="600"/>
              </a:spcBef>
              <a:tabLst>
                <a:tab pos="2006600" algn="l"/>
                <a:tab pos="2806700" algn="l"/>
              </a:tabLst>
            </a:pPr>
            <a:r>
              <a:rPr lang="pt-BR" sz="2000" dirty="0">
                <a:latin typeface="Lucida Console" pitchFamily="49" charset="0"/>
              </a:rPr>
              <a:t>0000ae  4c19	LDR 	r4,|L1.276|</a:t>
            </a:r>
          </a:p>
          <a:p>
            <a:pPr>
              <a:spcBef>
                <a:spcPts val="600"/>
              </a:spcBef>
              <a:tabLst>
                <a:tab pos="2006600" algn="l"/>
                <a:tab pos="2806700" algn="l"/>
              </a:tabLst>
            </a:pPr>
            <a:r>
              <a:rPr lang="pt-BR" sz="2000" dirty="0">
                <a:latin typeface="Lucida Console" pitchFamily="49" charset="0"/>
              </a:rPr>
              <a:t>0000b0  191b	ADDS 	r3,r3,r4</a:t>
            </a:r>
          </a:p>
          <a:p>
            <a:pPr>
              <a:spcBef>
                <a:spcPts val="600"/>
              </a:spcBef>
              <a:tabLst>
                <a:tab pos="2006600" algn="l"/>
                <a:tab pos="2806700" algn="l"/>
              </a:tabLst>
            </a:pPr>
            <a:r>
              <a:rPr lang="pt-BR" sz="2000" dirty="0">
                <a:latin typeface="Lucida Console" pitchFamily="49" charset="0"/>
              </a:rPr>
              <a:t>0000b2  004c	LSLS	r4,r1,#1</a:t>
            </a:r>
          </a:p>
          <a:p>
            <a:pPr>
              <a:spcBef>
                <a:spcPts val="600"/>
              </a:spcBef>
              <a:tabLst>
                <a:tab pos="2006600" algn="l"/>
                <a:tab pos="2806700" algn="l"/>
              </a:tabLst>
            </a:pPr>
            <a:endParaRPr lang="pt-BR" sz="2000" dirty="0">
              <a:latin typeface="Lucida Console" pitchFamily="49" charset="0"/>
            </a:endParaRPr>
          </a:p>
          <a:p>
            <a:pPr>
              <a:spcBef>
                <a:spcPts val="600"/>
              </a:spcBef>
              <a:tabLst>
                <a:tab pos="2006600" algn="l"/>
                <a:tab pos="2806700" algn="l"/>
              </a:tabLst>
            </a:pPr>
            <a:r>
              <a:rPr lang="pt-BR" sz="2000" dirty="0">
                <a:latin typeface="Lucida Console" pitchFamily="49" charset="0"/>
              </a:rPr>
              <a:t>0000b4  5b1b	LDRH	r3,[r3,r4]</a:t>
            </a:r>
          </a:p>
          <a:p>
            <a:pPr>
              <a:spcBef>
                <a:spcPts val="600"/>
              </a:spcBef>
              <a:tabLst>
                <a:tab pos="2006600" algn="l"/>
                <a:tab pos="2806700" algn="l"/>
              </a:tabLst>
            </a:pPr>
            <a:r>
              <a:rPr lang="pt-BR" sz="2000" dirty="0">
                <a:latin typeface="Lucida Console" pitchFamily="49" charset="0"/>
              </a:rPr>
              <a:t>0000b6  1818	ADDS	r0,r3,r0</a:t>
            </a:r>
          </a:p>
          <a:p>
            <a:pPr>
              <a:spcBef>
                <a:spcPts val="600"/>
              </a:spcBef>
              <a:tabLst>
                <a:tab pos="2006600" algn="l"/>
                <a:tab pos="2806700" algn="l"/>
              </a:tabLst>
            </a:pPr>
            <a:endParaRPr lang="pt-BR" sz="2000" dirty="0">
              <a:latin typeface="Lucida Console" pitchFamily="49" charset="0"/>
            </a:endParaRPr>
          </a:p>
          <a:p>
            <a:pPr>
              <a:spcBef>
                <a:spcPts val="600"/>
              </a:spcBef>
              <a:tabLst>
                <a:tab pos="2006600" algn="l"/>
                <a:tab pos="2806700" algn="l"/>
              </a:tabLst>
            </a:pPr>
            <a:r>
              <a:rPr lang="pt-BR" sz="2000" dirty="0">
                <a:latin typeface="Lucida Console" pitchFamily="49" charset="0"/>
              </a:rPr>
              <a:t>|L1.276|</a:t>
            </a:r>
          </a:p>
          <a:p>
            <a:pPr lvl="1">
              <a:spcBef>
                <a:spcPts val="600"/>
              </a:spcBef>
              <a:tabLst>
                <a:tab pos="2006600" algn="l"/>
                <a:tab pos="2806700" algn="l"/>
              </a:tabLst>
            </a:pPr>
            <a:r>
              <a:rPr lang="pt-BR" sz="2000" dirty="0">
                <a:latin typeface="Lucida Console" pitchFamily="49" charset="0"/>
              </a:rPr>
              <a:t>	DCD	buff3</a:t>
            </a:r>
          </a:p>
        </p:txBody>
      </p:sp>
    </p:spTree>
    <p:extLst>
      <p:ext uri="{BB962C8B-B14F-4D97-AF65-F5344CB8AC3E}">
        <p14:creationId xmlns:p14="http://schemas.microsoft.com/office/powerpoint/2010/main" val="1360185216"/>
      </p:ext>
    </p:extLst>
  </p:cSld>
  <p:clrMapOvr>
    <a:masterClrMapping/>
  </p:clrMapOvr>
  <p:transition>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8026" y="2981326"/>
            <a:ext cx="8308974" cy="1362075"/>
          </a:xfrm>
        </p:spPr>
        <p:txBody>
          <a:bodyPr/>
          <a:lstStyle/>
          <a:p>
            <a:r>
              <a:rPr lang="en-US"/>
              <a:t>Function Call Stack</a:t>
            </a:r>
            <a:endParaRPr lang="en-US" dirty="0"/>
          </a:p>
        </p:txBody>
      </p:sp>
    </p:spTree>
    <p:extLst>
      <p:ext uri="{BB962C8B-B14F-4D97-AF65-F5344CB8AC3E}">
        <p14:creationId xmlns:p14="http://schemas.microsoft.com/office/powerpoint/2010/main" val="368568811"/>
      </p:ext>
    </p:extLst>
  </p:cSld>
  <p:clrMapOvr>
    <a:masterClrMapping/>
  </p:clrMapOvr>
  <p:transition>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 and Activation Records</a:t>
            </a:r>
            <a:endParaRPr lang="en-US" dirty="0"/>
          </a:p>
        </p:txBody>
      </p:sp>
      <p:sp>
        <p:nvSpPr>
          <p:cNvPr id="3" name="Content Placeholder 2"/>
          <p:cNvSpPr>
            <a:spLocks noGrp="1"/>
          </p:cNvSpPr>
          <p:nvPr>
            <p:ph idx="1"/>
          </p:nvPr>
        </p:nvSpPr>
        <p:spPr>
          <a:xfrm>
            <a:off x="479999" y="1447799"/>
            <a:ext cx="5616001" cy="5395461"/>
          </a:xfrm>
        </p:spPr>
        <p:txBody>
          <a:bodyPr/>
          <a:lstStyle/>
          <a:p>
            <a:pPr>
              <a:lnSpc>
                <a:spcPts val="2400"/>
              </a:lnSpc>
              <a:spcBef>
                <a:spcPts val="0"/>
              </a:spcBef>
            </a:pPr>
            <a:r>
              <a:rPr lang="en-US" sz="2000" dirty="0"/>
              <a:t>Activation </a:t>
            </a:r>
            <a:r>
              <a:rPr lang="en-US" sz="2000"/>
              <a:t>records are </a:t>
            </a:r>
            <a:r>
              <a:rPr lang="en-US" sz="2000" dirty="0"/>
              <a:t>located on </a:t>
            </a:r>
            <a:r>
              <a:rPr lang="en-US" sz="2000"/>
              <a:t>the </a:t>
            </a:r>
            <a:r>
              <a:rPr lang="en-US" sz="2000" b="1"/>
              <a:t>stack</a:t>
            </a:r>
            <a:endParaRPr lang="en-US" sz="2000" b="1" dirty="0"/>
          </a:p>
          <a:p>
            <a:pPr lvl="1">
              <a:lnSpc>
                <a:spcPts val="2400"/>
              </a:lnSpc>
              <a:spcBef>
                <a:spcPts val="0"/>
              </a:spcBef>
            </a:pPr>
            <a:r>
              <a:rPr lang="en-US" sz="1800" dirty="0"/>
              <a:t>Calling a function </a:t>
            </a:r>
            <a:r>
              <a:rPr lang="en-US" sz="1800"/>
              <a:t>creates an </a:t>
            </a:r>
            <a:r>
              <a:rPr lang="en-US" sz="1800" dirty="0"/>
              <a:t>activation record</a:t>
            </a:r>
          </a:p>
          <a:p>
            <a:pPr lvl="1">
              <a:lnSpc>
                <a:spcPts val="2400"/>
              </a:lnSpc>
              <a:spcBef>
                <a:spcPts val="0"/>
              </a:spcBef>
            </a:pPr>
            <a:r>
              <a:rPr lang="en-US" sz="1800" dirty="0"/>
              <a:t>Returning from a </a:t>
            </a:r>
            <a:r>
              <a:rPr lang="en-US" sz="1800"/>
              <a:t>function deletes </a:t>
            </a:r>
            <a:r>
              <a:rPr lang="en-US" sz="1800" dirty="0"/>
              <a:t>the activation record</a:t>
            </a:r>
            <a:endParaRPr lang="en-US" sz="1800" b="1" dirty="0"/>
          </a:p>
          <a:p>
            <a:pPr>
              <a:lnSpc>
                <a:spcPts val="2400"/>
              </a:lnSpc>
              <a:spcBef>
                <a:spcPts val="0"/>
              </a:spcBef>
            </a:pPr>
            <a:endParaRPr lang="en-US" sz="2000" b="1" dirty="0"/>
          </a:p>
          <a:p>
            <a:pPr>
              <a:lnSpc>
                <a:spcPts val="2400"/>
              </a:lnSpc>
              <a:spcBef>
                <a:spcPts val="0"/>
              </a:spcBef>
            </a:pPr>
            <a:r>
              <a:rPr lang="en-US" sz="2000" b="1" dirty="0"/>
              <a:t>Automatic </a:t>
            </a:r>
            <a:r>
              <a:rPr lang="en-US" sz="2000" b="1"/>
              <a:t>variables </a:t>
            </a:r>
            <a:r>
              <a:rPr lang="en-US" sz="2000"/>
              <a:t>and </a:t>
            </a:r>
            <a:r>
              <a:rPr lang="en-US" sz="2000" b="1" dirty="0"/>
              <a:t>housekeeping </a:t>
            </a:r>
            <a:br>
              <a:rPr lang="en-US" sz="2000" b="1" dirty="0"/>
            </a:br>
            <a:r>
              <a:rPr lang="en-US" sz="2000" b="1" dirty="0"/>
              <a:t>information </a:t>
            </a:r>
            <a:r>
              <a:rPr lang="en-US" sz="2000"/>
              <a:t>are stored </a:t>
            </a:r>
            <a:r>
              <a:rPr lang="en-US" sz="2000" dirty="0"/>
              <a:t>in a </a:t>
            </a:r>
            <a:r>
              <a:rPr lang="en-US" sz="2000"/>
              <a:t>function’s activation </a:t>
            </a:r>
            <a:r>
              <a:rPr lang="en-US" sz="2000" dirty="0"/>
              <a:t>record</a:t>
            </a:r>
          </a:p>
          <a:p>
            <a:pPr>
              <a:lnSpc>
                <a:spcPts val="2400"/>
              </a:lnSpc>
              <a:spcBef>
                <a:spcPts val="0"/>
              </a:spcBef>
            </a:pPr>
            <a:endParaRPr lang="en-US" sz="2000" dirty="0"/>
          </a:p>
          <a:p>
            <a:pPr>
              <a:lnSpc>
                <a:spcPts val="2400"/>
              </a:lnSpc>
              <a:spcBef>
                <a:spcPts val="0"/>
              </a:spcBef>
            </a:pPr>
            <a:r>
              <a:rPr lang="en-US" sz="2000" dirty="0"/>
              <a:t>Not all fields (LS, RA, </a:t>
            </a:r>
            <a:r>
              <a:rPr lang="en-US" sz="2000" dirty="0" err="1"/>
              <a:t>Arg</a:t>
            </a:r>
            <a:r>
              <a:rPr lang="en-US" sz="2000" dirty="0"/>
              <a:t>) may be present for each activation record</a:t>
            </a:r>
          </a:p>
        </p:txBody>
      </p:sp>
      <p:graphicFrame>
        <p:nvGraphicFramePr>
          <p:cNvPr id="4" name="Table 3"/>
          <p:cNvGraphicFramePr>
            <a:graphicFrameLocks noGrp="1"/>
          </p:cNvGraphicFramePr>
          <p:nvPr/>
        </p:nvGraphicFramePr>
        <p:xfrm>
          <a:off x="6172200" y="1447799"/>
          <a:ext cx="5791200" cy="2076196"/>
        </p:xfrm>
        <a:graphic>
          <a:graphicData uri="http://schemas.openxmlformats.org/drawingml/2006/table">
            <a:tbl>
              <a:tblPr firstRow="1" firstCol="1" bandRow="1">
                <a:tableStyleId>{5C22544A-7EE6-4342-B048-85BDC9FD1C3A}</a:tableStyleId>
              </a:tblPr>
              <a:tblGrid>
                <a:gridCol w="914401">
                  <a:extLst>
                    <a:ext uri="{9D8B030D-6E8A-4147-A177-3AD203B41FA5}">
                      <a16:colId xmlns:a16="http://schemas.microsoft.com/office/drawing/2014/main" val="20000"/>
                    </a:ext>
                  </a:extLst>
                </a:gridCol>
                <a:gridCol w="1965176">
                  <a:extLst>
                    <a:ext uri="{9D8B030D-6E8A-4147-A177-3AD203B41FA5}">
                      <a16:colId xmlns:a16="http://schemas.microsoft.com/office/drawing/2014/main" val="20001"/>
                    </a:ext>
                  </a:extLst>
                </a:gridCol>
                <a:gridCol w="1534400">
                  <a:extLst>
                    <a:ext uri="{9D8B030D-6E8A-4147-A177-3AD203B41FA5}">
                      <a16:colId xmlns:a16="http://schemas.microsoft.com/office/drawing/2014/main" val="20002"/>
                    </a:ext>
                  </a:extLst>
                </a:gridCol>
                <a:gridCol w="1377223">
                  <a:extLst>
                    <a:ext uri="{9D8B030D-6E8A-4147-A177-3AD203B41FA5}">
                      <a16:colId xmlns:a16="http://schemas.microsoft.com/office/drawing/2014/main" val="20003"/>
                    </a:ext>
                  </a:extLst>
                </a:gridCol>
              </a:tblGrid>
              <a:tr h="490855">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Lower address</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ctr">
                        <a:lnSpc>
                          <a:spcPct val="115000"/>
                        </a:lnSpc>
                        <a:spcBef>
                          <a:spcPts val="0"/>
                        </a:spcBef>
                        <a:spcAft>
                          <a:spcPts val="0"/>
                        </a:spcAft>
                      </a:pPr>
                      <a:r>
                        <a:rPr lang="en-US" sz="1600" dirty="0">
                          <a:solidFill>
                            <a:sysClr val="windowText" lastClr="000000"/>
                          </a:solidFill>
                          <a:effectLst/>
                          <a:latin typeface="Arial" pitchFamily="34" charset="0"/>
                          <a:cs typeface="Arial" pitchFamily="34" charset="0"/>
                        </a:rPr>
                        <a:t> </a:t>
                      </a:r>
                      <a:endParaRPr lang="en-US" sz="16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(Free stack space)</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current function</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&lt;- Stack </a:t>
                      </a:r>
                      <a:r>
                        <a:rPr lang="en-US" sz="1600" dirty="0" err="1">
                          <a:effectLst/>
                          <a:latin typeface="Arial" pitchFamily="34" charset="0"/>
                          <a:cs typeface="Arial" pitchFamily="34" charset="0"/>
                        </a:rPr>
                        <a:t>ptr</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Return address</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Arguments</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130175">
                <a:tc rowSpan="3">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Higher address</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a:t>
                      </a:r>
                      <a:r>
                        <a:rPr lang="en-US" sz="1600">
                          <a:effectLst/>
                          <a:latin typeface="Arial" pitchFamily="34" charset="0"/>
                          <a:cs typeface="Arial" pitchFamily="34" charset="0"/>
                        </a:rPr>
                        <a:t>for caller </a:t>
                      </a:r>
                      <a:r>
                        <a:rPr lang="en-US" sz="1600" dirty="0">
                          <a:effectLst/>
                          <a:latin typeface="Arial" pitchFamily="34" charset="0"/>
                          <a:cs typeface="Arial" pitchFamily="34" charset="0"/>
                        </a:rPr>
                        <a:t>function</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Return address</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05"/>
                  </a:ext>
                </a:extLst>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Arguments</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59214303"/>
      </p:ext>
    </p:extLst>
  </p:cSld>
  <p:clrMapOvr>
    <a:masterClrMapping/>
  </p:clrMapOvr>
  <p:transition>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before Calling function a</a:t>
            </a:r>
            <a:endParaRPr lang="en-US" dirty="0"/>
          </a:p>
        </p:txBody>
      </p:sp>
      <p:graphicFrame>
        <p:nvGraphicFramePr>
          <p:cNvPr id="4" name="Table 3"/>
          <p:cNvGraphicFramePr>
            <a:graphicFrameLocks noGrp="1"/>
          </p:cNvGraphicFramePr>
          <p:nvPr/>
        </p:nvGraphicFramePr>
        <p:xfrm>
          <a:off x="7010400" y="1005552"/>
          <a:ext cx="4876798" cy="3777521"/>
        </p:xfrm>
        <a:graphic>
          <a:graphicData uri="http://schemas.openxmlformats.org/drawingml/2006/table">
            <a:tbl>
              <a:tblPr firstRow="1" firstCol="1" bandRow="1">
                <a:tableStyleId>{5C22544A-7EE6-4342-B048-85BDC9FD1C3A}</a:tableStyleId>
              </a:tblPr>
              <a:tblGrid>
                <a:gridCol w="859937">
                  <a:extLst>
                    <a:ext uri="{9D8B030D-6E8A-4147-A177-3AD203B41FA5}">
                      <a16:colId xmlns:a16="http://schemas.microsoft.com/office/drawing/2014/main" val="20000"/>
                    </a:ext>
                  </a:extLst>
                </a:gridCol>
                <a:gridCol w="1306514">
                  <a:extLst>
                    <a:ext uri="{9D8B030D-6E8A-4147-A177-3AD203B41FA5}">
                      <a16:colId xmlns:a16="http://schemas.microsoft.com/office/drawing/2014/main" val="20001"/>
                    </a:ext>
                  </a:extLst>
                </a:gridCol>
                <a:gridCol w="1154407">
                  <a:extLst>
                    <a:ext uri="{9D8B030D-6E8A-4147-A177-3AD203B41FA5}">
                      <a16:colId xmlns:a16="http://schemas.microsoft.com/office/drawing/2014/main" val="20002"/>
                    </a:ext>
                  </a:extLst>
                </a:gridCol>
                <a:gridCol w="1555940">
                  <a:extLst>
                    <a:ext uri="{9D8B030D-6E8A-4147-A177-3AD203B41FA5}">
                      <a16:colId xmlns:a16="http://schemas.microsoft.com/office/drawing/2014/main" val="20003"/>
                    </a:ext>
                  </a:extLst>
                </a:gridCol>
              </a:tblGrid>
              <a:tr h="35936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Lower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6">
                  <a:txBody>
                    <a:bodyPr/>
                    <a:lstStyle/>
                    <a:p>
                      <a:pPr marL="0" marR="0" algn="ctr">
                        <a:lnSpc>
                          <a:spcPct val="115000"/>
                        </a:lnSpc>
                        <a:spcBef>
                          <a:spcPts val="0"/>
                        </a:spcBef>
                        <a:spcAft>
                          <a:spcPts val="0"/>
                        </a:spcAft>
                      </a:pPr>
                      <a:r>
                        <a:rPr lang="en-US" sz="1400" dirty="0">
                          <a:solidFill>
                            <a:sysClr val="windowText" lastClr="000000"/>
                          </a:solidFill>
                          <a:effectLst/>
                          <a:latin typeface="Arial" pitchFamily="34" charset="0"/>
                          <a:cs typeface="Arial" pitchFamily="34" charset="0"/>
                        </a:rPr>
                        <a:t> </a:t>
                      </a:r>
                      <a:endParaRPr lang="en-US" sz="14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marL="0" marR="0" algn="ctr">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(Free stack space)</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59922">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63968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63968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5"/>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Higher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main</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main</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6"/>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07"/>
                  </a:ext>
                </a:extLst>
              </a:tr>
              <a:tr h="33339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08"/>
                  </a:ext>
                </a:extLst>
              </a:tr>
            </a:tbl>
          </a:graphicData>
        </a:graphic>
      </p:graphicFrame>
      <p:sp>
        <p:nvSpPr>
          <p:cNvPr id="5" name="Rectangle 4"/>
          <p:cNvSpPr/>
          <p:nvPr/>
        </p:nvSpPr>
        <p:spPr>
          <a:xfrm>
            <a:off x="619788" y="912000"/>
            <a:ext cx="2656812"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a:latin typeface="Lucida Console" pitchFamily="49" charset="0"/>
              </a:rPr>
              <a:t>}</a:t>
            </a:r>
          </a:p>
          <a:p>
            <a:pPr>
              <a:tabLst>
                <a:tab pos="457200" algn="l"/>
              </a:tabLst>
            </a:pPr>
            <a:endParaRPr lang="en-US" sz="1800">
              <a:latin typeface="Lucida Console" pitchFamily="49" charset="0"/>
            </a:endParaRPr>
          </a:p>
          <a:p>
            <a:pPr>
              <a:tabLst>
                <a:tab pos="457200" algn="l"/>
              </a:tabLst>
            </a:pPr>
            <a:r>
              <a:rPr lang="en-US" sz="1800">
                <a:latin typeface="Lucida Console" pitchFamily="49" charset="0"/>
              </a:rPr>
              <a:t>void a(void) {</a:t>
            </a:r>
          </a:p>
          <a:p>
            <a:pPr>
              <a:tabLst>
                <a:tab pos="457200" algn="l"/>
              </a:tabLst>
            </a:pPr>
            <a:r>
              <a:rPr lang="en-US" sz="1800">
                <a:latin typeface="Lucida Console" pitchFamily="49" charset="0"/>
              </a:rPr>
              <a:t>	auto vars</a:t>
            </a:r>
          </a:p>
          <a:p>
            <a:pPr>
              <a:tabLst>
                <a:tab pos="457200" algn="l"/>
              </a:tabLst>
            </a:pPr>
            <a:r>
              <a:rPr lang="en-US" sz="1800">
                <a:latin typeface="Lucida Console" pitchFamily="49" charset="0"/>
              </a:rPr>
              <a:t>	b();</a:t>
            </a:r>
          </a:p>
          <a:p>
            <a:pPr>
              <a:tabLst>
                <a:tab pos="457200" algn="l"/>
              </a:tabLst>
            </a:pPr>
            <a:r>
              <a:rPr lang="en-US" sz="1800">
                <a:latin typeface="Lucida Console" pitchFamily="49" charset="0"/>
              </a:rPr>
              <a:t>}</a:t>
            </a:r>
          </a:p>
          <a:p>
            <a:pPr>
              <a:tabLst>
                <a:tab pos="457200" algn="l"/>
              </a:tabLst>
            </a:pPr>
            <a:endParaRPr lang="en-US" sz="1800">
              <a:latin typeface="Lucida Console" pitchFamily="49" charset="0"/>
            </a:endParaRPr>
          </a:p>
          <a:p>
            <a:pPr>
              <a:tabLst>
                <a:tab pos="457200" algn="l"/>
              </a:tabLst>
            </a:pPr>
            <a:r>
              <a:rPr lang="en-US" sz="1800">
                <a:latin typeface="Lucida Console" pitchFamily="49" charset="0"/>
              </a:rPr>
              <a:t>void b(void) {</a:t>
            </a:r>
          </a:p>
          <a:p>
            <a:pPr>
              <a:tabLst>
                <a:tab pos="457200" algn="l"/>
              </a:tabLst>
            </a:pPr>
            <a:r>
              <a:rPr lang="en-US" sz="1800">
                <a:latin typeface="Lucida Console" pitchFamily="49" charset="0"/>
              </a:rPr>
              <a:t>	auto vars</a:t>
            </a:r>
          </a:p>
          <a:p>
            <a:pPr>
              <a:tabLst>
                <a:tab pos="457200" algn="l"/>
              </a:tabLst>
            </a:pPr>
            <a:r>
              <a:rPr lang="en-US" sz="1800">
                <a:latin typeface="Lucida Console" pitchFamily="49" charset="0"/>
              </a:rPr>
              <a:t>	c();</a:t>
            </a:r>
          </a:p>
          <a:p>
            <a:pPr>
              <a:tabLst>
                <a:tab pos="457200" algn="l"/>
              </a:tabLst>
            </a:pPr>
            <a:r>
              <a:rPr lang="en-US" sz="1800">
                <a:latin typeface="Lucida Console" pitchFamily="49" charset="0"/>
              </a:rPr>
              <a:t>}</a:t>
            </a:r>
          </a:p>
          <a:p>
            <a:pPr>
              <a:tabLst>
                <a:tab pos="457200" algn="l"/>
              </a:tabLst>
            </a:pPr>
            <a:endParaRPr lang="en-US" sz="1800">
              <a:latin typeface="Lucida Console" pitchFamily="49" charset="0"/>
            </a:endParaRPr>
          </a:p>
          <a:p>
            <a:pPr>
              <a:tabLst>
                <a:tab pos="457200" algn="l"/>
              </a:tabLst>
            </a:pPr>
            <a:r>
              <a:rPr lang="en-US" sz="1800">
                <a:latin typeface="Lucida Console" pitchFamily="49" charset="0"/>
              </a:rPr>
              <a:t>void c(void) {</a:t>
            </a:r>
          </a:p>
          <a:p>
            <a:pPr>
              <a:tabLst>
                <a:tab pos="457200" algn="l"/>
              </a:tabLst>
            </a:pPr>
            <a:r>
              <a:rPr lang="en-US" sz="1800">
                <a:latin typeface="Lucida Console" pitchFamily="49" charset="0"/>
              </a:rPr>
              <a:t>	auto vars</a:t>
            </a:r>
          </a:p>
          <a:p>
            <a:pPr>
              <a:tabLst>
                <a:tab pos="457200" algn="l"/>
              </a:tabLst>
            </a:pPr>
            <a:r>
              <a:rPr lang="en-US" sz="1800">
                <a:latin typeface="Lucida Console" pitchFamily="49" charset="0"/>
              </a:rPr>
              <a:t>	…</a:t>
            </a:r>
          </a:p>
          <a:p>
            <a:pPr>
              <a:tabLst>
                <a:tab pos="457200" algn="l"/>
              </a:tabLst>
            </a:pPr>
            <a:r>
              <a:rPr lang="en-US" sz="1800">
                <a:latin typeface="Lucida Console" pitchFamily="49" charset="0"/>
              </a:rPr>
              <a:t>}</a:t>
            </a:r>
            <a:endParaRPr lang="en-US" sz="1800" dirty="0">
              <a:latin typeface="Lucida Console" pitchFamily="49" charset="0"/>
            </a:endParaRPr>
          </a:p>
        </p:txBody>
      </p:sp>
      <p:sp>
        <p:nvSpPr>
          <p:cNvPr id="6" name="Rounded Rectangle 5"/>
          <p:cNvSpPr/>
          <p:nvPr/>
        </p:nvSpPr>
        <p:spPr>
          <a:xfrm>
            <a:off x="4343400" y="9120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Tree>
    <p:extLst>
      <p:ext uri="{BB962C8B-B14F-4D97-AF65-F5344CB8AC3E}">
        <p14:creationId xmlns:p14="http://schemas.microsoft.com/office/powerpoint/2010/main" val="3184916179"/>
      </p:ext>
    </p:extLst>
  </p:cSld>
  <p:clrMapOvr>
    <a:masterClrMapping/>
  </p:clrMapOvr>
  <p:transition>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a before calling function b</a:t>
            </a:r>
            <a:endParaRPr lang="en-US" dirty="0"/>
          </a:p>
        </p:txBody>
      </p:sp>
      <p:graphicFrame>
        <p:nvGraphicFramePr>
          <p:cNvPr id="4" name="Table 3"/>
          <p:cNvGraphicFramePr>
            <a:graphicFrameLocks noGrp="1"/>
          </p:cNvGraphicFramePr>
          <p:nvPr/>
        </p:nvGraphicFramePr>
        <p:xfrm>
          <a:off x="7010400" y="1005552"/>
          <a:ext cx="4876798" cy="4301980"/>
        </p:xfrm>
        <a:graphic>
          <a:graphicData uri="http://schemas.openxmlformats.org/drawingml/2006/table">
            <a:tbl>
              <a:tblPr firstRow="1" firstCol="1" bandRow="1">
                <a:tableStyleId>{5C22544A-7EE6-4342-B048-85BDC9FD1C3A}</a:tableStyleId>
              </a:tblPr>
              <a:tblGrid>
                <a:gridCol w="859937">
                  <a:extLst>
                    <a:ext uri="{9D8B030D-6E8A-4147-A177-3AD203B41FA5}">
                      <a16:colId xmlns:a16="http://schemas.microsoft.com/office/drawing/2014/main" val="20000"/>
                    </a:ext>
                  </a:extLst>
                </a:gridCol>
                <a:gridCol w="1306514">
                  <a:extLst>
                    <a:ext uri="{9D8B030D-6E8A-4147-A177-3AD203B41FA5}">
                      <a16:colId xmlns:a16="http://schemas.microsoft.com/office/drawing/2014/main" val="20001"/>
                    </a:ext>
                  </a:extLst>
                </a:gridCol>
                <a:gridCol w="1154407">
                  <a:extLst>
                    <a:ext uri="{9D8B030D-6E8A-4147-A177-3AD203B41FA5}">
                      <a16:colId xmlns:a16="http://schemas.microsoft.com/office/drawing/2014/main" val="20002"/>
                    </a:ext>
                  </a:extLst>
                </a:gridCol>
                <a:gridCol w="1555940">
                  <a:extLst>
                    <a:ext uri="{9D8B030D-6E8A-4147-A177-3AD203B41FA5}">
                      <a16:colId xmlns:a16="http://schemas.microsoft.com/office/drawing/2014/main" val="20003"/>
                    </a:ext>
                  </a:extLst>
                </a:gridCol>
              </a:tblGrid>
              <a:tr h="35936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Lower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5">
                  <a:txBody>
                    <a:bodyPr/>
                    <a:lstStyle/>
                    <a:p>
                      <a:pPr marL="0" marR="0" algn="ctr">
                        <a:lnSpc>
                          <a:spcPct val="115000"/>
                        </a:lnSpc>
                        <a:spcBef>
                          <a:spcPts val="0"/>
                        </a:spcBef>
                        <a:spcAft>
                          <a:spcPts val="0"/>
                        </a:spcAft>
                      </a:pPr>
                      <a:r>
                        <a:rPr lang="en-US" sz="1400" dirty="0">
                          <a:solidFill>
                            <a:sysClr val="windowText" lastClr="000000"/>
                          </a:solidFill>
                          <a:effectLst/>
                          <a:latin typeface="Arial" pitchFamily="34" charset="0"/>
                          <a:cs typeface="Arial" pitchFamily="34" charset="0"/>
                        </a:rPr>
                        <a:t> </a:t>
                      </a:r>
                      <a:endParaRPr lang="en-US" sz="14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marL="0" marR="0" algn="ctr">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(Free stack space)</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59922">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63968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function a</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a:t>
                      </a:r>
                      <a:r>
                        <a:rPr lang="en-US" sz="1400">
                          <a:effectLst/>
                          <a:latin typeface="Arial" pitchFamily="34" charset="0"/>
                          <a:cs typeface="Arial" pitchFamily="34" charset="0"/>
                        </a:rPr>
                        <a:t>while executing a</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5"/>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6"/>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7"/>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Higher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main</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main</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8"/>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09"/>
                  </a:ext>
                </a:extLst>
              </a:tr>
              <a:tr h="33339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3" name="Group 2"/>
          <p:cNvGrpSpPr/>
          <p:nvPr/>
        </p:nvGrpSpPr>
        <p:grpSpPr>
          <a:xfrm>
            <a:off x="619788" y="912000"/>
            <a:ext cx="2656812" cy="5355312"/>
            <a:chOff x="1797424" y="948690"/>
            <a:chExt cx="3460376" cy="5355312"/>
          </a:xfrm>
        </p:grpSpPr>
        <p:sp>
          <p:nvSpPr>
            <p:cNvPr id="5" name="Rectangle 4"/>
            <p:cNvSpPr/>
            <p:nvPr/>
          </p:nvSpPr>
          <p:spPr>
            <a:xfrm>
              <a:off x="1797424" y="948690"/>
              <a:ext cx="3460376"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a(void)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b();</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b(void)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c();</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c(void)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t>
              </a:r>
            </a:p>
            <a:p>
              <a:pPr>
                <a:tabLst>
                  <a:tab pos="457200" algn="l"/>
                </a:tabLst>
              </a:pPr>
              <a:r>
                <a:rPr lang="en-US" sz="1800" dirty="0">
                  <a:latin typeface="Lucida Console" pitchFamily="49" charset="0"/>
                </a:rPr>
                <a:t>}</a:t>
              </a:r>
            </a:p>
          </p:txBody>
        </p:sp>
        <p:cxnSp>
          <p:nvCxnSpPr>
            <p:cNvPr id="12" name="Curved Connector 11"/>
            <p:cNvCxnSpPr/>
            <p:nvPr/>
          </p:nvCxnSpPr>
          <p:spPr bwMode="auto">
            <a:xfrm rot="16200000" flipH="1">
              <a:off x="2228853" y="2038348"/>
              <a:ext cx="609600" cy="190504"/>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Rounded Rectangle 5"/>
          <p:cNvSpPr/>
          <p:nvPr/>
        </p:nvSpPr>
        <p:spPr>
          <a:xfrm>
            <a:off x="4343400" y="9120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
        <p:nvSpPr>
          <p:cNvPr id="10" name="Rounded Rectangle 9"/>
          <p:cNvSpPr/>
          <p:nvPr/>
        </p:nvSpPr>
        <p:spPr>
          <a:xfrm>
            <a:off x="4343400" y="1711036"/>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11" name="Curved Connector 10"/>
          <p:cNvCxnSpPr>
            <a:stCxn id="6" idx="2"/>
            <a:endCxn id="10" idx="0"/>
          </p:cNvCxnSpPr>
          <p:nvPr/>
        </p:nvCxnSpPr>
        <p:spPr bwMode="auto">
          <a:xfrm rot="5400000">
            <a:off x="4611337" y="1521772"/>
            <a:ext cx="378527" cy="12700"/>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43997494"/>
      </p:ext>
    </p:extLst>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200" dirty="0"/>
              <a:t>Processor’s World</a:t>
            </a:r>
          </a:p>
        </p:txBody>
      </p:sp>
      <p:sp>
        <p:nvSpPr>
          <p:cNvPr id="10243" name="Content Placeholder 2"/>
          <p:cNvSpPr>
            <a:spLocks noGrp="1"/>
          </p:cNvSpPr>
          <p:nvPr>
            <p:ph idx="1"/>
          </p:nvPr>
        </p:nvSpPr>
        <p:spPr>
          <a:xfrm>
            <a:off x="479999" y="1066800"/>
            <a:ext cx="4625401" cy="5334000"/>
          </a:xfrm>
        </p:spPr>
        <p:txBody>
          <a:bodyPr/>
          <a:lstStyle/>
          <a:p>
            <a:r>
              <a:rPr lang="en-US" sz="2400" dirty="0"/>
              <a:t>Data types</a:t>
            </a:r>
          </a:p>
          <a:p>
            <a:pPr lvl="1"/>
            <a:r>
              <a:rPr lang="en-US" sz="2000" dirty="0"/>
              <a:t>Integers</a:t>
            </a:r>
          </a:p>
          <a:p>
            <a:pPr lvl="1"/>
            <a:r>
              <a:rPr lang="en-US" sz="2000" dirty="0"/>
              <a:t>(More if you’re lucky!)</a:t>
            </a:r>
          </a:p>
          <a:p>
            <a:endParaRPr lang="en-US" sz="2400" dirty="0"/>
          </a:p>
          <a:p>
            <a:r>
              <a:rPr lang="en-US" sz="2400" dirty="0"/>
              <a:t>Instructions</a:t>
            </a:r>
          </a:p>
          <a:p>
            <a:pPr lvl="1"/>
            <a:r>
              <a:rPr lang="en-US" sz="2000" dirty="0"/>
              <a:t>Math: +, -, *</a:t>
            </a:r>
          </a:p>
          <a:p>
            <a:pPr lvl="1"/>
            <a:r>
              <a:rPr lang="en-US" sz="2000" dirty="0"/>
              <a:t>Logic: and, or</a:t>
            </a:r>
          </a:p>
          <a:p>
            <a:pPr lvl="1"/>
            <a:r>
              <a:rPr lang="en-US" sz="2000" dirty="0"/>
              <a:t>Shift, rotate</a:t>
            </a:r>
          </a:p>
          <a:p>
            <a:pPr lvl="1"/>
            <a:r>
              <a:rPr lang="en-US" sz="2000" dirty="0"/>
              <a:t>Move, swap</a:t>
            </a:r>
          </a:p>
          <a:p>
            <a:pPr lvl="1"/>
            <a:r>
              <a:rPr lang="en-US" sz="2000" dirty="0"/>
              <a:t>Compare</a:t>
            </a:r>
          </a:p>
          <a:p>
            <a:pPr lvl="1"/>
            <a:r>
              <a:rPr lang="en-US" sz="2000" dirty="0"/>
              <a:t>Jump, branch</a:t>
            </a:r>
          </a:p>
        </p:txBody>
      </p:sp>
      <p:graphicFrame>
        <p:nvGraphicFramePr>
          <p:cNvPr id="4" name="Table 3"/>
          <p:cNvGraphicFramePr>
            <a:graphicFrameLocks noGrp="1"/>
          </p:cNvGraphicFramePr>
          <p:nvPr>
            <p:extLst>
              <p:ext uri="{D42A27DB-BD31-4B8C-83A1-F6EECF244321}">
                <p14:modId xmlns:p14="http://schemas.microsoft.com/office/powerpoint/2010/main" val="3097866397"/>
              </p:ext>
            </p:extLst>
          </p:nvPr>
        </p:nvGraphicFramePr>
        <p:xfrm>
          <a:off x="5334000" y="1066800"/>
          <a:ext cx="5105400" cy="5029200"/>
        </p:xfrm>
        <a:graphic>
          <a:graphicData uri="http://schemas.openxmlformats.org/drawingml/2006/table">
            <a:tbl>
              <a:tblPr firstRow="1" bandRow="1">
                <a:tableStyleId>{5940675A-B579-460E-94D1-54222C63F5DA}</a:tableStyleId>
              </a:tblPr>
              <a:tblGrid>
                <a:gridCol w="638175">
                  <a:extLst>
                    <a:ext uri="{9D8B030D-6E8A-4147-A177-3AD203B41FA5}">
                      <a16:colId xmlns:a16="http://schemas.microsoft.com/office/drawing/2014/main" val="20000"/>
                    </a:ext>
                  </a:extLst>
                </a:gridCol>
                <a:gridCol w="638175">
                  <a:extLst>
                    <a:ext uri="{9D8B030D-6E8A-4147-A177-3AD203B41FA5}">
                      <a16:colId xmlns:a16="http://schemas.microsoft.com/office/drawing/2014/main" val="20001"/>
                    </a:ext>
                  </a:extLst>
                </a:gridCol>
                <a:gridCol w="638175">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638175">
                  <a:extLst>
                    <a:ext uri="{9D8B030D-6E8A-4147-A177-3AD203B41FA5}">
                      <a16:colId xmlns:a16="http://schemas.microsoft.com/office/drawing/2014/main" val="20004"/>
                    </a:ext>
                  </a:extLst>
                </a:gridCol>
                <a:gridCol w="638175">
                  <a:extLst>
                    <a:ext uri="{9D8B030D-6E8A-4147-A177-3AD203B41FA5}">
                      <a16:colId xmlns:a16="http://schemas.microsoft.com/office/drawing/2014/main" val="20005"/>
                    </a:ext>
                  </a:extLst>
                </a:gridCol>
                <a:gridCol w="638175">
                  <a:extLst>
                    <a:ext uri="{9D8B030D-6E8A-4147-A177-3AD203B41FA5}">
                      <a16:colId xmlns:a16="http://schemas.microsoft.com/office/drawing/2014/main" val="20006"/>
                    </a:ext>
                  </a:extLst>
                </a:gridCol>
                <a:gridCol w="638175">
                  <a:extLst>
                    <a:ext uri="{9D8B030D-6E8A-4147-A177-3AD203B41FA5}">
                      <a16:colId xmlns:a16="http://schemas.microsoft.com/office/drawing/2014/main" val="20007"/>
                    </a:ext>
                  </a:extLst>
                </a:gridCol>
              </a:tblGrid>
              <a:tr h="628650">
                <a:tc>
                  <a:txBody>
                    <a:bodyPr/>
                    <a:lstStyle/>
                    <a:p>
                      <a:pPr algn="ctr"/>
                      <a:r>
                        <a:rPr lang="en-US" dirty="0">
                          <a:ln>
                            <a:noFill/>
                          </a:ln>
                          <a:solidFill>
                            <a:srgbClr val="000000"/>
                          </a:solidFill>
                          <a:latin typeface="Lucida Console" panose="020B0609040504020204" pitchFamily="49" charset="0"/>
                        </a:rPr>
                        <a:t>23</a:t>
                      </a:r>
                    </a:p>
                  </a:txBody>
                  <a:tcPr anchor="ctr"/>
                </a:tc>
                <a:tc>
                  <a:txBody>
                    <a:bodyPr/>
                    <a:lstStyle/>
                    <a:p>
                      <a:pPr algn="ctr"/>
                      <a:r>
                        <a:rPr lang="en-US" dirty="0">
                          <a:ln>
                            <a:noFill/>
                          </a:ln>
                          <a:solidFill>
                            <a:srgbClr val="000000"/>
                          </a:solidFill>
                          <a:latin typeface="Lucida Console" panose="020B0609040504020204" pitchFamily="49" charset="0"/>
                        </a:rPr>
                        <a:t>251</a:t>
                      </a:r>
                    </a:p>
                  </a:txBody>
                  <a:tcPr anchor="ctr"/>
                </a:tc>
                <a:tc>
                  <a:txBody>
                    <a:bodyPr/>
                    <a:lstStyle/>
                    <a:p>
                      <a:pPr algn="ctr"/>
                      <a:r>
                        <a:rPr lang="en-US" dirty="0">
                          <a:ln>
                            <a:noFill/>
                          </a:ln>
                          <a:solidFill>
                            <a:srgbClr val="000000"/>
                          </a:solidFill>
                          <a:latin typeface="Lucida Console" panose="020B0609040504020204" pitchFamily="49" charset="0"/>
                        </a:rPr>
                        <a:t>151</a:t>
                      </a:r>
                    </a:p>
                  </a:txBody>
                  <a:tcPr anchor="ctr"/>
                </a:tc>
                <a:tc>
                  <a:txBody>
                    <a:bodyPr/>
                    <a:lstStyle/>
                    <a:p>
                      <a:pPr algn="ctr"/>
                      <a:r>
                        <a:rPr lang="en-US" dirty="0">
                          <a:ln>
                            <a:noFill/>
                          </a:ln>
                          <a:solidFill>
                            <a:srgbClr val="000000"/>
                          </a:solidFill>
                          <a:latin typeface="Lucida Console" panose="020B0609040504020204" pitchFamily="49" charset="0"/>
                        </a:rPr>
                        <a:t>11</a:t>
                      </a:r>
                    </a:p>
                  </a:txBody>
                  <a:tcPr anchor="ctr"/>
                </a:tc>
                <a:tc>
                  <a:txBody>
                    <a:bodyPr/>
                    <a:lstStyle/>
                    <a:p>
                      <a:pPr algn="ctr"/>
                      <a:r>
                        <a:rPr lang="en-US" dirty="0">
                          <a:ln>
                            <a:noFill/>
                          </a:ln>
                          <a:solidFill>
                            <a:srgbClr val="000000"/>
                          </a:solidFill>
                          <a:latin typeface="Lucida Console" panose="020B0609040504020204" pitchFamily="49" charset="0"/>
                        </a:rPr>
                        <a:t>3</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extLst>
                  <a:ext uri="{0D108BD9-81ED-4DB2-BD59-A6C34878D82A}">
                    <a16:rowId xmlns:a16="http://schemas.microsoft.com/office/drawing/2014/main" val="10000"/>
                  </a:ext>
                </a:extLst>
              </a:tr>
              <a:tr h="628650">
                <a:tc>
                  <a:txBody>
                    <a:bodyPr/>
                    <a:lstStyle/>
                    <a:p>
                      <a:pPr algn="ctr"/>
                      <a:r>
                        <a:rPr lang="en-US" dirty="0">
                          <a:ln>
                            <a:noFill/>
                          </a:ln>
                          <a:solidFill>
                            <a:srgbClr val="000000"/>
                          </a:solidFill>
                          <a:latin typeface="Lucida Console" panose="020B0609040504020204" pitchFamily="49" charset="0"/>
                        </a:rPr>
                        <a:t>213</a:t>
                      </a:r>
                    </a:p>
                  </a:txBody>
                  <a:tcPr anchor="ctr"/>
                </a:tc>
                <a:tc>
                  <a:txBody>
                    <a:bodyPr/>
                    <a:lstStyle/>
                    <a:p>
                      <a:pPr algn="ctr"/>
                      <a:r>
                        <a:rPr lang="en-US" dirty="0">
                          <a:ln>
                            <a:noFill/>
                          </a:ln>
                          <a:solidFill>
                            <a:srgbClr val="000000"/>
                          </a:solidFill>
                          <a:latin typeface="Lucida Console" panose="020B0609040504020204" pitchFamily="49" charset="0"/>
                        </a:rPr>
                        <a:t>6</a:t>
                      </a:r>
                    </a:p>
                  </a:txBody>
                  <a:tcPr anchor="ctr"/>
                </a:tc>
                <a:tc>
                  <a:txBody>
                    <a:bodyPr/>
                    <a:lstStyle/>
                    <a:p>
                      <a:pPr algn="ctr"/>
                      <a:r>
                        <a:rPr lang="en-US" dirty="0">
                          <a:ln>
                            <a:noFill/>
                          </a:ln>
                          <a:solidFill>
                            <a:srgbClr val="000000"/>
                          </a:solidFill>
                          <a:latin typeface="Lucida Console" panose="020B0609040504020204" pitchFamily="49" charset="0"/>
                        </a:rPr>
                        <a:t>234</a:t>
                      </a:r>
                    </a:p>
                  </a:txBody>
                  <a:tcPr anchor="ctr"/>
                </a:tc>
                <a:tc>
                  <a:txBody>
                    <a:bodyPr/>
                    <a:lstStyle/>
                    <a:p>
                      <a:pPr algn="ctr"/>
                      <a:r>
                        <a:rPr lang="en-US" dirty="0">
                          <a:ln>
                            <a:noFill/>
                          </a:ln>
                          <a:solidFill>
                            <a:srgbClr val="000000"/>
                          </a:solidFill>
                          <a:latin typeface="Lucida Console" panose="020B0609040504020204" pitchFamily="49" charset="0"/>
                        </a:rPr>
                        <a:t>2</a:t>
                      </a:r>
                    </a:p>
                  </a:txBody>
                  <a:tcPr anchor="ctr"/>
                </a:tc>
                <a:tc>
                  <a:txBody>
                    <a:bodyPr/>
                    <a:lstStyle/>
                    <a:p>
                      <a:pPr algn="ctr"/>
                      <a:r>
                        <a:rPr lang="en-US" dirty="0">
                          <a:ln>
                            <a:noFill/>
                          </a:ln>
                          <a:solidFill>
                            <a:srgbClr val="000000"/>
                          </a:solidFill>
                          <a:latin typeface="Lucida Console" panose="020B0609040504020204" pitchFamily="49" charset="0"/>
                        </a:rPr>
                        <a:t>u</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extLst>
                  <a:ext uri="{0D108BD9-81ED-4DB2-BD59-A6C34878D82A}">
                    <a16:rowId xmlns:a16="http://schemas.microsoft.com/office/drawing/2014/main" val="10001"/>
                  </a:ext>
                </a:extLst>
              </a:tr>
              <a:tr h="628650">
                <a:tc>
                  <a:txBody>
                    <a:bodyPr/>
                    <a:lstStyle/>
                    <a:p>
                      <a:pPr algn="ctr"/>
                      <a:r>
                        <a:rPr lang="en-US" dirty="0">
                          <a:ln>
                            <a:noFill/>
                          </a:ln>
                          <a:solidFill>
                            <a:srgbClr val="000000"/>
                          </a:solidFill>
                          <a:latin typeface="Lucida Console" panose="020B0609040504020204" pitchFamily="49" charset="0"/>
                        </a:rPr>
                        <a:t>2</a:t>
                      </a:r>
                    </a:p>
                  </a:txBody>
                  <a:tcPr anchor="ctr"/>
                </a:tc>
                <a:tc>
                  <a:txBody>
                    <a:bodyPr/>
                    <a:lstStyle/>
                    <a:p>
                      <a:pPr algn="ctr"/>
                      <a:r>
                        <a:rPr lang="en-US" dirty="0">
                          <a:ln>
                            <a:noFill/>
                          </a:ln>
                          <a:solidFill>
                            <a:srgbClr val="000000"/>
                          </a:solidFill>
                          <a:latin typeface="Lucida Console" panose="020B0609040504020204" pitchFamily="49" charset="0"/>
                        </a:rPr>
                        <a:t>33</a:t>
                      </a:r>
                    </a:p>
                  </a:txBody>
                  <a:tcPr anchor="ctr"/>
                </a:tc>
                <a:tc>
                  <a:txBody>
                    <a:bodyPr/>
                    <a:lstStyle/>
                    <a:p>
                      <a:pPr algn="ctr"/>
                      <a:r>
                        <a:rPr lang="en-US" dirty="0">
                          <a:ln>
                            <a:noFill/>
                          </a:ln>
                          <a:solidFill>
                            <a:srgbClr val="000000"/>
                          </a:solidFill>
                          <a:latin typeface="Lucida Console" panose="020B0609040504020204" pitchFamily="49" charset="0"/>
                        </a:rPr>
                        <a:t>72</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a</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a</a:t>
                      </a:r>
                    </a:p>
                  </a:txBody>
                  <a:tcPr anchor="ctr"/>
                </a:tc>
                <a:extLst>
                  <a:ext uri="{0D108BD9-81ED-4DB2-BD59-A6C34878D82A}">
                    <a16:rowId xmlns:a16="http://schemas.microsoft.com/office/drawing/2014/main" val="10002"/>
                  </a:ext>
                </a:extLst>
              </a:tr>
              <a:tr h="628650">
                <a:tc>
                  <a:txBody>
                    <a:bodyPr/>
                    <a:lstStyle/>
                    <a:p>
                      <a:pPr algn="ctr"/>
                      <a:r>
                        <a:rPr lang="en-US" dirty="0">
                          <a:ln>
                            <a:noFill/>
                          </a:ln>
                          <a:solidFill>
                            <a:srgbClr val="000000"/>
                          </a:solidFill>
                          <a:latin typeface="Lucida Console" panose="020B0609040504020204" pitchFamily="49" charset="0"/>
                        </a:rPr>
                        <a:t>a</a:t>
                      </a:r>
                    </a:p>
                  </a:txBody>
                  <a:tcPr anchor="ctr"/>
                </a:tc>
                <a:tc>
                  <a:txBody>
                    <a:bodyPr/>
                    <a:lstStyle/>
                    <a:p>
                      <a:pPr algn="ctr"/>
                      <a:r>
                        <a:rPr lang="en-US" dirty="0">
                          <a:ln>
                            <a:noFill/>
                          </a:ln>
                          <a:solidFill>
                            <a:srgbClr val="000000"/>
                          </a:solidFill>
                          <a:latin typeface="Lucida Console" panose="020B0609040504020204" pitchFamily="49" charset="0"/>
                        </a:rPr>
                        <a:t>4</a:t>
                      </a:r>
                    </a:p>
                  </a:txBody>
                  <a:tcPr anchor="ctr"/>
                </a:tc>
                <a:tc>
                  <a:txBody>
                    <a:bodyPr/>
                    <a:lstStyle/>
                    <a:p>
                      <a:pPr algn="ctr"/>
                      <a:r>
                        <a:rPr lang="en-US" dirty="0">
                          <a:ln>
                            <a:noFill/>
                          </a:ln>
                          <a:solidFill>
                            <a:srgbClr val="000000"/>
                          </a:solidFill>
                          <a:latin typeface="Lucida Console" panose="020B0609040504020204" pitchFamily="49" charset="0"/>
                        </a:rPr>
                        <a:t>h</a:t>
                      </a:r>
                    </a:p>
                  </a:txBody>
                  <a:tcPr anchor="ctr"/>
                </a:tc>
                <a:tc>
                  <a:txBody>
                    <a:bodyPr/>
                    <a:lstStyle/>
                    <a:p>
                      <a:pPr algn="ctr"/>
                      <a:r>
                        <a:rPr lang="en-US" dirty="0">
                          <a:ln>
                            <a:noFill/>
                          </a:ln>
                          <a:solidFill>
                            <a:srgbClr val="000000"/>
                          </a:solidFill>
                          <a:latin typeface="Lucida Console" panose="020B0609040504020204" pitchFamily="49" charset="0"/>
                        </a:rPr>
                        <a:t>e</a:t>
                      </a:r>
                    </a:p>
                  </a:txBody>
                  <a:tcPr anchor="ctr"/>
                </a:tc>
                <a:tc>
                  <a:txBody>
                    <a:bodyPr/>
                    <a:lstStyle/>
                    <a:p>
                      <a:pPr algn="ctr"/>
                      <a:r>
                        <a:rPr lang="en-US" dirty="0">
                          <a:ln>
                            <a:noFill/>
                          </a:ln>
                          <a:solidFill>
                            <a:srgbClr val="000000"/>
                          </a:solidFill>
                          <a:latin typeface="Lucida Console" panose="020B0609040504020204" pitchFamily="49" charset="0"/>
                        </a:rPr>
                        <a:t>l</a:t>
                      </a:r>
                    </a:p>
                  </a:txBody>
                  <a:tcPr anchor="ctr"/>
                </a:tc>
                <a:tc>
                  <a:txBody>
                    <a:bodyPr/>
                    <a:lstStyle/>
                    <a:p>
                      <a:pPr algn="ctr"/>
                      <a:r>
                        <a:rPr lang="en-US" dirty="0">
                          <a:ln>
                            <a:noFill/>
                          </a:ln>
                          <a:solidFill>
                            <a:srgbClr val="000000"/>
                          </a:solidFill>
                          <a:latin typeface="Lucida Console" panose="020B0609040504020204" pitchFamily="49" charset="0"/>
                        </a:rPr>
                        <a:t>l</a:t>
                      </a:r>
                    </a:p>
                  </a:txBody>
                  <a:tcPr anchor="ctr"/>
                </a:tc>
                <a:tc>
                  <a:txBody>
                    <a:bodyPr/>
                    <a:lstStyle/>
                    <a:p>
                      <a:pPr algn="ctr"/>
                      <a:r>
                        <a:rPr lang="en-US" dirty="0">
                          <a:ln>
                            <a:noFill/>
                          </a:ln>
                          <a:solidFill>
                            <a:srgbClr val="000000"/>
                          </a:solidFill>
                          <a:latin typeface="Lucida Console" panose="020B0609040504020204" pitchFamily="49" charset="0"/>
                        </a:rPr>
                        <a:t>o</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extLst>
                  <a:ext uri="{0D108BD9-81ED-4DB2-BD59-A6C34878D82A}">
                    <a16:rowId xmlns:a16="http://schemas.microsoft.com/office/drawing/2014/main" val="10003"/>
                  </a:ext>
                </a:extLst>
              </a:tr>
              <a:tr h="628650">
                <a:tc>
                  <a:txBody>
                    <a:bodyPr/>
                    <a:lstStyle/>
                    <a:p>
                      <a:pPr algn="ctr"/>
                      <a:r>
                        <a:rPr lang="en-US" dirty="0">
                          <a:ln>
                            <a:noFill/>
                          </a:ln>
                          <a:solidFill>
                            <a:srgbClr val="000000"/>
                          </a:solidFill>
                          <a:latin typeface="Lucida Console" panose="020B0609040504020204" pitchFamily="49" charset="0"/>
                        </a:rPr>
                        <a:t>67</a:t>
                      </a:r>
                    </a:p>
                  </a:txBody>
                  <a:tcPr anchor="ctr"/>
                </a:tc>
                <a:tc>
                  <a:txBody>
                    <a:bodyPr/>
                    <a:lstStyle/>
                    <a:p>
                      <a:pPr algn="ctr"/>
                      <a:r>
                        <a:rPr lang="en-US" dirty="0">
                          <a:ln>
                            <a:noFill/>
                          </a:ln>
                          <a:solidFill>
                            <a:srgbClr val="000000"/>
                          </a:solidFill>
                          <a:latin typeface="Lucida Console" panose="020B0609040504020204" pitchFamily="49" charset="0"/>
                        </a:rPr>
                        <a:t>96</a:t>
                      </a:r>
                    </a:p>
                  </a:txBody>
                  <a:tcPr anchor="ctr"/>
                </a:tc>
                <a:tc>
                  <a:txBody>
                    <a:bodyPr/>
                    <a:lstStyle/>
                    <a:p>
                      <a:pPr algn="ctr"/>
                      <a:r>
                        <a:rPr lang="en-US" dirty="0">
                          <a:ln>
                            <a:noFill/>
                          </a:ln>
                          <a:solidFill>
                            <a:srgbClr val="000000"/>
                          </a:solidFill>
                          <a:latin typeface="Lucida Console" panose="020B0609040504020204" pitchFamily="49" charset="0"/>
                        </a:rPr>
                        <a:t>a</a:t>
                      </a:r>
                    </a:p>
                  </a:txBody>
                  <a:tcPr anchor="ctr"/>
                </a:tc>
                <a:tc>
                  <a:txBody>
                    <a:bodyPr/>
                    <a:lstStyle/>
                    <a:p>
                      <a:pPr algn="ctr"/>
                      <a:r>
                        <a:rPr lang="en-US" dirty="0">
                          <a:ln>
                            <a:noFill/>
                          </a:ln>
                          <a:solidFill>
                            <a:srgbClr val="000000"/>
                          </a:solidFill>
                          <a:latin typeface="Lucida Console" panose="020B0609040504020204" pitchFamily="49" charset="0"/>
                        </a:rPr>
                        <a:t>0</a:t>
                      </a:r>
                    </a:p>
                  </a:txBody>
                  <a:tcPr anchor="ctr"/>
                </a:tc>
                <a:tc>
                  <a:txBody>
                    <a:bodyPr/>
                    <a:lstStyle/>
                    <a:p>
                      <a:pPr algn="ctr"/>
                      <a:r>
                        <a:rPr lang="en-US" dirty="0">
                          <a:ln>
                            <a:noFill/>
                          </a:ln>
                          <a:solidFill>
                            <a:srgbClr val="000000"/>
                          </a:solidFill>
                          <a:latin typeface="Lucida Console" panose="020B0609040504020204" pitchFamily="49" charset="0"/>
                        </a:rPr>
                        <a:t>9</a:t>
                      </a:r>
                    </a:p>
                  </a:txBody>
                  <a:tcPr anchor="ctr"/>
                </a:tc>
                <a:tc>
                  <a:txBody>
                    <a:bodyPr/>
                    <a:lstStyle/>
                    <a:p>
                      <a:pPr algn="ctr"/>
                      <a:r>
                        <a:rPr lang="en-US" dirty="0">
                          <a:ln>
                            <a:noFill/>
                          </a:ln>
                          <a:solidFill>
                            <a:srgbClr val="000000"/>
                          </a:solidFill>
                          <a:latin typeface="Lucida Console" panose="020B0609040504020204" pitchFamily="49" charset="0"/>
                        </a:rPr>
                        <a:t>9</a:t>
                      </a:r>
                    </a:p>
                  </a:txBody>
                  <a:tcPr anchor="ctr"/>
                </a:tc>
                <a:tc>
                  <a:txBody>
                    <a:bodyPr/>
                    <a:lstStyle/>
                    <a:p>
                      <a:pPr algn="ctr"/>
                      <a:r>
                        <a:rPr lang="en-US" dirty="0">
                          <a:ln>
                            <a:noFill/>
                          </a:ln>
                          <a:solidFill>
                            <a:srgbClr val="000000"/>
                          </a:solidFill>
                          <a:latin typeface="Lucida Console" panose="020B0609040504020204" pitchFamily="49" charset="0"/>
                        </a:rPr>
                        <a:t>9</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extLst>
                  <a:ext uri="{0D108BD9-81ED-4DB2-BD59-A6C34878D82A}">
                    <a16:rowId xmlns:a16="http://schemas.microsoft.com/office/drawing/2014/main" val="10004"/>
                  </a:ext>
                </a:extLst>
              </a:tr>
              <a:tr h="628650">
                <a:tc>
                  <a:txBody>
                    <a:bodyPr/>
                    <a:lstStyle/>
                    <a:p>
                      <a:pPr algn="ctr"/>
                      <a:r>
                        <a:rPr lang="en-US" dirty="0">
                          <a:ln>
                            <a:noFill/>
                          </a:ln>
                          <a:solidFill>
                            <a:srgbClr val="000000"/>
                          </a:solidFill>
                          <a:latin typeface="Lucida Console" panose="020B0609040504020204" pitchFamily="49" charset="0"/>
                        </a:rPr>
                        <a:t>6</a:t>
                      </a:r>
                    </a:p>
                  </a:txBody>
                  <a:tcPr anchor="ctr"/>
                </a:tc>
                <a:tc>
                  <a:txBody>
                    <a:bodyPr/>
                    <a:lstStyle/>
                    <a:p>
                      <a:pPr algn="ctr"/>
                      <a:r>
                        <a:rPr lang="en-US" dirty="0">
                          <a:ln>
                            <a:noFill/>
                          </a:ln>
                          <a:solidFill>
                            <a:srgbClr val="000000"/>
                          </a:solidFill>
                          <a:latin typeface="Lucida Console" panose="020B0609040504020204" pitchFamily="49" charset="0"/>
                        </a:rPr>
                        <a:t>11</a:t>
                      </a:r>
                    </a:p>
                  </a:txBody>
                  <a:tcPr anchor="ctr"/>
                </a:tc>
                <a:tc>
                  <a:txBody>
                    <a:bodyPr/>
                    <a:lstStyle/>
                    <a:p>
                      <a:pPr algn="ctr"/>
                      <a:r>
                        <a:rPr lang="en-US" dirty="0">
                          <a:ln>
                            <a:noFill/>
                          </a:ln>
                          <a:solidFill>
                            <a:srgbClr val="000000"/>
                          </a:solidFill>
                          <a:latin typeface="Lucida Console" panose="020B0609040504020204" pitchFamily="49" charset="0"/>
                        </a:rPr>
                        <a:t>d</a:t>
                      </a:r>
                    </a:p>
                  </a:txBody>
                  <a:tcPr anchor="ctr"/>
                </a:tc>
                <a:tc>
                  <a:txBody>
                    <a:bodyPr/>
                    <a:lstStyle/>
                    <a:p>
                      <a:pPr algn="ctr"/>
                      <a:r>
                        <a:rPr lang="en-US" dirty="0">
                          <a:ln>
                            <a:noFill/>
                          </a:ln>
                          <a:solidFill>
                            <a:srgbClr val="000000"/>
                          </a:solidFill>
                          <a:latin typeface="Lucida Console" panose="020B0609040504020204" pitchFamily="49" charset="0"/>
                        </a:rPr>
                        <a:t>72</a:t>
                      </a:r>
                    </a:p>
                  </a:txBody>
                  <a:tcPr anchor="ctr"/>
                </a:tc>
                <a:tc>
                  <a:txBody>
                    <a:bodyPr/>
                    <a:lstStyle/>
                    <a:p>
                      <a:pPr algn="ctr"/>
                      <a:r>
                        <a:rPr lang="en-US" dirty="0">
                          <a:ln>
                            <a:noFill/>
                          </a:ln>
                          <a:solidFill>
                            <a:srgbClr val="000000"/>
                          </a:solidFill>
                          <a:latin typeface="Lucida Console" panose="020B0609040504020204" pitchFamily="49" charset="0"/>
                        </a:rPr>
                        <a:t>7</a:t>
                      </a:r>
                    </a:p>
                  </a:txBody>
                  <a:tcPr anchor="ctr"/>
                </a:tc>
                <a:tc>
                  <a:txBody>
                    <a:bodyPr/>
                    <a:lstStyle/>
                    <a:p>
                      <a:pPr algn="ctr"/>
                      <a:r>
                        <a:rPr lang="en-US" dirty="0">
                          <a:ln>
                            <a:noFill/>
                          </a:ln>
                          <a:solidFill>
                            <a:srgbClr val="000000"/>
                          </a:solidFill>
                          <a:latin typeface="Lucida Console" panose="020B0609040504020204" pitchFamily="49" charset="0"/>
                        </a:rPr>
                        <a:t>0</a:t>
                      </a:r>
                    </a:p>
                  </a:txBody>
                  <a:tcPr anchor="ctr"/>
                </a:tc>
                <a:tc>
                  <a:txBody>
                    <a:bodyPr/>
                    <a:lstStyle/>
                    <a:p>
                      <a:pPr algn="ctr"/>
                      <a:r>
                        <a:rPr lang="en-US" dirty="0">
                          <a:ln>
                            <a:noFill/>
                          </a:ln>
                          <a:solidFill>
                            <a:srgbClr val="000000"/>
                          </a:solidFill>
                          <a:latin typeface="Lucida Console" panose="020B0609040504020204" pitchFamily="49" charset="0"/>
                        </a:rPr>
                        <a:t>0</a:t>
                      </a:r>
                    </a:p>
                  </a:txBody>
                  <a:tcPr anchor="ctr"/>
                </a:tc>
                <a:tc>
                  <a:txBody>
                    <a:bodyPr/>
                    <a:lstStyle/>
                    <a:p>
                      <a:pPr algn="ctr"/>
                      <a:r>
                        <a:rPr lang="en-US" dirty="0">
                          <a:ln>
                            <a:noFill/>
                          </a:ln>
                          <a:solidFill>
                            <a:srgbClr val="000000"/>
                          </a:solidFill>
                          <a:latin typeface="Lucida Console" panose="020B0609040504020204" pitchFamily="49" charset="0"/>
                        </a:rPr>
                        <a:t>0</a:t>
                      </a:r>
                    </a:p>
                  </a:txBody>
                  <a:tcPr anchor="ctr"/>
                </a:tc>
                <a:extLst>
                  <a:ext uri="{0D108BD9-81ED-4DB2-BD59-A6C34878D82A}">
                    <a16:rowId xmlns:a16="http://schemas.microsoft.com/office/drawing/2014/main" val="10005"/>
                  </a:ext>
                </a:extLst>
              </a:tr>
              <a:tr h="628650">
                <a:tc>
                  <a:txBody>
                    <a:bodyPr/>
                    <a:lstStyle/>
                    <a:p>
                      <a:pPr algn="ctr"/>
                      <a:r>
                        <a:rPr lang="en-US" dirty="0">
                          <a:ln>
                            <a:noFill/>
                          </a:ln>
                          <a:solidFill>
                            <a:srgbClr val="000000"/>
                          </a:solidFill>
                          <a:latin typeface="Lucida Console" panose="020B0609040504020204" pitchFamily="49" charset="0"/>
                        </a:rPr>
                        <a:t>28</a:t>
                      </a:r>
                    </a:p>
                  </a:txBody>
                  <a:tcPr anchor="ctr"/>
                </a:tc>
                <a:tc>
                  <a:txBody>
                    <a:bodyPr/>
                    <a:lstStyle/>
                    <a:p>
                      <a:pPr algn="ctr"/>
                      <a:r>
                        <a:rPr lang="en-US" dirty="0">
                          <a:ln>
                            <a:noFill/>
                          </a:ln>
                          <a:solidFill>
                            <a:srgbClr val="000000"/>
                          </a:solidFill>
                          <a:latin typeface="Lucida Console" panose="020B0609040504020204" pitchFamily="49" charset="0"/>
                        </a:rPr>
                        <a:t>289</a:t>
                      </a:r>
                    </a:p>
                  </a:txBody>
                  <a:tcPr anchor="ctr"/>
                </a:tc>
                <a:tc>
                  <a:txBody>
                    <a:bodyPr/>
                    <a:lstStyle/>
                    <a:p>
                      <a:pPr algn="ctr"/>
                      <a:r>
                        <a:rPr lang="en-US" dirty="0">
                          <a:ln>
                            <a:noFill/>
                          </a:ln>
                          <a:solidFill>
                            <a:srgbClr val="000000"/>
                          </a:solidFill>
                          <a:latin typeface="Lucida Console" panose="020B0609040504020204" pitchFamily="49" charset="0"/>
                        </a:rPr>
                        <a:t>37</a:t>
                      </a:r>
                    </a:p>
                  </a:txBody>
                  <a:tcPr anchor="ctr"/>
                </a:tc>
                <a:tc>
                  <a:txBody>
                    <a:bodyPr/>
                    <a:lstStyle/>
                    <a:p>
                      <a:pPr algn="ctr"/>
                      <a:r>
                        <a:rPr lang="en-US" dirty="0">
                          <a:ln>
                            <a:noFill/>
                          </a:ln>
                          <a:solidFill>
                            <a:srgbClr val="000000"/>
                          </a:solidFill>
                          <a:latin typeface="Lucida Console" panose="020B0609040504020204" pitchFamily="49" charset="0"/>
                        </a:rPr>
                        <a:t>54</a:t>
                      </a:r>
                    </a:p>
                  </a:txBody>
                  <a:tcPr anchor="ctr"/>
                </a:tc>
                <a:tc>
                  <a:txBody>
                    <a:bodyPr/>
                    <a:lstStyle/>
                    <a:p>
                      <a:pPr algn="ctr"/>
                      <a:r>
                        <a:rPr lang="en-US" dirty="0">
                          <a:ln>
                            <a:noFill/>
                          </a:ln>
                          <a:solidFill>
                            <a:srgbClr val="000000"/>
                          </a:solidFill>
                          <a:latin typeface="Lucida Console" panose="020B0609040504020204" pitchFamily="49" charset="0"/>
                        </a:rPr>
                        <a:t>42</a:t>
                      </a:r>
                    </a:p>
                  </a:txBody>
                  <a:tcPr anchor="ctr"/>
                </a:tc>
                <a:tc>
                  <a:txBody>
                    <a:bodyPr/>
                    <a:lstStyle/>
                    <a:p>
                      <a:pPr algn="ctr"/>
                      <a:r>
                        <a:rPr lang="en-US" dirty="0">
                          <a:ln>
                            <a:noFill/>
                          </a:ln>
                          <a:solidFill>
                            <a:srgbClr val="000000"/>
                          </a:solidFill>
                          <a:latin typeface="Lucida Console" panose="020B0609040504020204" pitchFamily="49" charset="0"/>
                        </a:rPr>
                        <a:t>0</a:t>
                      </a:r>
                    </a:p>
                  </a:txBody>
                  <a:tcPr anchor="ctr"/>
                </a:tc>
                <a:tc>
                  <a:txBody>
                    <a:bodyPr/>
                    <a:lstStyle/>
                    <a:p>
                      <a:pPr algn="ctr"/>
                      <a:r>
                        <a:rPr lang="en-US" dirty="0">
                          <a:ln>
                            <a:noFill/>
                          </a:ln>
                          <a:solidFill>
                            <a:srgbClr val="000000"/>
                          </a:solidFill>
                          <a:latin typeface="Lucida Console" panose="020B0609040504020204" pitchFamily="49" charset="0"/>
                        </a:rPr>
                        <a:t>0</a:t>
                      </a:r>
                    </a:p>
                  </a:txBody>
                  <a:tcPr anchor="ctr"/>
                </a:tc>
                <a:tc>
                  <a:txBody>
                    <a:bodyPr/>
                    <a:lstStyle/>
                    <a:p>
                      <a:pPr algn="ctr"/>
                      <a:r>
                        <a:rPr lang="en-US" dirty="0">
                          <a:ln>
                            <a:noFill/>
                          </a:ln>
                          <a:solidFill>
                            <a:srgbClr val="000000"/>
                          </a:solidFill>
                          <a:latin typeface="Lucida Console" panose="020B0609040504020204" pitchFamily="49" charset="0"/>
                        </a:rPr>
                        <a:t>0</a:t>
                      </a:r>
                    </a:p>
                  </a:txBody>
                  <a:tcPr anchor="ctr"/>
                </a:tc>
                <a:extLst>
                  <a:ext uri="{0D108BD9-81ED-4DB2-BD59-A6C34878D82A}">
                    <a16:rowId xmlns:a16="http://schemas.microsoft.com/office/drawing/2014/main" val="10006"/>
                  </a:ext>
                </a:extLst>
              </a:tr>
              <a:tr h="628650">
                <a:tc>
                  <a:txBody>
                    <a:bodyPr/>
                    <a:lstStyle/>
                    <a:p>
                      <a:pPr algn="ctr"/>
                      <a:r>
                        <a:rPr lang="en-US" dirty="0">
                          <a:ln>
                            <a:noFill/>
                          </a:ln>
                          <a:solidFill>
                            <a:srgbClr val="000000"/>
                          </a:solidFill>
                          <a:latin typeface="Lucida Console" panose="020B0609040504020204" pitchFamily="49" charset="0"/>
                        </a:rPr>
                        <a:t>213</a:t>
                      </a:r>
                    </a:p>
                  </a:txBody>
                  <a:tcPr anchor="ctr"/>
                </a:tc>
                <a:tc>
                  <a:txBody>
                    <a:bodyPr/>
                    <a:lstStyle/>
                    <a:p>
                      <a:pPr algn="ctr"/>
                      <a:r>
                        <a:rPr lang="en-US" dirty="0">
                          <a:ln>
                            <a:noFill/>
                          </a:ln>
                          <a:solidFill>
                            <a:srgbClr val="000000"/>
                          </a:solidFill>
                          <a:latin typeface="Lucida Console" panose="020B0609040504020204" pitchFamily="49" charset="0"/>
                        </a:rPr>
                        <a:t>6</a:t>
                      </a:r>
                    </a:p>
                  </a:txBody>
                  <a:tcPr anchor="ctr"/>
                </a:tc>
                <a:tc>
                  <a:txBody>
                    <a:bodyPr/>
                    <a:lstStyle/>
                    <a:p>
                      <a:pPr algn="ctr"/>
                      <a:r>
                        <a:rPr lang="en-US" dirty="0">
                          <a:ln>
                            <a:noFill/>
                          </a:ln>
                          <a:solidFill>
                            <a:srgbClr val="000000"/>
                          </a:solidFill>
                          <a:latin typeface="Lucida Console" panose="020B0609040504020204" pitchFamily="49" charset="0"/>
                        </a:rPr>
                        <a:t>234</a:t>
                      </a:r>
                    </a:p>
                  </a:txBody>
                  <a:tcPr anchor="ctr"/>
                </a:tc>
                <a:tc>
                  <a:txBody>
                    <a:bodyPr/>
                    <a:lstStyle/>
                    <a:p>
                      <a:pPr algn="ctr"/>
                      <a:r>
                        <a:rPr lang="en-US" dirty="0">
                          <a:ln>
                            <a:noFill/>
                          </a:ln>
                          <a:solidFill>
                            <a:srgbClr val="000000"/>
                          </a:solidFill>
                          <a:latin typeface="Lucida Console" panose="020B0609040504020204" pitchFamily="49" charset="0"/>
                        </a:rPr>
                        <a:t>2</a:t>
                      </a:r>
                    </a:p>
                  </a:txBody>
                  <a:tcPr anchor="ctr"/>
                </a:tc>
                <a:tc>
                  <a:txBody>
                    <a:bodyPr/>
                    <a:lstStyle/>
                    <a:p>
                      <a:pPr algn="ctr"/>
                      <a:r>
                        <a:rPr lang="en-US" dirty="0">
                          <a:ln>
                            <a:noFill/>
                          </a:ln>
                          <a:solidFill>
                            <a:srgbClr val="000000"/>
                          </a:solidFill>
                          <a:latin typeface="Lucida Console" panose="020B0609040504020204" pitchFamily="49" charset="0"/>
                        </a:rPr>
                        <a:t>31</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76403529"/>
      </p:ext>
    </p:extLst>
  </p:cSld>
  <p:clrMapOvr>
    <a:masterClrMapping/>
  </p:clrMapOvr>
  <p:transition>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b before calling function c</a:t>
            </a:r>
            <a:endParaRPr lang="en-US" dirty="0"/>
          </a:p>
        </p:txBody>
      </p:sp>
      <p:graphicFrame>
        <p:nvGraphicFramePr>
          <p:cNvPr id="4" name="Table 3"/>
          <p:cNvGraphicFramePr>
            <a:graphicFrameLocks noGrp="1"/>
          </p:cNvGraphicFramePr>
          <p:nvPr/>
        </p:nvGraphicFramePr>
        <p:xfrm>
          <a:off x="7010400" y="1005552"/>
          <a:ext cx="4876798" cy="4826439"/>
        </p:xfrm>
        <a:graphic>
          <a:graphicData uri="http://schemas.openxmlformats.org/drawingml/2006/table">
            <a:tbl>
              <a:tblPr firstRow="1" firstCol="1" bandRow="1">
                <a:tableStyleId>{5C22544A-7EE6-4342-B048-85BDC9FD1C3A}</a:tableStyleId>
              </a:tblPr>
              <a:tblGrid>
                <a:gridCol w="859937">
                  <a:extLst>
                    <a:ext uri="{9D8B030D-6E8A-4147-A177-3AD203B41FA5}">
                      <a16:colId xmlns:a16="http://schemas.microsoft.com/office/drawing/2014/main" val="20000"/>
                    </a:ext>
                  </a:extLst>
                </a:gridCol>
                <a:gridCol w="1306514">
                  <a:extLst>
                    <a:ext uri="{9D8B030D-6E8A-4147-A177-3AD203B41FA5}">
                      <a16:colId xmlns:a16="http://schemas.microsoft.com/office/drawing/2014/main" val="20001"/>
                    </a:ext>
                  </a:extLst>
                </a:gridCol>
                <a:gridCol w="1154407">
                  <a:extLst>
                    <a:ext uri="{9D8B030D-6E8A-4147-A177-3AD203B41FA5}">
                      <a16:colId xmlns:a16="http://schemas.microsoft.com/office/drawing/2014/main" val="20002"/>
                    </a:ext>
                  </a:extLst>
                </a:gridCol>
                <a:gridCol w="1555940">
                  <a:extLst>
                    <a:ext uri="{9D8B030D-6E8A-4147-A177-3AD203B41FA5}">
                      <a16:colId xmlns:a16="http://schemas.microsoft.com/office/drawing/2014/main" val="20003"/>
                    </a:ext>
                  </a:extLst>
                </a:gridCol>
              </a:tblGrid>
              <a:tr h="35936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Lower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4">
                  <a:txBody>
                    <a:bodyPr/>
                    <a:lstStyle/>
                    <a:p>
                      <a:pPr marL="0" marR="0" algn="ctr">
                        <a:lnSpc>
                          <a:spcPct val="115000"/>
                        </a:lnSpc>
                        <a:spcBef>
                          <a:spcPts val="0"/>
                        </a:spcBef>
                        <a:spcAft>
                          <a:spcPts val="0"/>
                        </a:spcAft>
                      </a:pPr>
                      <a:r>
                        <a:rPr lang="en-US" sz="1400" dirty="0">
                          <a:solidFill>
                            <a:sysClr val="windowText" lastClr="000000"/>
                          </a:solidFill>
                          <a:effectLst/>
                          <a:latin typeface="Arial" pitchFamily="34" charset="0"/>
                          <a:cs typeface="Arial" pitchFamily="34" charset="0"/>
                        </a:rPr>
                        <a:t> </a:t>
                      </a:r>
                      <a:endParaRPr lang="en-US" sz="14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algn="ctr">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(Free stack space)</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59922">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function b</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a:t>
                      </a:r>
                      <a:r>
                        <a:rPr lang="en-US" sz="1400">
                          <a:effectLst/>
                          <a:latin typeface="Arial" pitchFamily="34" charset="0"/>
                          <a:cs typeface="Arial" pitchFamily="34" charset="0"/>
                        </a:rPr>
                        <a:t>executing b</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0005"/>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0006"/>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function </a:t>
                      </a:r>
                      <a:r>
                        <a:rPr lang="en-US" sz="1400" dirty="0">
                          <a:effectLst/>
                          <a:latin typeface="Arial" pitchFamily="34" charset="0"/>
                          <a:cs typeface="Arial" pitchFamily="34" charset="0"/>
                        </a:rPr>
                        <a:t>A</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a:t>
                      </a:r>
                      <a:r>
                        <a:rPr lang="en-US" sz="1400">
                          <a:effectLst/>
                          <a:latin typeface="Arial" pitchFamily="34" charset="0"/>
                          <a:cs typeface="Arial" pitchFamily="34" charset="0"/>
                        </a:rPr>
                        <a:t>while executing a</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7"/>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8"/>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9"/>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Higher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function </a:t>
                      </a:r>
                      <a:r>
                        <a:rPr lang="en-US" sz="1400" dirty="0">
                          <a:effectLst/>
                          <a:latin typeface="Arial" pitchFamily="34" charset="0"/>
                          <a:cs typeface="Arial" pitchFamily="34" charset="0"/>
                        </a:rPr>
                        <a:t>main</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main</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10"/>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1"/>
                  </a:ext>
                </a:extLst>
              </a:tr>
              <a:tr h="33339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2"/>
                  </a:ext>
                </a:extLst>
              </a:tr>
            </a:tbl>
          </a:graphicData>
        </a:graphic>
      </p:graphicFrame>
      <p:grpSp>
        <p:nvGrpSpPr>
          <p:cNvPr id="3" name="Group 2"/>
          <p:cNvGrpSpPr/>
          <p:nvPr/>
        </p:nvGrpSpPr>
        <p:grpSpPr>
          <a:xfrm>
            <a:off x="619788" y="912000"/>
            <a:ext cx="2656812" cy="5355312"/>
            <a:chOff x="1797424" y="948690"/>
            <a:chExt cx="3460376" cy="5355312"/>
          </a:xfrm>
        </p:grpSpPr>
        <p:sp>
          <p:nvSpPr>
            <p:cNvPr id="5" name="Rectangle 4"/>
            <p:cNvSpPr/>
            <p:nvPr/>
          </p:nvSpPr>
          <p:spPr>
            <a:xfrm>
              <a:off x="1797424" y="948690"/>
              <a:ext cx="3460376"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a(void)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b();</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b(void)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c();</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c(void)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t>
              </a:r>
            </a:p>
            <a:p>
              <a:pPr>
                <a:tabLst>
                  <a:tab pos="457200" algn="l"/>
                </a:tabLst>
              </a:pPr>
              <a:r>
                <a:rPr lang="en-US" sz="1800" dirty="0">
                  <a:latin typeface="Lucida Console" pitchFamily="49" charset="0"/>
                </a:rPr>
                <a:t>}</a:t>
              </a:r>
            </a:p>
          </p:txBody>
        </p:sp>
        <p:cxnSp>
          <p:nvCxnSpPr>
            <p:cNvPr id="8" name="Curved Connector 7"/>
            <p:cNvCxnSpPr/>
            <p:nvPr/>
          </p:nvCxnSpPr>
          <p:spPr bwMode="auto">
            <a:xfrm rot="16200000" flipH="1">
              <a:off x="2228852" y="3333748"/>
              <a:ext cx="609600" cy="190504"/>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urved Connector 11"/>
            <p:cNvCxnSpPr/>
            <p:nvPr/>
          </p:nvCxnSpPr>
          <p:spPr bwMode="auto">
            <a:xfrm rot="16200000" flipH="1">
              <a:off x="2228853" y="2038348"/>
              <a:ext cx="609600" cy="190504"/>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Rounded Rectangle 5"/>
          <p:cNvSpPr/>
          <p:nvPr/>
        </p:nvSpPr>
        <p:spPr>
          <a:xfrm>
            <a:off x="4343400" y="9120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
        <p:nvSpPr>
          <p:cNvPr id="10" name="Rounded Rectangle 9"/>
          <p:cNvSpPr/>
          <p:nvPr/>
        </p:nvSpPr>
        <p:spPr>
          <a:xfrm>
            <a:off x="4343400" y="1711036"/>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11" name="Curved Connector 10"/>
          <p:cNvCxnSpPr>
            <a:stCxn id="6" idx="2"/>
            <a:endCxn id="10" idx="0"/>
          </p:cNvCxnSpPr>
          <p:nvPr/>
        </p:nvCxnSpPr>
        <p:spPr bwMode="auto">
          <a:xfrm rot="5400000">
            <a:off x="4611337" y="1521772"/>
            <a:ext cx="378527" cy="12700"/>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ounded Rectangle 13"/>
          <p:cNvSpPr/>
          <p:nvPr/>
        </p:nvSpPr>
        <p:spPr>
          <a:xfrm>
            <a:off x="4337050" y="2503723"/>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cxnSp>
        <p:nvCxnSpPr>
          <p:cNvPr id="15" name="Curved Connector 14"/>
          <p:cNvCxnSpPr>
            <a:stCxn id="10" idx="2"/>
            <a:endCxn id="14" idx="0"/>
          </p:cNvCxnSpPr>
          <p:nvPr/>
        </p:nvCxnSpPr>
        <p:spPr bwMode="auto">
          <a:xfrm rot="5400000">
            <a:off x="4611336" y="2314459"/>
            <a:ext cx="372178" cy="6350"/>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18943009"/>
      </p:ext>
    </p:extLst>
  </p:cSld>
  <p:clrMapOvr>
    <a:masterClrMapping/>
  </p:clrMapOvr>
  <p:transition>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c</a:t>
            </a:r>
            <a:endParaRPr lang="en-US" dirty="0"/>
          </a:p>
        </p:txBody>
      </p:sp>
      <p:graphicFrame>
        <p:nvGraphicFramePr>
          <p:cNvPr id="4" name="Table 3"/>
          <p:cNvGraphicFramePr>
            <a:graphicFrameLocks noGrp="1"/>
          </p:cNvGraphicFramePr>
          <p:nvPr/>
        </p:nvGraphicFramePr>
        <p:xfrm>
          <a:off x="7010400" y="1005552"/>
          <a:ext cx="4876798" cy="5168207"/>
        </p:xfrm>
        <a:graphic>
          <a:graphicData uri="http://schemas.openxmlformats.org/drawingml/2006/table">
            <a:tbl>
              <a:tblPr firstRow="1" firstCol="1" bandRow="1">
                <a:tableStyleId>{5C22544A-7EE6-4342-B048-85BDC9FD1C3A}</a:tableStyleId>
              </a:tblPr>
              <a:tblGrid>
                <a:gridCol w="859937">
                  <a:extLst>
                    <a:ext uri="{9D8B030D-6E8A-4147-A177-3AD203B41FA5}">
                      <a16:colId xmlns:a16="http://schemas.microsoft.com/office/drawing/2014/main" val="20000"/>
                    </a:ext>
                  </a:extLst>
                </a:gridCol>
                <a:gridCol w="1306514">
                  <a:extLst>
                    <a:ext uri="{9D8B030D-6E8A-4147-A177-3AD203B41FA5}">
                      <a16:colId xmlns:a16="http://schemas.microsoft.com/office/drawing/2014/main" val="20001"/>
                    </a:ext>
                  </a:extLst>
                </a:gridCol>
                <a:gridCol w="1154407">
                  <a:extLst>
                    <a:ext uri="{9D8B030D-6E8A-4147-A177-3AD203B41FA5}">
                      <a16:colId xmlns:a16="http://schemas.microsoft.com/office/drawing/2014/main" val="20002"/>
                    </a:ext>
                  </a:extLst>
                </a:gridCol>
                <a:gridCol w="1555940">
                  <a:extLst>
                    <a:ext uri="{9D8B030D-6E8A-4147-A177-3AD203B41FA5}">
                      <a16:colId xmlns:a16="http://schemas.microsoft.com/office/drawing/2014/main" val="20003"/>
                    </a:ext>
                  </a:extLst>
                </a:gridCol>
              </a:tblGrid>
              <a:tr h="35936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Lower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ctr">
                        <a:lnSpc>
                          <a:spcPct val="115000"/>
                        </a:lnSpc>
                        <a:spcBef>
                          <a:spcPts val="0"/>
                        </a:spcBef>
                        <a:spcAft>
                          <a:spcPts val="0"/>
                        </a:spcAft>
                      </a:pPr>
                      <a:r>
                        <a:rPr lang="en-US" sz="1400" dirty="0">
                          <a:solidFill>
                            <a:sysClr val="windowText" lastClr="000000"/>
                          </a:solidFill>
                          <a:effectLst/>
                          <a:latin typeface="Arial" pitchFamily="34" charset="0"/>
                          <a:cs typeface="Arial" pitchFamily="34" charset="0"/>
                        </a:rPr>
                        <a:t> </a:t>
                      </a:r>
                      <a:endParaRPr lang="en-US" sz="14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(Free stack space)</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for current function C</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C</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59922">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ea typeface="Times New Roman"/>
                          <a:cs typeface="Arial" pitchFamily="34" charset="0"/>
                        </a:rPr>
                        <a:t>Saved </a:t>
                      </a:r>
                      <a:r>
                        <a:rPr lang="en-US" sz="1400" dirty="0" err="1">
                          <a:effectLst/>
                          <a:latin typeface="Arial" pitchFamily="34" charset="0"/>
                          <a:ea typeface="Times New Roman"/>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ea typeface="Times New Roman"/>
                          <a:cs typeface="Arial" pitchFamily="34" charset="0"/>
                        </a:rPr>
                        <a:t>Arguments</a:t>
                      </a:r>
                      <a:r>
                        <a:rPr lang="en-US" sz="1400" baseline="0" dirty="0">
                          <a:effectLst/>
                          <a:latin typeface="Arial" pitchFamily="34" charset="0"/>
                          <a:ea typeface="Times New Roman"/>
                          <a:cs typeface="Arial" pitchFamily="34" charset="0"/>
                        </a:rPr>
                        <a:t>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for caller </a:t>
                      </a:r>
                      <a:br>
                        <a:rPr lang="en-US" sz="1400" dirty="0">
                          <a:effectLst/>
                          <a:latin typeface="Arial" pitchFamily="34" charset="0"/>
                          <a:cs typeface="Arial" pitchFamily="34" charset="0"/>
                        </a:rPr>
                      </a:br>
                      <a:r>
                        <a:rPr lang="en-US" sz="1400" dirty="0">
                          <a:effectLst/>
                          <a:latin typeface="Arial" pitchFamily="34" charset="0"/>
                          <a:cs typeface="Arial" pitchFamily="34" charset="0"/>
                        </a:rPr>
                        <a:t>function B</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B</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0005"/>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0006"/>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for caller’s caller function A</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a:t>
                      </a:r>
                      <a:r>
                        <a:rPr lang="en-US" sz="1400">
                          <a:effectLst/>
                          <a:latin typeface="Arial" pitchFamily="34" charset="0"/>
                          <a:cs typeface="Arial" pitchFamily="34" charset="0"/>
                        </a:rPr>
                        <a:t>while executing </a:t>
                      </a:r>
                      <a:r>
                        <a:rPr lang="en-US" sz="1400" dirty="0">
                          <a:effectLst/>
                          <a:latin typeface="Arial" pitchFamily="34" charset="0"/>
                          <a:cs typeface="Arial" pitchFamily="34" charset="0"/>
                        </a:rPr>
                        <a:t>A</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7"/>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8"/>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9"/>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Higher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for caller’s </a:t>
                      </a:r>
                      <a:r>
                        <a:rPr lang="en-US" sz="1400" dirty="0" err="1">
                          <a:effectLst/>
                          <a:latin typeface="Arial" pitchFamily="34" charset="0"/>
                          <a:cs typeface="Arial" pitchFamily="34" charset="0"/>
                        </a:rPr>
                        <a:t>caller’s</a:t>
                      </a:r>
                      <a:r>
                        <a:rPr lang="en-US" sz="1400" dirty="0">
                          <a:effectLst/>
                          <a:latin typeface="Arial" pitchFamily="34" charset="0"/>
                          <a:cs typeface="Arial" pitchFamily="34" charset="0"/>
                        </a:rPr>
                        <a:t> caller function main</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main</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10"/>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1"/>
                  </a:ext>
                </a:extLst>
              </a:tr>
              <a:tr h="33339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2"/>
                  </a:ext>
                </a:extLst>
              </a:tr>
            </a:tbl>
          </a:graphicData>
        </a:graphic>
      </p:graphicFrame>
      <p:grpSp>
        <p:nvGrpSpPr>
          <p:cNvPr id="3" name="Group 2"/>
          <p:cNvGrpSpPr/>
          <p:nvPr/>
        </p:nvGrpSpPr>
        <p:grpSpPr>
          <a:xfrm>
            <a:off x="619788" y="912000"/>
            <a:ext cx="2656812" cy="5355312"/>
            <a:chOff x="1797424" y="948690"/>
            <a:chExt cx="3460376" cy="5355312"/>
          </a:xfrm>
        </p:grpSpPr>
        <p:sp>
          <p:nvSpPr>
            <p:cNvPr id="5" name="Rectangle 4"/>
            <p:cNvSpPr/>
            <p:nvPr/>
          </p:nvSpPr>
          <p:spPr>
            <a:xfrm>
              <a:off x="1797424" y="948690"/>
              <a:ext cx="3460376"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a(void)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b();</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b(void)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c();</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c(void)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t>
              </a:r>
            </a:p>
            <a:p>
              <a:pPr>
                <a:tabLst>
                  <a:tab pos="457200" algn="l"/>
                </a:tabLst>
              </a:pPr>
              <a:r>
                <a:rPr lang="en-US" sz="1800" dirty="0">
                  <a:latin typeface="Lucida Console" pitchFamily="49" charset="0"/>
                </a:rPr>
                <a:t>}</a:t>
              </a:r>
            </a:p>
          </p:txBody>
        </p:sp>
        <p:cxnSp>
          <p:nvCxnSpPr>
            <p:cNvPr id="8" name="Curved Connector 7"/>
            <p:cNvCxnSpPr/>
            <p:nvPr/>
          </p:nvCxnSpPr>
          <p:spPr bwMode="auto">
            <a:xfrm rot="16200000" flipH="1">
              <a:off x="2228852" y="3333748"/>
              <a:ext cx="609600" cy="190504"/>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urved Connector 11"/>
            <p:cNvCxnSpPr/>
            <p:nvPr/>
          </p:nvCxnSpPr>
          <p:spPr bwMode="auto">
            <a:xfrm rot="16200000" flipH="1">
              <a:off x="2228853" y="2038348"/>
              <a:ext cx="609600" cy="190504"/>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p:nvPr/>
          </p:nvCxnSpPr>
          <p:spPr bwMode="auto">
            <a:xfrm rot="16200000" flipH="1">
              <a:off x="2228852" y="4781548"/>
              <a:ext cx="609600" cy="190504"/>
            </a:xfrm>
            <a:prstGeom prst="curvedConnector3">
              <a:avLst/>
            </a:prstGeom>
            <a:solidFill>
              <a:schemeClr val="accent1"/>
            </a:solidFill>
            <a:ln w="381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Rounded Rectangle 5"/>
          <p:cNvSpPr/>
          <p:nvPr/>
        </p:nvSpPr>
        <p:spPr>
          <a:xfrm>
            <a:off x="4343400" y="9120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
        <p:nvSpPr>
          <p:cNvPr id="10" name="Rounded Rectangle 9"/>
          <p:cNvSpPr/>
          <p:nvPr/>
        </p:nvSpPr>
        <p:spPr>
          <a:xfrm>
            <a:off x="4343400" y="1711036"/>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11" name="Curved Connector 10"/>
          <p:cNvCxnSpPr>
            <a:endCxn id="10" idx="0"/>
          </p:cNvCxnSpPr>
          <p:nvPr/>
        </p:nvCxnSpPr>
        <p:spPr bwMode="auto">
          <a:xfrm rot="5400000">
            <a:off x="4611337" y="1521772"/>
            <a:ext cx="378527" cy="12700"/>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ounded Rectangle 13"/>
          <p:cNvSpPr/>
          <p:nvPr/>
        </p:nvSpPr>
        <p:spPr>
          <a:xfrm>
            <a:off x="4337050" y="2503723"/>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cxnSp>
        <p:nvCxnSpPr>
          <p:cNvPr id="15" name="Curved Connector 14"/>
          <p:cNvCxnSpPr>
            <a:stCxn id="10" idx="2"/>
            <a:endCxn id="14" idx="0"/>
          </p:cNvCxnSpPr>
          <p:nvPr/>
        </p:nvCxnSpPr>
        <p:spPr bwMode="auto">
          <a:xfrm rot="5400000">
            <a:off x="4611336" y="2314459"/>
            <a:ext cx="372178" cy="6350"/>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ounded Rectangle 15"/>
          <p:cNvSpPr/>
          <p:nvPr/>
        </p:nvSpPr>
        <p:spPr>
          <a:xfrm>
            <a:off x="4337050" y="3302759"/>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a:t>
            </a:r>
          </a:p>
        </p:txBody>
      </p:sp>
      <p:cxnSp>
        <p:nvCxnSpPr>
          <p:cNvPr id="17" name="Curved Connector 16"/>
          <p:cNvCxnSpPr>
            <a:stCxn id="14" idx="2"/>
            <a:endCxn id="16" idx="0"/>
          </p:cNvCxnSpPr>
          <p:nvPr/>
        </p:nvCxnSpPr>
        <p:spPr bwMode="auto">
          <a:xfrm rot="5400000">
            <a:off x="4604987" y="3113495"/>
            <a:ext cx="378527" cy="12700"/>
          </a:xfrm>
          <a:prstGeom prst="curvedConnector3">
            <a:avLst/>
          </a:prstGeom>
          <a:solidFill>
            <a:schemeClr val="accent1"/>
          </a:solidFill>
          <a:ln w="381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84089870"/>
      </p:ext>
    </p:extLst>
  </p:cSld>
  <p:clrMapOvr>
    <a:masterClrMapping/>
  </p:clrMapOvr>
  <p:transition>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b after calling function c</a:t>
            </a:r>
            <a:endParaRPr lang="en-US" dirty="0"/>
          </a:p>
        </p:txBody>
      </p:sp>
      <p:graphicFrame>
        <p:nvGraphicFramePr>
          <p:cNvPr id="4" name="Table 3"/>
          <p:cNvGraphicFramePr>
            <a:graphicFrameLocks noGrp="1"/>
          </p:cNvGraphicFramePr>
          <p:nvPr/>
        </p:nvGraphicFramePr>
        <p:xfrm>
          <a:off x="7010400" y="1005552"/>
          <a:ext cx="4876798" cy="4826439"/>
        </p:xfrm>
        <a:graphic>
          <a:graphicData uri="http://schemas.openxmlformats.org/drawingml/2006/table">
            <a:tbl>
              <a:tblPr firstRow="1" firstCol="1" bandRow="1">
                <a:tableStyleId>{5C22544A-7EE6-4342-B048-85BDC9FD1C3A}</a:tableStyleId>
              </a:tblPr>
              <a:tblGrid>
                <a:gridCol w="859937">
                  <a:extLst>
                    <a:ext uri="{9D8B030D-6E8A-4147-A177-3AD203B41FA5}">
                      <a16:colId xmlns:a16="http://schemas.microsoft.com/office/drawing/2014/main" val="20000"/>
                    </a:ext>
                  </a:extLst>
                </a:gridCol>
                <a:gridCol w="1306514">
                  <a:extLst>
                    <a:ext uri="{9D8B030D-6E8A-4147-A177-3AD203B41FA5}">
                      <a16:colId xmlns:a16="http://schemas.microsoft.com/office/drawing/2014/main" val="20001"/>
                    </a:ext>
                  </a:extLst>
                </a:gridCol>
                <a:gridCol w="1154407">
                  <a:extLst>
                    <a:ext uri="{9D8B030D-6E8A-4147-A177-3AD203B41FA5}">
                      <a16:colId xmlns:a16="http://schemas.microsoft.com/office/drawing/2014/main" val="20002"/>
                    </a:ext>
                  </a:extLst>
                </a:gridCol>
                <a:gridCol w="1555940">
                  <a:extLst>
                    <a:ext uri="{9D8B030D-6E8A-4147-A177-3AD203B41FA5}">
                      <a16:colId xmlns:a16="http://schemas.microsoft.com/office/drawing/2014/main" val="20003"/>
                    </a:ext>
                  </a:extLst>
                </a:gridCol>
              </a:tblGrid>
              <a:tr h="35936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Lower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4">
                  <a:txBody>
                    <a:bodyPr/>
                    <a:lstStyle/>
                    <a:p>
                      <a:pPr marL="0" marR="0" algn="ctr">
                        <a:lnSpc>
                          <a:spcPct val="115000"/>
                        </a:lnSpc>
                        <a:spcBef>
                          <a:spcPts val="0"/>
                        </a:spcBef>
                        <a:spcAft>
                          <a:spcPts val="0"/>
                        </a:spcAft>
                      </a:pPr>
                      <a:r>
                        <a:rPr lang="en-US" sz="1400" dirty="0">
                          <a:solidFill>
                            <a:sysClr val="windowText" lastClr="000000"/>
                          </a:solidFill>
                          <a:effectLst/>
                          <a:latin typeface="Arial" pitchFamily="34" charset="0"/>
                          <a:cs typeface="Arial" pitchFamily="34" charset="0"/>
                        </a:rPr>
                        <a:t> </a:t>
                      </a:r>
                      <a:endParaRPr lang="en-US" sz="14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algn="ctr">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(Free stack space)</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59922">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function b</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a:t>
                      </a:r>
                      <a:r>
                        <a:rPr lang="en-US" sz="1400">
                          <a:effectLst/>
                          <a:latin typeface="Arial" pitchFamily="34" charset="0"/>
                          <a:cs typeface="Arial" pitchFamily="34" charset="0"/>
                        </a:rPr>
                        <a:t>executing b</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0005"/>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0006"/>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function </a:t>
                      </a:r>
                      <a:r>
                        <a:rPr lang="en-US" sz="1400" dirty="0">
                          <a:effectLst/>
                          <a:latin typeface="Arial" pitchFamily="34" charset="0"/>
                          <a:cs typeface="Arial" pitchFamily="34" charset="0"/>
                        </a:rPr>
                        <a:t>A</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a:t>
                      </a:r>
                      <a:r>
                        <a:rPr lang="en-US" sz="1400">
                          <a:effectLst/>
                          <a:latin typeface="Arial" pitchFamily="34" charset="0"/>
                          <a:cs typeface="Arial" pitchFamily="34" charset="0"/>
                        </a:rPr>
                        <a:t>while executing a</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7"/>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8"/>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9"/>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Higher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function </a:t>
                      </a:r>
                      <a:r>
                        <a:rPr lang="en-US" sz="1400" dirty="0">
                          <a:effectLst/>
                          <a:latin typeface="Arial" pitchFamily="34" charset="0"/>
                          <a:cs typeface="Arial" pitchFamily="34" charset="0"/>
                        </a:rPr>
                        <a:t>main</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main</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10"/>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1"/>
                  </a:ext>
                </a:extLst>
              </a:tr>
              <a:tr h="33339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2"/>
                  </a:ext>
                </a:extLst>
              </a:tr>
            </a:tbl>
          </a:graphicData>
        </a:graphic>
      </p:graphicFrame>
      <p:grpSp>
        <p:nvGrpSpPr>
          <p:cNvPr id="3" name="Group 2"/>
          <p:cNvGrpSpPr/>
          <p:nvPr/>
        </p:nvGrpSpPr>
        <p:grpSpPr>
          <a:xfrm>
            <a:off x="619788" y="912000"/>
            <a:ext cx="2656812" cy="5355312"/>
            <a:chOff x="1797424" y="948690"/>
            <a:chExt cx="3460376" cy="5355312"/>
          </a:xfrm>
        </p:grpSpPr>
        <p:sp>
          <p:nvSpPr>
            <p:cNvPr id="5" name="Rectangle 4"/>
            <p:cNvSpPr/>
            <p:nvPr/>
          </p:nvSpPr>
          <p:spPr>
            <a:xfrm>
              <a:off x="1797424" y="948690"/>
              <a:ext cx="3460376"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a(void)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b();</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b(void)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c();</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c(void)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t>
              </a:r>
            </a:p>
            <a:p>
              <a:pPr>
                <a:tabLst>
                  <a:tab pos="457200" algn="l"/>
                </a:tabLst>
              </a:pPr>
              <a:r>
                <a:rPr lang="en-US" sz="1800" dirty="0">
                  <a:latin typeface="Lucida Console" pitchFamily="49" charset="0"/>
                </a:rPr>
                <a:t>}</a:t>
              </a:r>
            </a:p>
          </p:txBody>
        </p:sp>
        <p:cxnSp>
          <p:nvCxnSpPr>
            <p:cNvPr id="8" name="Curved Connector 7"/>
            <p:cNvCxnSpPr/>
            <p:nvPr/>
          </p:nvCxnSpPr>
          <p:spPr bwMode="auto">
            <a:xfrm rot="16200000" flipH="1">
              <a:off x="2228852" y="3333748"/>
              <a:ext cx="609600" cy="190504"/>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urved Connector 11"/>
            <p:cNvCxnSpPr/>
            <p:nvPr/>
          </p:nvCxnSpPr>
          <p:spPr bwMode="auto">
            <a:xfrm rot="16200000" flipH="1">
              <a:off x="2228853" y="2038348"/>
              <a:ext cx="609600" cy="190504"/>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Rounded Rectangle 5"/>
          <p:cNvSpPr/>
          <p:nvPr/>
        </p:nvSpPr>
        <p:spPr>
          <a:xfrm>
            <a:off x="4343400" y="9120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
        <p:nvSpPr>
          <p:cNvPr id="10" name="Rounded Rectangle 9"/>
          <p:cNvSpPr/>
          <p:nvPr/>
        </p:nvSpPr>
        <p:spPr>
          <a:xfrm>
            <a:off x="4343400" y="1711036"/>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11" name="Curved Connector 10"/>
          <p:cNvCxnSpPr>
            <a:stCxn id="6" idx="2"/>
            <a:endCxn id="10" idx="0"/>
          </p:cNvCxnSpPr>
          <p:nvPr/>
        </p:nvCxnSpPr>
        <p:spPr bwMode="auto">
          <a:xfrm rot="5400000">
            <a:off x="4611337" y="1521772"/>
            <a:ext cx="378527" cy="12700"/>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ounded Rectangle 13"/>
          <p:cNvSpPr/>
          <p:nvPr/>
        </p:nvSpPr>
        <p:spPr>
          <a:xfrm>
            <a:off x="4337050" y="2503723"/>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cxnSp>
        <p:nvCxnSpPr>
          <p:cNvPr id="15" name="Curved Connector 14"/>
          <p:cNvCxnSpPr>
            <a:stCxn id="10" idx="2"/>
            <a:endCxn id="14" idx="0"/>
          </p:cNvCxnSpPr>
          <p:nvPr/>
        </p:nvCxnSpPr>
        <p:spPr bwMode="auto">
          <a:xfrm rot="5400000">
            <a:off x="4611336" y="2314459"/>
            <a:ext cx="372178" cy="6350"/>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24135459"/>
      </p:ext>
    </p:extLst>
  </p:cSld>
  <p:clrMapOvr>
    <a:masterClrMapping/>
  </p:clrMapOvr>
  <p:transition>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a after calling function b</a:t>
            </a:r>
            <a:endParaRPr lang="en-US" dirty="0"/>
          </a:p>
        </p:txBody>
      </p:sp>
      <p:graphicFrame>
        <p:nvGraphicFramePr>
          <p:cNvPr id="4" name="Table 3"/>
          <p:cNvGraphicFramePr>
            <a:graphicFrameLocks noGrp="1"/>
          </p:cNvGraphicFramePr>
          <p:nvPr/>
        </p:nvGraphicFramePr>
        <p:xfrm>
          <a:off x="7010400" y="1005552"/>
          <a:ext cx="4876798" cy="4301980"/>
        </p:xfrm>
        <a:graphic>
          <a:graphicData uri="http://schemas.openxmlformats.org/drawingml/2006/table">
            <a:tbl>
              <a:tblPr firstRow="1" firstCol="1" bandRow="1">
                <a:tableStyleId>{5C22544A-7EE6-4342-B048-85BDC9FD1C3A}</a:tableStyleId>
              </a:tblPr>
              <a:tblGrid>
                <a:gridCol w="859937">
                  <a:extLst>
                    <a:ext uri="{9D8B030D-6E8A-4147-A177-3AD203B41FA5}">
                      <a16:colId xmlns:a16="http://schemas.microsoft.com/office/drawing/2014/main" val="20000"/>
                    </a:ext>
                  </a:extLst>
                </a:gridCol>
                <a:gridCol w="1306514">
                  <a:extLst>
                    <a:ext uri="{9D8B030D-6E8A-4147-A177-3AD203B41FA5}">
                      <a16:colId xmlns:a16="http://schemas.microsoft.com/office/drawing/2014/main" val="20001"/>
                    </a:ext>
                  </a:extLst>
                </a:gridCol>
                <a:gridCol w="1154407">
                  <a:extLst>
                    <a:ext uri="{9D8B030D-6E8A-4147-A177-3AD203B41FA5}">
                      <a16:colId xmlns:a16="http://schemas.microsoft.com/office/drawing/2014/main" val="20002"/>
                    </a:ext>
                  </a:extLst>
                </a:gridCol>
                <a:gridCol w="1555940">
                  <a:extLst>
                    <a:ext uri="{9D8B030D-6E8A-4147-A177-3AD203B41FA5}">
                      <a16:colId xmlns:a16="http://schemas.microsoft.com/office/drawing/2014/main" val="20003"/>
                    </a:ext>
                  </a:extLst>
                </a:gridCol>
              </a:tblGrid>
              <a:tr h="35936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Lower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5">
                  <a:txBody>
                    <a:bodyPr/>
                    <a:lstStyle/>
                    <a:p>
                      <a:pPr marL="0" marR="0" algn="ctr">
                        <a:lnSpc>
                          <a:spcPct val="115000"/>
                        </a:lnSpc>
                        <a:spcBef>
                          <a:spcPts val="0"/>
                        </a:spcBef>
                        <a:spcAft>
                          <a:spcPts val="0"/>
                        </a:spcAft>
                      </a:pPr>
                      <a:r>
                        <a:rPr lang="en-US" sz="1400" dirty="0">
                          <a:solidFill>
                            <a:sysClr val="windowText" lastClr="000000"/>
                          </a:solidFill>
                          <a:effectLst/>
                          <a:latin typeface="Arial" pitchFamily="34" charset="0"/>
                          <a:cs typeface="Arial" pitchFamily="34" charset="0"/>
                        </a:rPr>
                        <a:t> </a:t>
                      </a:r>
                      <a:endParaRPr lang="en-US" sz="14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marL="0" marR="0" algn="ctr">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(Free stack space)</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59922">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63968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function a</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a:t>
                      </a:r>
                      <a:r>
                        <a:rPr lang="en-US" sz="1400">
                          <a:effectLst/>
                          <a:latin typeface="Arial" pitchFamily="34" charset="0"/>
                          <a:cs typeface="Arial" pitchFamily="34" charset="0"/>
                        </a:rPr>
                        <a:t>while executing a</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5"/>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6"/>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7"/>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Higher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main</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main</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8"/>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09"/>
                  </a:ext>
                </a:extLst>
              </a:tr>
              <a:tr h="33339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3" name="Group 2"/>
          <p:cNvGrpSpPr/>
          <p:nvPr/>
        </p:nvGrpSpPr>
        <p:grpSpPr>
          <a:xfrm>
            <a:off x="619788" y="912000"/>
            <a:ext cx="2656812" cy="5355312"/>
            <a:chOff x="1797424" y="948690"/>
            <a:chExt cx="3460376" cy="5355312"/>
          </a:xfrm>
        </p:grpSpPr>
        <p:sp>
          <p:nvSpPr>
            <p:cNvPr id="5" name="Rectangle 4"/>
            <p:cNvSpPr/>
            <p:nvPr/>
          </p:nvSpPr>
          <p:spPr>
            <a:xfrm>
              <a:off x="1797424" y="948690"/>
              <a:ext cx="3460376"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a(void)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b();</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b(void)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c();</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c(void)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t>
              </a:r>
            </a:p>
            <a:p>
              <a:pPr>
                <a:tabLst>
                  <a:tab pos="457200" algn="l"/>
                </a:tabLst>
              </a:pPr>
              <a:r>
                <a:rPr lang="en-US" sz="1800" dirty="0">
                  <a:latin typeface="Lucida Console" pitchFamily="49" charset="0"/>
                </a:rPr>
                <a:t>}</a:t>
              </a:r>
            </a:p>
          </p:txBody>
        </p:sp>
        <p:cxnSp>
          <p:nvCxnSpPr>
            <p:cNvPr id="12" name="Curved Connector 11"/>
            <p:cNvCxnSpPr/>
            <p:nvPr/>
          </p:nvCxnSpPr>
          <p:spPr bwMode="auto">
            <a:xfrm rot="16200000" flipH="1">
              <a:off x="2228853" y="2038348"/>
              <a:ext cx="609600" cy="190504"/>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Rounded Rectangle 5"/>
          <p:cNvSpPr/>
          <p:nvPr/>
        </p:nvSpPr>
        <p:spPr>
          <a:xfrm>
            <a:off x="4343400" y="9120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
        <p:nvSpPr>
          <p:cNvPr id="10" name="Rounded Rectangle 9"/>
          <p:cNvSpPr/>
          <p:nvPr/>
        </p:nvSpPr>
        <p:spPr>
          <a:xfrm>
            <a:off x="4343400" y="1711036"/>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11" name="Curved Connector 10"/>
          <p:cNvCxnSpPr>
            <a:stCxn id="6" idx="2"/>
            <a:endCxn id="10" idx="0"/>
          </p:cNvCxnSpPr>
          <p:nvPr/>
        </p:nvCxnSpPr>
        <p:spPr bwMode="auto">
          <a:xfrm rot="5400000">
            <a:off x="4611337" y="1521772"/>
            <a:ext cx="378527" cy="12700"/>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60479277"/>
      </p:ext>
    </p:extLst>
  </p:cSld>
  <p:clrMapOvr>
    <a:masterClrMapping/>
  </p:clrMapOvr>
  <p:transition>
    <p:pull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after calling function a</a:t>
            </a:r>
            <a:endParaRPr lang="en-US" dirty="0"/>
          </a:p>
        </p:txBody>
      </p:sp>
      <p:graphicFrame>
        <p:nvGraphicFramePr>
          <p:cNvPr id="4" name="Table 3"/>
          <p:cNvGraphicFramePr>
            <a:graphicFrameLocks noGrp="1"/>
          </p:cNvGraphicFramePr>
          <p:nvPr/>
        </p:nvGraphicFramePr>
        <p:xfrm>
          <a:off x="7010400" y="1005552"/>
          <a:ext cx="4876798" cy="3777521"/>
        </p:xfrm>
        <a:graphic>
          <a:graphicData uri="http://schemas.openxmlformats.org/drawingml/2006/table">
            <a:tbl>
              <a:tblPr firstRow="1" firstCol="1" bandRow="1">
                <a:tableStyleId>{5C22544A-7EE6-4342-B048-85BDC9FD1C3A}</a:tableStyleId>
              </a:tblPr>
              <a:tblGrid>
                <a:gridCol w="859937">
                  <a:extLst>
                    <a:ext uri="{9D8B030D-6E8A-4147-A177-3AD203B41FA5}">
                      <a16:colId xmlns:a16="http://schemas.microsoft.com/office/drawing/2014/main" val="20000"/>
                    </a:ext>
                  </a:extLst>
                </a:gridCol>
                <a:gridCol w="1306514">
                  <a:extLst>
                    <a:ext uri="{9D8B030D-6E8A-4147-A177-3AD203B41FA5}">
                      <a16:colId xmlns:a16="http://schemas.microsoft.com/office/drawing/2014/main" val="20001"/>
                    </a:ext>
                  </a:extLst>
                </a:gridCol>
                <a:gridCol w="1154407">
                  <a:extLst>
                    <a:ext uri="{9D8B030D-6E8A-4147-A177-3AD203B41FA5}">
                      <a16:colId xmlns:a16="http://schemas.microsoft.com/office/drawing/2014/main" val="20002"/>
                    </a:ext>
                  </a:extLst>
                </a:gridCol>
                <a:gridCol w="1555940">
                  <a:extLst>
                    <a:ext uri="{9D8B030D-6E8A-4147-A177-3AD203B41FA5}">
                      <a16:colId xmlns:a16="http://schemas.microsoft.com/office/drawing/2014/main" val="20003"/>
                    </a:ext>
                  </a:extLst>
                </a:gridCol>
              </a:tblGrid>
              <a:tr h="35936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Lower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6">
                  <a:txBody>
                    <a:bodyPr/>
                    <a:lstStyle/>
                    <a:p>
                      <a:pPr marL="0" marR="0" algn="ctr">
                        <a:lnSpc>
                          <a:spcPct val="115000"/>
                        </a:lnSpc>
                        <a:spcBef>
                          <a:spcPts val="0"/>
                        </a:spcBef>
                        <a:spcAft>
                          <a:spcPts val="0"/>
                        </a:spcAft>
                      </a:pPr>
                      <a:r>
                        <a:rPr lang="en-US" sz="1400" dirty="0">
                          <a:solidFill>
                            <a:sysClr val="windowText" lastClr="000000"/>
                          </a:solidFill>
                          <a:effectLst/>
                          <a:latin typeface="Arial" pitchFamily="34" charset="0"/>
                          <a:cs typeface="Arial" pitchFamily="34" charset="0"/>
                        </a:rPr>
                        <a:t> </a:t>
                      </a:r>
                      <a:endParaRPr lang="en-US" sz="14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marL="0" marR="0" algn="ctr">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(Free stack space)</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59922">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63968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63968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5"/>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Higher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main</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main</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6"/>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07"/>
                  </a:ext>
                </a:extLst>
              </a:tr>
              <a:tr h="33339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08"/>
                  </a:ext>
                </a:extLst>
              </a:tr>
            </a:tbl>
          </a:graphicData>
        </a:graphic>
      </p:graphicFrame>
      <p:sp>
        <p:nvSpPr>
          <p:cNvPr id="5" name="Rectangle 4"/>
          <p:cNvSpPr/>
          <p:nvPr/>
        </p:nvSpPr>
        <p:spPr>
          <a:xfrm>
            <a:off x="619788" y="912000"/>
            <a:ext cx="2656812"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a:latin typeface="Lucida Console" pitchFamily="49" charset="0"/>
              </a:rPr>
              <a:t>}</a:t>
            </a:r>
          </a:p>
          <a:p>
            <a:pPr>
              <a:tabLst>
                <a:tab pos="457200" algn="l"/>
              </a:tabLst>
            </a:pPr>
            <a:endParaRPr lang="en-US" sz="1800">
              <a:latin typeface="Lucida Console" pitchFamily="49" charset="0"/>
            </a:endParaRPr>
          </a:p>
          <a:p>
            <a:pPr>
              <a:tabLst>
                <a:tab pos="457200" algn="l"/>
              </a:tabLst>
            </a:pPr>
            <a:r>
              <a:rPr lang="en-US" sz="1800">
                <a:latin typeface="Lucida Console" pitchFamily="49" charset="0"/>
              </a:rPr>
              <a:t>void a(void) {</a:t>
            </a:r>
          </a:p>
          <a:p>
            <a:pPr>
              <a:tabLst>
                <a:tab pos="457200" algn="l"/>
              </a:tabLst>
            </a:pPr>
            <a:r>
              <a:rPr lang="en-US" sz="1800">
                <a:latin typeface="Lucida Console" pitchFamily="49" charset="0"/>
              </a:rPr>
              <a:t>	auto vars</a:t>
            </a:r>
          </a:p>
          <a:p>
            <a:pPr>
              <a:tabLst>
                <a:tab pos="457200" algn="l"/>
              </a:tabLst>
            </a:pPr>
            <a:r>
              <a:rPr lang="en-US" sz="1800">
                <a:latin typeface="Lucida Console" pitchFamily="49" charset="0"/>
              </a:rPr>
              <a:t>	b();</a:t>
            </a:r>
          </a:p>
          <a:p>
            <a:pPr>
              <a:tabLst>
                <a:tab pos="457200" algn="l"/>
              </a:tabLst>
            </a:pPr>
            <a:r>
              <a:rPr lang="en-US" sz="1800">
                <a:latin typeface="Lucida Console" pitchFamily="49" charset="0"/>
              </a:rPr>
              <a:t>}</a:t>
            </a:r>
          </a:p>
          <a:p>
            <a:pPr>
              <a:tabLst>
                <a:tab pos="457200" algn="l"/>
              </a:tabLst>
            </a:pPr>
            <a:endParaRPr lang="en-US" sz="1800">
              <a:latin typeface="Lucida Console" pitchFamily="49" charset="0"/>
            </a:endParaRPr>
          </a:p>
          <a:p>
            <a:pPr>
              <a:tabLst>
                <a:tab pos="457200" algn="l"/>
              </a:tabLst>
            </a:pPr>
            <a:r>
              <a:rPr lang="en-US" sz="1800">
                <a:latin typeface="Lucida Console" pitchFamily="49" charset="0"/>
              </a:rPr>
              <a:t>void b(void) {</a:t>
            </a:r>
          </a:p>
          <a:p>
            <a:pPr>
              <a:tabLst>
                <a:tab pos="457200" algn="l"/>
              </a:tabLst>
            </a:pPr>
            <a:r>
              <a:rPr lang="en-US" sz="1800">
                <a:latin typeface="Lucida Console" pitchFamily="49" charset="0"/>
              </a:rPr>
              <a:t>	auto vars</a:t>
            </a:r>
          </a:p>
          <a:p>
            <a:pPr>
              <a:tabLst>
                <a:tab pos="457200" algn="l"/>
              </a:tabLst>
            </a:pPr>
            <a:r>
              <a:rPr lang="en-US" sz="1800">
                <a:latin typeface="Lucida Console" pitchFamily="49" charset="0"/>
              </a:rPr>
              <a:t>	c();</a:t>
            </a:r>
          </a:p>
          <a:p>
            <a:pPr>
              <a:tabLst>
                <a:tab pos="457200" algn="l"/>
              </a:tabLst>
            </a:pPr>
            <a:r>
              <a:rPr lang="en-US" sz="1800">
                <a:latin typeface="Lucida Console" pitchFamily="49" charset="0"/>
              </a:rPr>
              <a:t>}</a:t>
            </a:r>
          </a:p>
          <a:p>
            <a:pPr>
              <a:tabLst>
                <a:tab pos="457200" algn="l"/>
              </a:tabLst>
            </a:pPr>
            <a:endParaRPr lang="en-US" sz="1800">
              <a:latin typeface="Lucida Console" pitchFamily="49" charset="0"/>
            </a:endParaRPr>
          </a:p>
          <a:p>
            <a:pPr>
              <a:tabLst>
                <a:tab pos="457200" algn="l"/>
              </a:tabLst>
            </a:pPr>
            <a:r>
              <a:rPr lang="en-US" sz="1800">
                <a:latin typeface="Lucida Console" pitchFamily="49" charset="0"/>
              </a:rPr>
              <a:t>void c(void) {</a:t>
            </a:r>
          </a:p>
          <a:p>
            <a:pPr>
              <a:tabLst>
                <a:tab pos="457200" algn="l"/>
              </a:tabLst>
            </a:pPr>
            <a:r>
              <a:rPr lang="en-US" sz="1800">
                <a:latin typeface="Lucida Console" pitchFamily="49" charset="0"/>
              </a:rPr>
              <a:t>	auto vars</a:t>
            </a:r>
          </a:p>
          <a:p>
            <a:pPr>
              <a:tabLst>
                <a:tab pos="457200" algn="l"/>
              </a:tabLst>
            </a:pPr>
            <a:r>
              <a:rPr lang="en-US" sz="1800">
                <a:latin typeface="Lucida Console" pitchFamily="49" charset="0"/>
              </a:rPr>
              <a:t>	…</a:t>
            </a:r>
          </a:p>
          <a:p>
            <a:pPr>
              <a:tabLst>
                <a:tab pos="457200" algn="l"/>
              </a:tabLst>
            </a:pPr>
            <a:r>
              <a:rPr lang="en-US" sz="1800">
                <a:latin typeface="Lucida Console" pitchFamily="49" charset="0"/>
              </a:rPr>
              <a:t>}</a:t>
            </a:r>
            <a:endParaRPr lang="en-US" sz="1800" dirty="0">
              <a:latin typeface="Lucida Console" pitchFamily="49" charset="0"/>
            </a:endParaRPr>
          </a:p>
        </p:txBody>
      </p:sp>
      <p:sp>
        <p:nvSpPr>
          <p:cNvPr id="6" name="Rounded Rectangle 5"/>
          <p:cNvSpPr/>
          <p:nvPr/>
        </p:nvSpPr>
        <p:spPr>
          <a:xfrm>
            <a:off x="4343400" y="9120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Tree>
    <p:extLst>
      <p:ext uri="{BB962C8B-B14F-4D97-AF65-F5344CB8AC3E}">
        <p14:creationId xmlns:p14="http://schemas.microsoft.com/office/powerpoint/2010/main" val="1957181901"/>
      </p:ext>
    </p:extLst>
  </p:cSld>
  <p:clrMapOvr>
    <a:masterClrMapping/>
  </p:clrMapOvr>
  <p:transition>
    <p:pull dir="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 of Stack Memory Use</a:t>
            </a:r>
          </a:p>
        </p:txBody>
      </p:sp>
      <p:sp>
        <p:nvSpPr>
          <p:cNvPr id="3" name="Content Placeholder 2"/>
          <p:cNvSpPr>
            <a:spLocks noGrp="1"/>
          </p:cNvSpPr>
          <p:nvPr>
            <p:ph idx="1"/>
          </p:nvPr>
        </p:nvSpPr>
        <p:spPr>
          <a:xfrm>
            <a:off x="480001" y="1440000"/>
            <a:ext cx="4402653" cy="4680000"/>
          </a:xfrm>
        </p:spPr>
        <p:txBody>
          <a:bodyPr/>
          <a:lstStyle/>
          <a:p>
            <a:r>
              <a:rPr lang="en-US"/>
              <a:t>Stack grows with calls to subroutines (and ISRs), shrinks with returns</a:t>
            </a:r>
          </a:p>
          <a:p>
            <a:r>
              <a:rPr lang="en-US"/>
              <a:t>Depth in callgraph determines amount of stack space used</a:t>
            </a:r>
          </a:p>
          <a:p>
            <a:r>
              <a:rPr lang="en-US"/>
              <a:t>Maximum stack space required at leaf nodes (c) of call graph</a:t>
            </a:r>
          </a:p>
        </p:txBody>
      </p:sp>
      <p:graphicFrame>
        <p:nvGraphicFramePr>
          <p:cNvPr id="4" name="Table 3"/>
          <p:cNvGraphicFramePr>
            <a:graphicFrameLocks noGrp="1"/>
          </p:cNvGraphicFramePr>
          <p:nvPr/>
        </p:nvGraphicFramePr>
        <p:xfrm>
          <a:off x="4114800" y="4038600"/>
          <a:ext cx="6321776" cy="2656840"/>
        </p:xfrm>
        <a:graphic>
          <a:graphicData uri="http://schemas.openxmlformats.org/drawingml/2006/table">
            <a:tbl>
              <a:tblPr firstRow="1" bandRow="1">
                <a:tableStyleId>{2D5ABB26-0587-4C30-8999-92F81FD0307C}</a:tableStyleId>
              </a:tblPr>
              <a:tblGrid>
                <a:gridCol w="790222">
                  <a:extLst>
                    <a:ext uri="{9D8B030D-6E8A-4147-A177-3AD203B41FA5}">
                      <a16:colId xmlns:a16="http://schemas.microsoft.com/office/drawing/2014/main" val="20000"/>
                    </a:ext>
                  </a:extLst>
                </a:gridCol>
                <a:gridCol w="790222">
                  <a:extLst>
                    <a:ext uri="{9D8B030D-6E8A-4147-A177-3AD203B41FA5}">
                      <a16:colId xmlns:a16="http://schemas.microsoft.com/office/drawing/2014/main" val="20001"/>
                    </a:ext>
                  </a:extLst>
                </a:gridCol>
                <a:gridCol w="790222">
                  <a:extLst>
                    <a:ext uri="{9D8B030D-6E8A-4147-A177-3AD203B41FA5}">
                      <a16:colId xmlns:a16="http://schemas.microsoft.com/office/drawing/2014/main" val="20002"/>
                    </a:ext>
                  </a:extLst>
                </a:gridCol>
                <a:gridCol w="790222">
                  <a:extLst>
                    <a:ext uri="{9D8B030D-6E8A-4147-A177-3AD203B41FA5}">
                      <a16:colId xmlns:a16="http://schemas.microsoft.com/office/drawing/2014/main" val="20003"/>
                    </a:ext>
                  </a:extLst>
                </a:gridCol>
                <a:gridCol w="790222">
                  <a:extLst>
                    <a:ext uri="{9D8B030D-6E8A-4147-A177-3AD203B41FA5}">
                      <a16:colId xmlns:a16="http://schemas.microsoft.com/office/drawing/2014/main" val="20004"/>
                    </a:ext>
                  </a:extLst>
                </a:gridCol>
                <a:gridCol w="790222">
                  <a:extLst>
                    <a:ext uri="{9D8B030D-6E8A-4147-A177-3AD203B41FA5}">
                      <a16:colId xmlns:a16="http://schemas.microsoft.com/office/drawing/2014/main" val="20005"/>
                    </a:ext>
                  </a:extLst>
                </a:gridCol>
                <a:gridCol w="790222">
                  <a:extLst>
                    <a:ext uri="{9D8B030D-6E8A-4147-A177-3AD203B41FA5}">
                      <a16:colId xmlns:a16="http://schemas.microsoft.com/office/drawing/2014/main" val="20006"/>
                    </a:ext>
                  </a:extLst>
                </a:gridCol>
                <a:gridCol w="790222">
                  <a:extLst>
                    <a:ext uri="{9D8B030D-6E8A-4147-A177-3AD203B41FA5}">
                      <a16:colId xmlns:a16="http://schemas.microsoft.com/office/drawing/2014/main" val="20007"/>
                    </a:ext>
                  </a:extLst>
                </a:gridCol>
              </a:tblGrid>
              <a:tr h="22860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0"/>
                  </a:ext>
                </a:extLst>
              </a:tr>
              <a:tr h="162560">
                <a:tc>
                  <a:txBody>
                    <a:bodyPr/>
                    <a:lstStyle/>
                    <a:p>
                      <a:pPr algn="r"/>
                      <a:r>
                        <a:rPr lang="en-US" sz="1200" i="1"/>
                        <a:t>64</a:t>
                      </a:r>
                    </a:p>
                  </a:txBody>
                  <a:tcPr marL="45720" marR="45720" marT="0" marB="0" anchor="b"/>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lnB w="12700" cap="flat" cmpd="sng" algn="ctr">
                      <a:solidFill>
                        <a:schemeClr val="tx1"/>
                      </a:solidFill>
                      <a:prstDash val="solid"/>
                      <a:round/>
                      <a:headEnd type="none" w="med" len="med"/>
                      <a:tailEnd type="none" w="med" len="med"/>
                    </a:lnB>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370840">
                <a:tc>
                  <a:txBody>
                    <a:bodyPr/>
                    <a:lstStyle/>
                    <a:p>
                      <a:pPr algn="r"/>
                      <a:r>
                        <a:rPr lang="en-US" sz="1200" i="1"/>
                        <a:t>44</a:t>
                      </a:r>
                    </a:p>
                  </a:txBody>
                  <a:tcPr marL="45720" marR="45720" marT="0" marB="0" anchor="b"/>
                </a:tc>
                <a:tc>
                  <a:txBody>
                    <a:bodyPr/>
                    <a:lstStyle/>
                    <a:p>
                      <a:pPr algn="ctr"/>
                      <a:endParaRPr lang="en-US"/>
                    </a:p>
                  </a:txBody>
                  <a:tcPr/>
                </a:tc>
                <a:tc>
                  <a:txBody>
                    <a:bodyPr/>
                    <a:lstStyle/>
                    <a:p>
                      <a:pPr algn="ctr"/>
                      <a:endParaRPr lang="en-US"/>
                    </a:p>
                  </a:txBody>
                  <a:tcPr/>
                </a:tc>
                <a:tc>
                  <a:txBody>
                    <a:bodyPr/>
                    <a:lstStyle/>
                    <a:p>
                      <a:pPr algn="ct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r"/>
                      <a:r>
                        <a:rPr lang="en-US" sz="1200" i="1"/>
                        <a:t>36</a:t>
                      </a:r>
                    </a:p>
                  </a:txBody>
                  <a:tcPr marL="45720" marR="45720" marT="0" marB="0" anchor="b"/>
                </a:tc>
                <a:tc>
                  <a:txBody>
                    <a:bodyPr/>
                    <a:lstStyle/>
                    <a:p>
                      <a:pPr algn="ctr"/>
                      <a:endParaRPr lang="en-US"/>
                    </a:p>
                  </a:txBody>
                  <a:tcPr/>
                </a:tc>
                <a:tc>
                  <a:txBody>
                    <a:bodyPr/>
                    <a:lstStyle/>
                    <a:p>
                      <a:pPr algn="ct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r"/>
                      <a:r>
                        <a:rPr lang="en-US" sz="1200" i="1"/>
                        <a:t>32</a:t>
                      </a:r>
                    </a:p>
                  </a:txBody>
                  <a:tcPr marL="45720" marR="45720" marT="0" marB="0" anchor="b"/>
                </a:tc>
                <a:tc>
                  <a:txBody>
                    <a:bodyPr/>
                    <a:lstStyle/>
                    <a:p>
                      <a:pPr algn="ct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12800">
                <a:tc>
                  <a:txBody>
                    <a:bodyPr/>
                    <a:lstStyle/>
                    <a:p>
                      <a:pPr algn="r"/>
                      <a:r>
                        <a:rPr lang="en-US" sz="1200" i="1"/>
                        <a:t>0</a:t>
                      </a:r>
                    </a:p>
                  </a:txBody>
                  <a:tcPr marL="45720" marR="45720" marT="0" marB="0" anchor="b">
                    <a:lnR w="12700" cap="flat" cmpd="sng" algn="ctr">
                      <a:solidFill>
                        <a:schemeClr val="tx1"/>
                      </a:solidFill>
                      <a:prstDash val="solid"/>
                      <a:round/>
                      <a:headEnd type="none" w="med" len="med"/>
                      <a:tailEnd type="none" w="med" len="med"/>
                    </a:lnR>
                  </a:tcPr>
                </a:tc>
                <a:tc>
                  <a:txBody>
                    <a:bodyPr/>
                    <a:lstStyle/>
                    <a:p>
                      <a:pPr algn="ctr"/>
                      <a:r>
                        <a:rPr lang="en-US"/>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2" name="Group 11"/>
          <p:cNvGrpSpPr/>
          <p:nvPr/>
        </p:nvGrpSpPr>
        <p:grpSpPr>
          <a:xfrm>
            <a:off x="7275688" y="1069666"/>
            <a:ext cx="920750" cy="2811268"/>
            <a:chOff x="4337050" y="912000"/>
            <a:chExt cx="920750" cy="2811268"/>
          </a:xfrm>
        </p:grpSpPr>
        <p:sp>
          <p:nvSpPr>
            <p:cNvPr id="5" name="Rounded Rectangle 4"/>
            <p:cNvSpPr/>
            <p:nvPr/>
          </p:nvSpPr>
          <p:spPr>
            <a:xfrm>
              <a:off x="4343400" y="9120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
          <p:nvSpPr>
            <p:cNvPr id="6" name="Rounded Rectangle 5"/>
            <p:cNvSpPr/>
            <p:nvPr/>
          </p:nvSpPr>
          <p:spPr>
            <a:xfrm>
              <a:off x="4343400" y="1711036"/>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7" name="Curved Connector 6"/>
            <p:cNvCxnSpPr>
              <a:endCxn id="6" idx="0"/>
            </p:cNvCxnSpPr>
            <p:nvPr/>
          </p:nvCxnSpPr>
          <p:spPr bwMode="auto">
            <a:xfrm rot="5400000">
              <a:off x="4611337" y="1521772"/>
              <a:ext cx="378527" cy="12700"/>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ounded Rectangle 7"/>
            <p:cNvSpPr/>
            <p:nvPr/>
          </p:nvSpPr>
          <p:spPr>
            <a:xfrm>
              <a:off x="4337050" y="2503723"/>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cxnSp>
          <p:nvCxnSpPr>
            <p:cNvPr id="9" name="Curved Connector 8"/>
            <p:cNvCxnSpPr>
              <a:stCxn id="6" idx="2"/>
              <a:endCxn id="8" idx="0"/>
            </p:cNvCxnSpPr>
            <p:nvPr/>
          </p:nvCxnSpPr>
          <p:spPr bwMode="auto">
            <a:xfrm rot="5400000">
              <a:off x="4611336" y="2314459"/>
              <a:ext cx="372178" cy="6350"/>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ounded Rectangle 9"/>
            <p:cNvSpPr/>
            <p:nvPr/>
          </p:nvSpPr>
          <p:spPr>
            <a:xfrm>
              <a:off x="4337050" y="3302759"/>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a:t>
              </a:r>
            </a:p>
          </p:txBody>
        </p:sp>
        <p:cxnSp>
          <p:nvCxnSpPr>
            <p:cNvPr id="11" name="Curved Connector 10"/>
            <p:cNvCxnSpPr>
              <a:stCxn id="8" idx="2"/>
              <a:endCxn id="10" idx="0"/>
            </p:cNvCxnSpPr>
            <p:nvPr/>
          </p:nvCxnSpPr>
          <p:spPr bwMode="auto">
            <a:xfrm rot="5400000">
              <a:off x="4604987" y="3113495"/>
              <a:ext cx="378527" cy="12700"/>
            </a:xfrm>
            <a:prstGeom prst="curvedConnector3">
              <a:avLst/>
            </a:prstGeom>
            <a:solidFill>
              <a:schemeClr val="accent1"/>
            </a:solidFill>
            <a:ln w="381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4" name="Curved Connector 13"/>
          <p:cNvCxnSpPr>
            <a:stCxn id="10" idx="2"/>
          </p:cNvCxnSpPr>
          <p:nvPr/>
        </p:nvCxnSpPr>
        <p:spPr>
          <a:xfrm rot="5400000">
            <a:off x="7269880" y="4337592"/>
            <a:ext cx="919666" cy="6350"/>
          </a:xfrm>
          <a:prstGeom prst="curvedConnector3">
            <a:avLst/>
          </a:prstGeom>
          <a:ln w="12700">
            <a:solidFill>
              <a:srgbClr val="00B05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5" name="Curved Connector 14"/>
          <p:cNvCxnSpPr>
            <a:stCxn id="8" idx="1"/>
          </p:cNvCxnSpPr>
          <p:nvPr/>
        </p:nvCxnSpPr>
        <p:spPr>
          <a:xfrm rot="10800000" flipV="1">
            <a:off x="6918324" y="2871644"/>
            <a:ext cx="357365" cy="2279476"/>
          </a:xfrm>
          <a:prstGeom prst="curvedConnector2">
            <a:avLst/>
          </a:prstGeom>
          <a:ln w="12700">
            <a:solidFill>
              <a:srgbClr val="00B05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6" idx="1"/>
          </p:cNvCxnSpPr>
          <p:nvPr/>
        </p:nvCxnSpPr>
        <p:spPr>
          <a:xfrm rot="10800000" flipV="1">
            <a:off x="6096000" y="2078956"/>
            <a:ext cx="1186038" cy="3407443"/>
          </a:xfrm>
          <a:prstGeom prst="curvedConnector2">
            <a:avLst/>
          </a:prstGeom>
          <a:ln w="12700">
            <a:solidFill>
              <a:srgbClr val="00B05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5" idx="1"/>
          </p:cNvCxnSpPr>
          <p:nvPr/>
        </p:nvCxnSpPr>
        <p:spPr>
          <a:xfrm rot="10800000" flipV="1">
            <a:off x="5294136" y="1279921"/>
            <a:ext cx="1987902" cy="4663678"/>
          </a:xfrm>
          <a:prstGeom prst="curvedConnector2">
            <a:avLst/>
          </a:prstGeom>
          <a:ln w="12700">
            <a:solidFill>
              <a:srgbClr val="00B05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Curved Connector 23"/>
          <p:cNvCxnSpPr/>
          <p:nvPr/>
        </p:nvCxnSpPr>
        <p:spPr>
          <a:xfrm>
            <a:off x="8196438" y="2078957"/>
            <a:ext cx="1073504" cy="3407441"/>
          </a:xfrm>
          <a:prstGeom prst="curvedConnector2">
            <a:avLst/>
          </a:prstGeom>
          <a:ln w="12700">
            <a:solidFill>
              <a:srgbClr val="00B05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5" name="Curved Connector 24"/>
          <p:cNvCxnSpPr>
            <a:stCxn id="8" idx="3"/>
          </p:cNvCxnSpPr>
          <p:nvPr/>
        </p:nvCxnSpPr>
        <p:spPr>
          <a:xfrm>
            <a:off x="8190088" y="2871644"/>
            <a:ext cx="271639" cy="2279476"/>
          </a:xfrm>
          <a:prstGeom prst="curvedConnector2">
            <a:avLst/>
          </a:prstGeom>
          <a:ln w="12700">
            <a:solidFill>
              <a:srgbClr val="00B05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p:cNvCxnSpPr>
            <a:stCxn id="5" idx="3"/>
          </p:cNvCxnSpPr>
          <p:nvPr/>
        </p:nvCxnSpPr>
        <p:spPr>
          <a:xfrm>
            <a:off x="8196438" y="1279921"/>
            <a:ext cx="1987903" cy="4626040"/>
          </a:xfrm>
          <a:prstGeom prst="curvedConnector2">
            <a:avLst/>
          </a:prstGeom>
          <a:ln w="12700">
            <a:solidFill>
              <a:srgbClr val="00B05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3434855" y="4792980"/>
            <a:ext cx="3773312" cy="0"/>
          </a:xfrm>
          <a:prstGeom prst="line">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434855" y="6695440"/>
            <a:ext cx="1447800" cy="0"/>
          </a:xfrm>
          <a:prstGeom prst="line">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872372" y="4800600"/>
            <a:ext cx="0" cy="189484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1591590" y="5074016"/>
            <a:ext cx="2567165" cy="1200329"/>
          </a:xfrm>
          <a:prstGeom prst="rect">
            <a:avLst/>
          </a:prstGeom>
          <a:noFill/>
        </p:spPr>
        <p:txBody>
          <a:bodyPr wrap="square" rtlCol="0">
            <a:spAutoFit/>
          </a:bodyPr>
          <a:lstStyle/>
          <a:p>
            <a:pPr algn="ctr"/>
            <a:r>
              <a:rPr lang="en-US" i="1">
                <a:solidFill>
                  <a:schemeClr val="accent1"/>
                </a:solidFill>
                <a:latin typeface="+mj-lt"/>
              </a:rPr>
              <a:t>Maximum stack space needed (ignoring ISRs)</a:t>
            </a:r>
            <a:endParaRPr lang="en-US" i="1" dirty="0">
              <a:solidFill>
                <a:schemeClr val="accent1"/>
              </a:solidFill>
              <a:latin typeface="+mj-lt"/>
            </a:endParaRPr>
          </a:p>
        </p:txBody>
      </p:sp>
      <p:sp>
        <p:nvSpPr>
          <p:cNvPr id="48" name="TextBox 47"/>
          <p:cNvSpPr txBox="1"/>
          <p:nvPr/>
        </p:nvSpPr>
        <p:spPr>
          <a:xfrm>
            <a:off x="8242687" y="1014654"/>
            <a:ext cx="762000" cy="320280"/>
          </a:xfrm>
          <a:prstGeom prst="rect">
            <a:avLst/>
          </a:prstGeom>
        </p:spPr>
        <p:txBody>
          <a:bodyPr vert="horz" wrap="none" lIns="0" tIns="0" rIns="0" bIns="0" rtlCol="0" anchor="t">
            <a:normAutofit/>
          </a:bodyPr>
          <a:lstStyle/>
          <a:p>
            <a:r>
              <a:rPr lang="en-US" sz="1800" i="1">
                <a:latin typeface="+mj-lt"/>
              </a:rPr>
              <a:t>32 bytes</a:t>
            </a:r>
            <a:endParaRPr lang="en-US" sz="1800" i="1" dirty="0">
              <a:latin typeface="+mj-lt"/>
            </a:endParaRPr>
          </a:p>
        </p:txBody>
      </p:sp>
      <p:sp>
        <p:nvSpPr>
          <p:cNvPr id="49" name="TextBox 48"/>
          <p:cNvSpPr txBox="1"/>
          <p:nvPr/>
        </p:nvSpPr>
        <p:spPr>
          <a:xfrm>
            <a:off x="8242687" y="1838352"/>
            <a:ext cx="762000" cy="320280"/>
          </a:xfrm>
          <a:prstGeom prst="rect">
            <a:avLst/>
          </a:prstGeom>
        </p:spPr>
        <p:txBody>
          <a:bodyPr vert="horz" wrap="none" lIns="0" tIns="0" rIns="0" bIns="0" rtlCol="0" anchor="t">
            <a:normAutofit/>
          </a:bodyPr>
          <a:lstStyle/>
          <a:p>
            <a:r>
              <a:rPr lang="en-US" sz="1800" i="1">
                <a:latin typeface="+mj-lt"/>
              </a:rPr>
              <a:t>4 bytes</a:t>
            </a:r>
            <a:endParaRPr lang="en-US" sz="1800" i="1" dirty="0">
              <a:latin typeface="+mj-lt"/>
            </a:endParaRPr>
          </a:p>
        </p:txBody>
      </p:sp>
      <p:sp>
        <p:nvSpPr>
          <p:cNvPr id="50" name="TextBox 49"/>
          <p:cNvSpPr txBox="1"/>
          <p:nvPr/>
        </p:nvSpPr>
        <p:spPr>
          <a:xfrm>
            <a:off x="8257927" y="2661389"/>
            <a:ext cx="762000" cy="320280"/>
          </a:xfrm>
          <a:prstGeom prst="rect">
            <a:avLst/>
          </a:prstGeom>
        </p:spPr>
        <p:txBody>
          <a:bodyPr vert="horz" wrap="none" lIns="0" tIns="0" rIns="0" bIns="0" rtlCol="0" anchor="t">
            <a:normAutofit/>
          </a:bodyPr>
          <a:lstStyle/>
          <a:p>
            <a:r>
              <a:rPr lang="en-US" sz="1800" i="1">
                <a:latin typeface="+mj-lt"/>
              </a:rPr>
              <a:t>8 bytes</a:t>
            </a:r>
            <a:endParaRPr lang="en-US" sz="1800" i="1" dirty="0">
              <a:latin typeface="+mj-lt"/>
            </a:endParaRPr>
          </a:p>
        </p:txBody>
      </p:sp>
      <p:sp>
        <p:nvSpPr>
          <p:cNvPr id="51" name="TextBox 50"/>
          <p:cNvSpPr txBox="1"/>
          <p:nvPr/>
        </p:nvSpPr>
        <p:spPr>
          <a:xfrm>
            <a:off x="8253060" y="3438864"/>
            <a:ext cx="762000" cy="320280"/>
          </a:xfrm>
          <a:prstGeom prst="rect">
            <a:avLst/>
          </a:prstGeom>
        </p:spPr>
        <p:txBody>
          <a:bodyPr vert="horz" wrap="none" lIns="0" tIns="0" rIns="0" bIns="0" rtlCol="0" anchor="t">
            <a:normAutofit/>
          </a:bodyPr>
          <a:lstStyle/>
          <a:p>
            <a:r>
              <a:rPr lang="en-US" sz="1800" i="1">
                <a:latin typeface="+mj-lt"/>
              </a:rPr>
              <a:t>20 bytes</a:t>
            </a:r>
            <a:endParaRPr lang="en-US" sz="1800" i="1" dirty="0">
              <a:latin typeface="+mj-lt"/>
            </a:endParaRPr>
          </a:p>
        </p:txBody>
      </p:sp>
    </p:spTree>
    <p:extLst>
      <p:ext uri="{BB962C8B-B14F-4D97-AF65-F5344CB8AC3E}">
        <p14:creationId xmlns:p14="http://schemas.microsoft.com/office/powerpoint/2010/main" val="2746625502"/>
      </p:ext>
    </p:extLst>
  </p:cSld>
  <p:clrMapOvr>
    <a:masterClrMapping/>
  </p:clrMapOvr>
  <p:transition>
    <p:pull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0232" y="1230775"/>
            <a:ext cx="2656812" cy="1200329"/>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a:latin typeface="Lucida Console" pitchFamily="49" charset="0"/>
              </a:rPr>
              <a:t>}</a:t>
            </a:r>
            <a:endParaRPr lang="en-US" sz="1800" dirty="0">
              <a:latin typeface="Lucida Console" pitchFamily="49" charset="0"/>
            </a:endParaRPr>
          </a:p>
        </p:txBody>
      </p:sp>
      <p:cxnSp>
        <p:nvCxnSpPr>
          <p:cNvPr id="12" name="Curved Connector 11"/>
          <p:cNvCxnSpPr>
            <a:stCxn id="36" idx="3"/>
          </p:cNvCxnSpPr>
          <p:nvPr/>
        </p:nvCxnSpPr>
        <p:spPr bwMode="auto">
          <a:xfrm>
            <a:off x="1790812" y="1957505"/>
            <a:ext cx="157382" cy="889661"/>
          </a:xfrm>
          <a:prstGeom prst="curvedConnector2">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itle 1"/>
          <p:cNvSpPr>
            <a:spLocks noGrp="1"/>
          </p:cNvSpPr>
          <p:nvPr>
            <p:ph type="title"/>
          </p:nvPr>
        </p:nvSpPr>
        <p:spPr/>
        <p:txBody>
          <a:bodyPr/>
          <a:lstStyle/>
          <a:p>
            <a:r>
              <a:rPr lang="en-US"/>
              <a:t>Example of Recursion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96981739"/>
              </p:ext>
            </p:extLst>
          </p:nvPr>
        </p:nvGraphicFramePr>
        <p:xfrm>
          <a:off x="7010400" y="1005552"/>
          <a:ext cx="4876798" cy="5168207"/>
        </p:xfrm>
        <a:graphic>
          <a:graphicData uri="http://schemas.openxmlformats.org/drawingml/2006/table">
            <a:tbl>
              <a:tblPr firstRow="1" firstCol="1" bandRow="1">
                <a:tableStyleId>{5C22544A-7EE6-4342-B048-85BDC9FD1C3A}</a:tableStyleId>
              </a:tblPr>
              <a:tblGrid>
                <a:gridCol w="859937">
                  <a:extLst>
                    <a:ext uri="{9D8B030D-6E8A-4147-A177-3AD203B41FA5}">
                      <a16:colId xmlns:a16="http://schemas.microsoft.com/office/drawing/2014/main" val="20000"/>
                    </a:ext>
                  </a:extLst>
                </a:gridCol>
                <a:gridCol w="1306514">
                  <a:extLst>
                    <a:ext uri="{9D8B030D-6E8A-4147-A177-3AD203B41FA5}">
                      <a16:colId xmlns:a16="http://schemas.microsoft.com/office/drawing/2014/main" val="20001"/>
                    </a:ext>
                  </a:extLst>
                </a:gridCol>
                <a:gridCol w="1154407">
                  <a:extLst>
                    <a:ext uri="{9D8B030D-6E8A-4147-A177-3AD203B41FA5}">
                      <a16:colId xmlns:a16="http://schemas.microsoft.com/office/drawing/2014/main" val="20002"/>
                    </a:ext>
                  </a:extLst>
                </a:gridCol>
                <a:gridCol w="1555940">
                  <a:extLst>
                    <a:ext uri="{9D8B030D-6E8A-4147-A177-3AD203B41FA5}">
                      <a16:colId xmlns:a16="http://schemas.microsoft.com/office/drawing/2014/main" val="20003"/>
                    </a:ext>
                  </a:extLst>
                </a:gridCol>
              </a:tblGrid>
              <a:tr h="35936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Lower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ctr">
                        <a:lnSpc>
                          <a:spcPct val="115000"/>
                        </a:lnSpc>
                        <a:spcBef>
                          <a:spcPts val="0"/>
                        </a:spcBef>
                        <a:spcAft>
                          <a:spcPts val="0"/>
                        </a:spcAft>
                      </a:pPr>
                      <a:r>
                        <a:rPr lang="en-US" sz="1400" dirty="0">
                          <a:solidFill>
                            <a:sysClr val="windowText" lastClr="000000"/>
                          </a:solidFill>
                          <a:effectLst/>
                          <a:latin typeface="Arial" pitchFamily="34" charset="0"/>
                          <a:cs typeface="Arial" pitchFamily="34" charset="0"/>
                        </a:rPr>
                        <a:t> </a:t>
                      </a:r>
                      <a:endParaRPr lang="en-US" sz="14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(Free stack space)</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solidFill>
                            <a:srgbClr val="C00000"/>
                          </a:solidFill>
                          <a:effectLst/>
                          <a:latin typeface="Arial" pitchFamily="34" charset="0"/>
                          <a:cs typeface="Arial" pitchFamily="34" charset="0"/>
                        </a:rPr>
                        <a:t>Activation record for current </a:t>
                      </a:r>
                      <a:r>
                        <a:rPr lang="en-US" sz="1400">
                          <a:solidFill>
                            <a:srgbClr val="C00000"/>
                          </a:solidFill>
                          <a:effectLst/>
                          <a:latin typeface="Arial" pitchFamily="34" charset="0"/>
                          <a:cs typeface="Arial" pitchFamily="34" charset="0"/>
                        </a:rPr>
                        <a:t>function a</a:t>
                      </a:r>
                      <a:endParaRPr lang="en-US" sz="1400" dirty="0">
                        <a:solidFill>
                          <a:srgbClr val="C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dirty="0">
                          <a:solidFill>
                            <a:srgbClr val="C00000"/>
                          </a:solidFill>
                          <a:effectLst/>
                          <a:latin typeface="Arial" pitchFamily="34" charset="0"/>
                          <a:cs typeface="Arial" pitchFamily="34" charset="0"/>
                        </a:rPr>
                        <a:t>Local storage</a:t>
                      </a:r>
                      <a:endParaRPr lang="en-US" sz="1400" dirty="0">
                        <a:solidFill>
                          <a:srgbClr val="C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a:t>
                      </a:r>
                      <a:r>
                        <a:rPr lang="en-US" sz="1400">
                          <a:effectLst/>
                          <a:latin typeface="Arial" pitchFamily="34" charset="0"/>
                          <a:cs typeface="Arial" pitchFamily="34" charset="0"/>
                        </a:rPr>
                        <a:t>executing </a:t>
                      </a:r>
                      <a:r>
                        <a:rPr lang="en-US" sz="1400">
                          <a:solidFill>
                            <a:srgbClr val="C00000"/>
                          </a:solidFill>
                          <a:effectLst/>
                          <a:latin typeface="Arial" pitchFamily="34" charset="0"/>
                          <a:cs typeface="Arial" pitchFamily="34" charset="0"/>
                        </a:rPr>
                        <a:t>a</a:t>
                      </a:r>
                      <a:endParaRPr lang="en-US" sz="1400" dirty="0">
                        <a:solidFill>
                          <a:srgbClr val="C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59922">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400" dirty="0">
                          <a:solidFill>
                            <a:srgbClr val="C00000"/>
                          </a:solidFill>
                          <a:effectLst/>
                          <a:latin typeface="Arial" pitchFamily="34" charset="0"/>
                          <a:ea typeface="Times New Roman"/>
                          <a:cs typeface="Arial" pitchFamily="34" charset="0"/>
                        </a:rPr>
                        <a:t>Saved </a:t>
                      </a:r>
                      <a:r>
                        <a:rPr lang="en-US" sz="1400" dirty="0" err="1">
                          <a:solidFill>
                            <a:srgbClr val="C00000"/>
                          </a:solidFill>
                          <a:effectLst/>
                          <a:latin typeface="Arial" pitchFamily="34" charset="0"/>
                          <a:ea typeface="Times New Roman"/>
                          <a:cs typeface="Arial" pitchFamily="34" charset="0"/>
                        </a:rPr>
                        <a:t>regs</a:t>
                      </a:r>
                      <a:endParaRPr lang="en-US" sz="1400" dirty="0">
                        <a:solidFill>
                          <a:srgbClr val="C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400" dirty="0">
                          <a:solidFill>
                            <a:srgbClr val="C00000"/>
                          </a:solidFill>
                          <a:effectLst/>
                          <a:latin typeface="Arial" pitchFamily="34" charset="0"/>
                          <a:ea typeface="Times New Roman"/>
                          <a:cs typeface="Arial" pitchFamily="34" charset="0"/>
                        </a:rPr>
                        <a:t>Arguments</a:t>
                      </a:r>
                      <a:r>
                        <a:rPr lang="en-US" sz="1400" baseline="0" dirty="0">
                          <a:solidFill>
                            <a:srgbClr val="C00000"/>
                          </a:solidFill>
                          <a:effectLst/>
                          <a:latin typeface="Arial" pitchFamily="34" charset="0"/>
                          <a:ea typeface="Times New Roman"/>
                          <a:cs typeface="Arial" pitchFamily="34" charset="0"/>
                        </a:rPr>
                        <a:t> (optional)</a:t>
                      </a:r>
                      <a:endParaRPr lang="en-US" sz="1400" dirty="0">
                        <a:solidFill>
                          <a:srgbClr val="C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solidFill>
                            <a:srgbClr val="7030A0"/>
                          </a:solidFill>
                          <a:effectLst/>
                          <a:latin typeface="Arial" pitchFamily="34" charset="0"/>
                          <a:cs typeface="Arial" pitchFamily="34" charset="0"/>
                        </a:rPr>
                        <a:t>Activation record for caller </a:t>
                      </a:r>
                      <a:br>
                        <a:rPr lang="en-US" sz="1400" dirty="0">
                          <a:solidFill>
                            <a:srgbClr val="7030A0"/>
                          </a:solidFill>
                          <a:effectLst/>
                          <a:latin typeface="Arial" pitchFamily="34" charset="0"/>
                          <a:cs typeface="Arial" pitchFamily="34" charset="0"/>
                        </a:rPr>
                      </a:br>
                      <a:r>
                        <a:rPr lang="en-US" sz="1400">
                          <a:solidFill>
                            <a:srgbClr val="7030A0"/>
                          </a:solidFill>
                          <a:effectLst/>
                          <a:latin typeface="Arial" pitchFamily="34" charset="0"/>
                          <a:cs typeface="Arial" pitchFamily="34" charset="0"/>
                        </a:rPr>
                        <a:t>function a</a:t>
                      </a:r>
                      <a:endParaRPr lang="en-US" sz="1400" dirty="0">
                        <a:solidFill>
                          <a:srgbClr val="7030A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dirty="0">
                          <a:solidFill>
                            <a:srgbClr val="7030A0"/>
                          </a:solidFill>
                          <a:effectLst/>
                          <a:latin typeface="Arial" pitchFamily="34" charset="0"/>
                          <a:cs typeface="Arial" pitchFamily="34" charset="0"/>
                        </a:rPr>
                        <a:t>Local storage</a:t>
                      </a:r>
                      <a:endParaRPr lang="en-US" sz="1400" dirty="0">
                        <a:solidFill>
                          <a:srgbClr val="7030A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a:t>
                      </a:r>
                      <a:r>
                        <a:rPr lang="en-US" sz="1400">
                          <a:effectLst/>
                          <a:latin typeface="Arial" pitchFamily="34" charset="0"/>
                          <a:cs typeface="Arial" pitchFamily="34" charset="0"/>
                        </a:rPr>
                        <a:t>executing </a:t>
                      </a:r>
                      <a:r>
                        <a:rPr lang="en-US" sz="1400">
                          <a:solidFill>
                            <a:srgbClr val="7030A0"/>
                          </a:solidFill>
                          <a:effectLst/>
                          <a:latin typeface="Arial" pitchFamily="34" charset="0"/>
                          <a:cs typeface="Arial" pitchFamily="34" charset="0"/>
                        </a:rPr>
                        <a:t>a</a:t>
                      </a:r>
                      <a:endParaRPr lang="en-US" sz="1400" dirty="0">
                        <a:solidFill>
                          <a:srgbClr val="7030A0"/>
                        </a:solidFill>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solidFill>
                            <a:srgbClr val="7030A0"/>
                          </a:solidFill>
                          <a:effectLst/>
                          <a:latin typeface="Arial" pitchFamily="34" charset="0"/>
                          <a:cs typeface="Arial" pitchFamily="34" charset="0"/>
                        </a:rPr>
                        <a:t>Saved </a:t>
                      </a:r>
                      <a:r>
                        <a:rPr lang="en-US" sz="1400" dirty="0" err="1">
                          <a:solidFill>
                            <a:srgbClr val="7030A0"/>
                          </a:solidFill>
                          <a:effectLst/>
                          <a:latin typeface="Arial" pitchFamily="34" charset="0"/>
                          <a:cs typeface="Arial" pitchFamily="34" charset="0"/>
                        </a:rPr>
                        <a:t>regs</a:t>
                      </a:r>
                      <a:endParaRPr lang="en-US" sz="1400" dirty="0">
                        <a:solidFill>
                          <a:srgbClr val="7030A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5"/>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solidFill>
                            <a:srgbClr val="7030A0"/>
                          </a:solidFill>
                          <a:effectLst/>
                          <a:latin typeface="Arial" pitchFamily="34" charset="0"/>
                          <a:cs typeface="Arial" pitchFamily="34" charset="0"/>
                        </a:rPr>
                        <a:t>Arguments (optional)</a:t>
                      </a:r>
                      <a:endParaRPr lang="en-US" sz="1400" dirty="0">
                        <a:solidFill>
                          <a:srgbClr val="7030A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6"/>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solidFill>
                            <a:srgbClr val="FFC000"/>
                          </a:solidFill>
                          <a:effectLst/>
                          <a:latin typeface="Arial" pitchFamily="34" charset="0"/>
                          <a:cs typeface="Arial" pitchFamily="34" charset="0"/>
                        </a:rPr>
                        <a:t>Activation record for caller’s caller </a:t>
                      </a:r>
                      <a:r>
                        <a:rPr lang="en-US" sz="1400">
                          <a:solidFill>
                            <a:srgbClr val="FFC000"/>
                          </a:solidFill>
                          <a:effectLst/>
                          <a:latin typeface="Arial" pitchFamily="34" charset="0"/>
                          <a:cs typeface="Arial" pitchFamily="34" charset="0"/>
                        </a:rPr>
                        <a:t>function a</a:t>
                      </a:r>
                      <a:endParaRPr lang="en-US" sz="1400" dirty="0">
                        <a:solidFill>
                          <a:srgbClr val="FFC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dirty="0">
                          <a:solidFill>
                            <a:srgbClr val="FFC000"/>
                          </a:solidFill>
                          <a:effectLst/>
                          <a:latin typeface="Arial" pitchFamily="34" charset="0"/>
                          <a:cs typeface="Arial" pitchFamily="34" charset="0"/>
                        </a:rPr>
                        <a:t>Local storage</a:t>
                      </a:r>
                      <a:endParaRPr lang="en-US" sz="1400" dirty="0">
                        <a:solidFill>
                          <a:srgbClr val="FFC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a:t>
                      </a:r>
                      <a:r>
                        <a:rPr lang="en-US" sz="1400">
                          <a:effectLst/>
                          <a:latin typeface="Arial" pitchFamily="34" charset="0"/>
                          <a:cs typeface="Arial" pitchFamily="34" charset="0"/>
                        </a:rPr>
                        <a:t>while executing </a:t>
                      </a:r>
                      <a:r>
                        <a:rPr lang="en-US" sz="1400">
                          <a:solidFill>
                            <a:srgbClr val="FFC000"/>
                          </a:solidFill>
                          <a:effectLst/>
                          <a:latin typeface="Arial" pitchFamily="34" charset="0"/>
                          <a:cs typeface="Arial" pitchFamily="34" charset="0"/>
                        </a:rPr>
                        <a:t>a</a:t>
                      </a:r>
                      <a:endParaRPr lang="en-US" sz="1400" dirty="0">
                        <a:solidFill>
                          <a:srgbClr val="FFC000"/>
                        </a:solidFill>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7"/>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solidFill>
                            <a:srgbClr val="FFC000"/>
                          </a:solidFill>
                          <a:effectLst/>
                          <a:latin typeface="Arial" pitchFamily="34" charset="0"/>
                          <a:cs typeface="Arial" pitchFamily="34" charset="0"/>
                        </a:rPr>
                        <a:t>Saved </a:t>
                      </a:r>
                      <a:r>
                        <a:rPr lang="en-US" sz="1400" dirty="0" err="1">
                          <a:solidFill>
                            <a:srgbClr val="FFC000"/>
                          </a:solidFill>
                          <a:effectLst/>
                          <a:latin typeface="Arial" pitchFamily="34" charset="0"/>
                          <a:cs typeface="Arial" pitchFamily="34" charset="0"/>
                        </a:rPr>
                        <a:t>regs</a:t>
                      </a:r>
                      <a:endParaRPr lang="en-US" sz="1400" dirty="0">
                        <a:solidFill>
                          <a:srgbClr val="FFC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solidFill>
                            <a:srgbClr val="FFC000"/>
                          </a:solidFill>
                          <a:effectLst/>
                          <a:latin typeface="Arial" pitchFamily="34" charset="0"/>
                          <a:cs typeface="Arial" pitchFamily="34" charset="0"/>
                        </a:rPr>
                        <a:t>Arguments (optional)</a:t>
                      </a:r>
                      <a:endParaRPr lang="en-US" sz="1400" dirty="0">
                        <a:solidFill>
                          <a:srgbClr val="FFC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9"/>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Higher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for caller’s </a:t>
                      </a:r>
                      <a:r>
                        <a:rPr lang="en-US" sz="1400" dirty="0" err="1">
                          <a:effectLst/>
                          <a:latin typeface="Arial" pitchFamily="34" charset="0"/>
                          <a:cs typeface="Arial" pitchFamily="34" charset="0"/>
                        </a:rPr>
                        <a:t>caller’s</a:t>
                      </a:r>
                      <a:r>
                        <a:rPr lang="en-US" sz="1400" dirty="0">
                          <a:effectLst/>
                          <a:latin typeface="Arial" pitchFamily="34" charset="0"/>
                          <a:cs typeface="Arial" pitchFamily="34" charset="0"/>
                        </a:rPr>
                        <a:t> caller function main</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main</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10"/>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1"/>
                  </a:ext>
                </a:extLst>
              </a:tr>
              <a:tr h="33339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2"/>
                  </a:ext>
                </a:extLst>
              </a:tr>
            </a:tbl>
          </a:graphicData>
        </a:graphic>
      </p:graphicFrame>
      <p:cxnSp>
        <p:nvCxnSpPr>
          <p:cNvPr id="8" name="Curved Connector 7"/>
          <p:cNvCxnSpPr>
            <a:stCxn id="25" idx="3"/>
            <a:endCxn id="18" idx="0"/>
          </p:cNvCxnSpPr>
          <p:nvPr/>
        </p:nvCxnSpPr>
        <p:spPr bwMode="auto">
          <a:xfrm flipV="1">
            <a:off x="1753240" y="2811427"/>
            <a:ext cx="194954" cy="762469"/>
          </a:xfrm>
          <a:prstGeom prst="curvedConnector4">
            <a:avLst>
              <a:gd name="adj1" fmla="val 898653"/>
              <a:gd name="adj2" fmla="val 171336"/>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a:stCxn id="25" idx="3"/>
            <a:endCxn id="18" idx="0"/>
          </p:cNvCxnSpPr>
          <p:nvPr/>
        </p:nvCxnSpPr>
        <p:spPr bwMode="auto">
          <a:xfrm flipV="1">
            <a:off x="1753240" y="2811427"/>
            <a:ext cx="194954" cy="762469"/>
          </a:xfrm>
          <a:prstGeom prst="curvedConnector4">
            <a:avLst>
              <a:gd name="adj1" fmla="val 1071172"/>
              <a:gd name="adj2" fmla="val 114819"/>
            </a:avLst>
          </a:prstGeom>
          <a:solidFill>
            <a:schemeClr val="accent1"/>
          </a:solidFill>
          <a:ln w="381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ounded Rectangle 5"/>
          <p:cNvSpPr/>
          <p:nvPr/>
        </p:nvSpPr>
        <p:spPr>
          <a:xfrm>
            <a:off x="4343400" y="12192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
        <p:nvSpPr>
          <p:cNvPr id="10" name="Rounded Rectangle 9"/>
          <p:cNvSpPr/>
          <p:nvPr/>
        </p:nvSpPr>
        <p:spPr>
          <a:xfrm>
            <a:off x="4343400" y="2018236"/>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11" name="Curved Connector 10"/>
          <p:cNvCxnSpPr>
            <a:endCxn id="10" idx="0"/>
          </p:cNvCxnSpPr>
          <p:nvPr/>
        </p:nvCxnSpPr>
        <p:spPr bwMode="auto">
          <a:xfrm rot="5400000">
            <a:off x="4611337" y="1828972"/>
            <a:ext cx="378527" cy="12700"/>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ounded Rectangle 13"/>
          <p:cNvSpPr/>
          <p:nvPr/>
        </p:nvSpPr>
        <p:spPr>
          <a:xfrm>
            <a:off x="4337050" y="2810923"/>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15" name="Curved Connector 14"/>
          <p:cNvCxnSpPr>
            <a:stCxn id="10" idx="2"/>
            <a:endCxn id="14" idx="0"/>
          </p:cNvCxnSpPr>
          <p:nvPr/>
        </p:nvCxnSpPr>
        <p:spPr bwMode="auto">
          <a:xfrm rot="5400000">
            <a:off x="4611336" y="2621659"/>
            <a:ext cx="372178" cy="6350"/>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ounded Rectangle 15"/>
          <p:cNvSpPr/>
          <p:nvPr/>
        </p:nvSpPr>
        <p:spPr>
          <a:xfrm>
            <a:off x="4337050" y="3609959"/>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17" name="Curved Connector 16"/>
          <p:cNvCxnSpPr>
            <a:stCxn id="14" idx="2"/>
            <a:endCxn id="16" idx="0"/>
          </p:cNvCxnSpPr>
          <p:nvPr/>
        </p:nvCxnSpPr>
        <p:spPr bwMode="auto">
          <a:xfrm rot="5400000">
            <a:off x="4604987" y="3420695"/>
            <a:ext cx="378527" cy="12700"/>
          </a:xfrm>
          <a:prstGeom prst="curvedConnector3">
            <a:avLst/>
          </a:prstGeom>
          <a:solidFill>
            <a:schemeClr val="accent1"/>
          </a:solidFill>
          <a:ln w="381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17"/>
          <p:cNvSpPr/>
          <p:nvPr/>
        </p:nvSpPr>
        <p:spPr>
          <a:xfrm>
            <a:off x="619788" y="2811427"/>
            <a:ext cx="2656812" cy="1200329"/>
          </a:xfrm>
          <a:prstGeom prst="rect">
            <a:avLst/>
          </a:prstGeom>
        </p:spPr>
        <p:txBody>
          <a:bodyPr wrap="square">
            <a:spAutoFit/>
          </a:bodyPr>
          <a:lstStyle/>
          <a:p>
            <a:pPr>
              <a:tabLst>
                <a:tab pos="457200" algn="l"/>
              </a:tabLst>
            </a:pPr>
            <a:r>
              <a:rPr lang="en-US" sz="1800">
                <a:latin typeface="Lucida Console" pitchFamily="49" charset="0"/>
              </a:rPr>
              <a:t>void </a:t>
            </a:r>
            <a:r>
              <a:rPr lang="en-US" sz="1800" dirty="0">
                <a:latin typeface="Lucida Console" pitchFamily="49" charset="0"/>
              </a:rPr>
              <a:t>a(void)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a:latin typeface="Lucida Console" pitchFamily="49" charset="0"/>
              </a:rPr>
              <a:t>	a();</a:t>
            </a:r>
            <a:endParaRPr lang="en-US" sz="1800" dirty="0">
              <a:latin typeface="Lucida Console" pitchFamily="49" charset="0"/>
            </a:endParaRPr>
          </a:p>
          <a:p>
            <a:pPr>
              <a:tabLst>
                <a:tab pos="457200" algn="l"/>
              </a:tabLst>
            </a:pPr>
            <a:r>
              <a:rPr lang="en-US" sz="1800">
                <a:latin typeface="Lucida Console" pitchFamily="49" charset="0"/>
              </a:rPr>
              <a:t>}</a:t>
            </a:r>
            <a:endParaRPr lang="en-US" sz="1800" dirty="0">
              <a:latin typeface="Lucida Console" pitchFamily="49" charset="0"/>
            </a:endParaRPr>
          </a:p>
        </p:txBody>
      </p:sp>
      <p:sp>
        <p:nvSpPr>
          <p:cNvPr id="25" name="Rectangle 24"/>
          <p:cNvSpPr/>
          <p:nvPr/>
        </p:nvSpPr>
        <p:spPr>
          <a:xfrm>
            <a:off x="987624" y="3411591"/>
            <a:ext cx="765616" cy="32460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025196" y="1795200"/>
            <a:ext cx="765616" cy="32460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442594"/>
      </p:ext>
    </p:extLst>
  </p:cSld>
  <p:clrMapOvr>
    <a:masterClrMapping/>
  </p:clrMapOvr>
  <p:transition>
    <p:pull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6313" y="2981326"/>
            <a:ext cx="7772400" cy="1362075"/>
          </a:xfrm>
        </p:spPr>
        <p:txBody>
          <a:bodyPr/>
          <a:lstStyle/>
          <a:p>
            <a:r>
              <a:rPr lang="en-US" dirty="0"/>
              <a:t>Calling Functions</a:t>
            </a:r>
          </a:p>
        </p:txBody>
      </p:sp>
    </p:spTree>
    <p:extLst>
      <p:ext uri="{BB962C8B-B14F-4D97-AF65-F5344CB8AC3E}">
        <p14:creationId xmlns:p14="http://schemas.microsoft.com/office/powerpoint/2010/main" val="3807476467"/>
      </p:ext>
    </p:extLst>
  </p:cSld>
  <p:clrMapOvr>
    <a:masterClrMapping/>
  </p:clrMapOvr>
  <p:transition>
    <p:pull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Arguments and Return Values</a:t>
            </a:r>
          </a:p>
        </p:txBody>
      </p:sp>
      <p:sp>
        <p:nvSpPr>
          <p:cNvPr id="3" name="Content Placeholder 2"/>
          <p:cNvSpPr>
            <a:spLocks noGrp="1"/>
          </p:cNvSpPr>
          <p:nvPr>
            <p:ph idx="1"/>
          </p:nvPr>
        </p:nvSpPr>
        <p:spPr>
          <a:xfrm>
            <a:off x="479999" y="1219200"/>
            <a:ext cx="9959401" cy="5486400"/>
          </a:xfrm>
        </p:spPr>
        <p:txBody>
          <a:bodyPr/>
          <a:lstStyle/>
          <a:p>
            <a:pPr>
              <a:spcBef>
                <a:spcPts val="600"/>
              </a:spcBef>
            </a:pPr>
            <a:r>
              <a:rPr lang="en-US" sz="2400" dirty="0"/>
              <a:t>First, pass the arguments</a:t>
            </a:r>
          </a:p>
          <a:p>
            <a:pPr lvl="1">
              <a:spcBef>
                <a:spcPts val="600"/>
              </a:spcBef>
            </a:pPr>
            <a:r>
              <a:rPr lang="en-US" sz="2000" b="1" dirty="0"/>
              <a:t>How to pass them?</a:t>
            </a:r>
          </a:p>
          <a:p>
            <a:pPr lvl="2">
              <a:spcBef>
                <a:spcPts val="600"/>
              </a:spcBef>
            </a:pPr>
            <a:r>
              <a:rPr lang="en-US" sz="1800" dirty="0"/>
              <a:t>Much faster to use registers than stack</a:t>
            </a:r>
          </a:p>
          <a:p>
            <a:pPr lvl="2">
              <a:spcBef>
                <a:spcPts val="600"/>
              </a:spcBef>
            </a:pPr>
            <a:r>
              <a:rPr lang="en-US" sz="1800" dirty="0"/>
              <a:t>But quantity of registers is limited</a:t>
            </a:r>
          </a:p>
          <a:p>
            <a:pPr lvl="1">
              <a:spcBef>
                <a:spcPts val="600"/>
              </a:spcBef>
            </a:pPr>
            <a:r>
              <a:rPr lang="en-US" sz="2000" b="1" dirty="0"/>
              <a:t>Basic rules</a:t>
            </a:r>
          </a:p>
          <a:p>
            <a:pPr lvl="2">
              <a:spcBef>
                <a:spcPts val="600"/>
              </a:spcBef>
            </a:pPr>
            <a:r>
              <a:rPr lang="en-US" sz="1800" dirty="0"/>
              <a:t>Process arguments in order they appear in source code</a:t>
            </a:r>
          </a:p>
          <a:p>
            <a:pPr lvl="2">
              <a:spcBef>
                <a:spcPts val="600"/>
              </a:spcBef>
            </a:pPr>
            <a:r>
              <a:rPr lang="en-US" sz="1800" dirty="0"/>
              <a:t>Round size up to be a multiple of 4 bytes</a:t>
            </a:r>
          </a:p>
          <a:p>
            <a:pPr lvl="2">
              <a:spcBef>
                <a:spcPts val="600"/>
              </a:spcBef>
            </a:pPr>
            <a:r>
              <a:rPr lang="en-US" sz="1800" dirty="0"/>
              <a:t>Copy arguments into core registers (r0-r3), aligning doubles to even registers</a:t>
            </a:r>
          </a:p>
          <a:p>
            <a:pPr lvl="2">
              <a:spcBef>
                <a:spcPts val="600"/>
              </a:spcBef>
            </a:pPr>
            <a:r>
              <a:rPr lang="en-US" sz="1800" dirty="0"/>
              <a:t>Copy remaining arguments onto stack, aligning doubles to even addresses</a:t>
            </a:r>
          </a:p>
          <a:p>
            <a:pPr lvl="2">
              <a:spcBef>
                <a:spcPts val="600"/>
              </a:spcBef>
            </a:pPr>
            <a:r>
              <a:rPr lang="en-US" sz="1800" dirty="0"/>
              <a:t>Specific rules in AAPCS, Section 5.5</a:t>
            </a:r>
          </a:p>
          <a:p>
            <a:pPr>
              <a:spcBef>
                <a:spcPts val="600"/>
              </a:spcBef>
            </a:pPr>
            <a:r>
              <a:rPr lang="en-US" sz="2400" dirty="0"/>
              <a:t>Second, call the function </a:t>
            </a:r>
          </a:p>
          <a:p>
            <a:pPr lvl="1">
              <a:spcBef>
                <a:spcPts val="600"/>
              </a:spcBef>
            </a:pPr>
            <a:r>
              <a:rPr lang="en-US" sz="2000" dirty="0"/>
              <a:t>Usually as subroutine with branch link (</a:t>
            </a:r>
            <a:r>
              <a:rPr lang="en-US" sz="2000" dirty="0" err="1"/>
              <a:t>bl</a:t>
            </a:r>
            <a:r>
              <a:rPr lang="en-US" sz="2000" dirty="0"/>
              <a:t>) or branch link and exchange instruction (</a:t>
            </a:r>
            <a:r>
              <a:rPr lang="en-US" sz="2000" dirty="0" err="1"/>
              <a:t>blx</a:t>
            </a:r>
            <a:r>
              <a:rPr lang="en-US" sz="2000" dirty="0"/>
              <a:t>)</a:t>
            </a:r>
          </a:p>
          <a:p>
            <a:pPr lvl="1">
              <a:spcBef>
                <a:spcPts val="600"/>
              </a:spcBef>
            </a:pPr>
            <a:r>
              <a:rPr lang="en-US" sz="2000" dirty="0"/>
              <a:t>Exceptions in AAPCS</a:t>
            </a:r>
          </a:p>
          <a:p>
            <a:pPr>
              <a:spcBef>
                <a:spcPts val="600"/>
              </a:spcBef>
            </a:pPr>
            <a:endParaRPr lang="en-US" sz="1800" dirty="0"/>
          </a:p>
        </p:txBody>
      </p:sp>
    </p:spTree>
    <p:extLst>
      <p:ext uri="{BB962C8B-B14F-4D97-AF65-F5344CB8AC3E}">
        <p14:creationId xmlns:p14="http://schemas.microsoft.com/office/powerpoint/2010/main" val="1806211899"/>
      </p:ext>
    </p:extLst>
  </p:cSld>
  <p:clrMapOvr>
    <a:masterClrMapping/>
  </p:clrMapOvr>
  <p:transition>
    <p:pull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AAPCS Core Register Use</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852489"/>
            <a:ext cx="7476690" cy="542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bwMode="auto">
          <a:xfrm>
            <a:off x="4953000" y="5033963"/>
            <a:ext cx="990600" cy="1295400"/>
          </a:xfrm>
          <a:prstGeom prst="rect">
            <a:avLst/>
          </a:prstGeom>
          <a:noFill/>
          <a:ln w="571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 name="Rectangle 5"/>
          <p:cNvSpPr/>
          <p:nvPr/>
        </p:nvSpPr>
        <p:spPr bwMode="auto">
          <a:xfrm>
            <a:off x="2364582" y="5029200"/>
            <a:ext cx="1902618" cy="1295400"/>
          </a:xfrm>
          <a:prstGeom prst="rect">
            <a:avLst/>
          </a:prstGeom>
          <a:noFill/>
          <a:ln w="571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972668172"/>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normAutofit/>
          </a:bodyPr>
          <a:lstStyle/>
          <a:p>
            <a:pPr>
              <a:defRPr/>
            </a:pPr>
            <a:r>
              <a:rPr lang="en-US" sz="3200" dirty="0"/>
              <a:t>Program Translation Stages</a:t>
            </a:r>
          </a:p>
        </p:txBody>
      </p:sp>
      <p:sp>
        <p:nvSpPr>
          <p:cNvPr id="11267" name="Rectangle 3"/>
          <p:cNvSpPr>
            <a:spLocks noGrp="1" noChangeArrowheads="1"/>
          </p:cNvSpPr>
          <p:nvPr>
            <p:ph idx="1"/>
          </p:nvPr>
        </p:nvSpPr>
        <p:spPr>
          <a:xfrm>
            <a:off x="3352800" y="838200"/>
            <a:ext cx="7239000" cy="5867400"/>
          </a:xfrm>
        </p:spPr>
        <p:txBody>
          <a:bodyPr/>
          <a:lstStyle/>
          <a:p>
            <a:r>
              <a:rPr lang="en-US" sz="2400" dirty="0"/>
              <a:t>Parser</a:t>
            </a:r>
          </a:p>
          <a:p>
            <a:pPr lvl="1"/>
            <a:r>
              <a:rPr lang="en-US" sz="2000" dirty="0"/>
              <a:t>reads in C code, </a:t>
            </a:r>
          </a:p>
          <a:p>
            <a:pPr lvl="1"/>
            <a:r>
              <a:rPr lang="en-US" sz="2000" dirty="0"/>
              <a:t>checks for syntax errors, </a:t>
            </a:r>
          </a:p>
          <a:p>
            <a:pPr lvl="1"/>
            <a:r>
              <a:rPr lang="en-US" sz="2000" dirty="0"/>
              <a:t>forms intermediate code (tree representation)</a:t>
            </a:r>
          </a:p>
          <a:p>
            <a:r>
              <a:rPr lang="en-US" sz="2400" dirty="0"/>
              <a:t>High-Level Optimizer</a:t>
            </a:r>
          </a:p>
          <a:p>
            <a:pPr lvl="1"/>
            <a:r>
              <a:rPr lang="en-US" sz="2000" dirty="0"/>
              <a:t>Modifies intermediate code (processor-independent)</a:t>
            </a:r>
          </a:p>
          <a:p>
            <a:r>
              <a:rPr lang="en-US" sz="2400" dirty="0"/>
              <a:t>Code Generator</a:t>
            </a:r>
          </a:p>
          <a:p>
            <a:pPr lvl="1"/>
            <a:r>
              <a:rPr lang="en-US" sz="2000" dirty="0"/>
              <a:t>Creates assembly code from of the intermediate code</a:t>
            </a:r>
          </a:p>
          <a:p>
            <a:pPr lvl="1"/>
            <a:r>
              <a:rPr lang="en-US" sz="2000" dirty="0"/>
              <a:t>Allocates variable uses to registers</a:t>
            </a:r>
          </a:p>
          <a:p>
            <a:r>
              <a:rPr lang="en-US" sz="2400" dirty="0"/>
              <a:t>Low-Level Optimizer</a:t>
            </a:r>
          </a:p>
          <a:p>
            <a:pPr lvl="1"/>
            <a:r>
              <a:rPr lang="en-US" sz="2000" dirty="0"/>
              <a:t>Modifies assembly code (parts are processor-specific)</a:t>
            </a:r>
          </a:p>
          <a:p>
            <a:r>
              <a:rPr lang="en-US" sz="2400" dirty="0"/>
              <a:t>Assembler</a:t>
            </a:r>
          </a:p>
          <a:p>
            <a:pPr lvl="1"/>
            <a:r>
              <a:rPr lang="en-US" sz="2000" dirty="0"/>
              <a:t>Creates object code (machine code)</a:t>
            </a:r>
          </a:p>
          <a:p>
            <a:r>
              <a:rPr lang="en-US" sz="2400" dirty="0"/>
              <a:t>Linker/Loader</a:t>
            </a:r>
          </a:p>
          <a:p>
            <a:pPr lvl="1"/>
            <a:r>
              <a:rPr lang="en-US" sz="2000" dirty="0"/>
              <a:t>Creates executable image from one or more object file</a:t>
            </a:r>
          </a:p>
        </p:txBody>
      </p:sp>
      <p:sp>
        <p:nvSpPr>
          <p:cNvPr id="3" name="Rectangle 2"/>
          <p:cNvSpPr/>
          <p:nvPr/>
        </p:nvSpPr>
        <p:spPr bwMode="auto">
          <a:xfrm>
            <a:off x="3352800" y="852488"/>
            <a:ext cx="6477000" cy="4024312"/>
          </a:xfrm>
          <a:prstGeom prst="rect">
            <a:avLst/>
          </a:prstGeom>
          <a:noFill/>
          <a:ln w="9525" cap="flat" cmpd="sng" algn="ctr">
            <a:solidFill>
              <a:srgbClr val="FF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2" name="TextBox 1"/>
          <p:cNvSpPr txBox="1"/>
          <p:nvPr/>
        </p:nvSpPr>
        <p:spPr>
          <a:xfrm>
            <a:off x="1859088" y="2536057"/>
            <a:ext cx="1418978" cy="461665"/>
          </a:xfrm>
          <a:prstGeom prst="rect">
            <a:avLst/>
          </a:prstGeom>
          <a:noFill/>
        </p:spPr>
        <p:txBody>
          <a:bodyPr wrap="none" rtlCol="0">
            <a:spAutoFit/>
          </a:bodyPr>
          <a:lstStyle/>
          <a:p>
            <a:r>
              <a:rPr lang="en-US" dirty="0">
                <a:latin typeface="+mj-lt"/>
              </a:rPr>
              <a:t>Compiler</a:t>
            </a:r>
          </a:p>
        </p:txBody>
      </p:sp>
      <p:sp>
        <p:nvSpPr>
          <p:cNvPr id="4" name="Rectangle 3"/>
          <p:cNvSpPr/>
          <p:nvPr/>
        </p:nvSpPr>
        <p:spPr bwMode="auto">
          <a:xfrm>
            <a:off x="3352800" y="5638800"/>
            <a:ext cx="6477000" cy="685800"/>
          </a:xfrm>
          <a:prstGeom prst="rect">
            <a:avLst/>
          </a:prstGeom>
          <a:noFill/>
          <a:ln w="9525" cap="flat" cmpd="sng" algn="ctr">
            <a:solidFill>
              <a:srgbClr val="FF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8" name="Rectangle 7"/>
          <p:cNvSpPr/>
          <p:nvPr/>
        </p:nvSpPr>
        <p:spPr bwMode="auto">
          <a:xfrm>
            <a:off x="3352800" y="4876800"/>
            <a:ext cx="6477000" cy="762000"/>
          </a:xfrm>
          <a:prstGeom prst="rect">
            <a:avLst/>
          </a:prstGeom>
          <a:noFill/>
          <a:ln w="9525" cap="flat" cmpd="sng" algn="ctr">
            <a:solidFill>
              <a:srgbClr val="FF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9" name="TextBox 8"/>
          <p:cNvSpPr txBox="1"/>
          <p:nvPr/>
        </p:nvSpPr>
        <p:spPr>
          <a:xfrm>
            <a:off x="1712607" y="4876801"/>
            <a:ext cx="1502334" cy="461665"/>
          </a:xfrm>
          <a:prstGeom prst="rect">
            <a:avLst/>
          </a:prstGeom>
          <a:noFill/>
        </p:spPr>
        <p:txBody>
          <a:bodyPr wrap="none" rtlCol="0">
            <a:spAutoFit/>
          </a:bodyPr>
          <a:lstStyle/>
          <a:p>
            <a:r>
              <a:rPr lang="en-US" dirty="0">
                <a:latin typeface="+mj-lt"/>
              </a:rPr>
              <a:t>Assembler</a:t>
            </a:r>
          </a:p>
        </p:txBody>
      </p:sp>
      <p:sp>
        <p:nvSpPr>
          <p:cNvPr id="10" name="TextBox 9"/>
          <p:cNvSpPr txBox="1"/>
          <p:nvPr/>
        </p:nvSpPr>
        <p:spPr>
          <a:xfrm>
            <a:off x="1903135" y="5410201"/>
            <a:ext cx="1063112" cy="830997"/>
          </a:xfrm>
          <a:prstGeom prst="rect">
            <a:avLst/>
          </a:prstGeom>
          <a:noFill/>
        </p:spPr>
        <p:txBody>
          <a:bodyPr wrap="none" rtlCol="0">
            <a:spAutoFit/>
          </a:bodyPr>
          <a:lstStyle/>
          <a:p>
            <a:r>
              <a:rPr lang="en-US" dirty="0">
                <a:latin typeface="+mj-lt"/>
              </a:rPr>
              <a:t>Linker/</a:t>
            </a:r>
            <a:br>
              <a:rPr lang="en-US" dirty="0">
                <a:latin typeface="+mj-lt"/>
              </a:rPr>
            </a:br>
            <a:r>
              <a:rPr lang="en-US" dirty="0">
                <a:latin typeface="+mj-lt"/>
              </a:rPr>
              <a:t>Loader</a:t>
            </a:r>
          </a:p>
        </p:txBody>
      </p:sp>
    </p:spTree>
    <p:extLst>
      <p:ext uri="{BB962C8B-B14F-4D97-AF65-F5344CB8AC3E}">
        <p14:creationId xmlns:p14="http://schemas.microsoft.com/office/powerpoint/2010/main" val="3767543015"/>
      </p:ext>
    </p:extLst>
  </p:cSld>
  <p:clrMapOvr>
    <a:masterClrMapping/>
  </p:clrMapOvr>
  <p:transition>
    <p:pull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Values</a:t>
            </a:r>
          </a:p>
        </p:txBody>
      </p:sp>
      <p:sp>
        <p:nvSpPr>
          <p:cNvPr id="3" name="Content Placeholder 2"/>
          <p:cNvSpPr>
            <a:spLocks noGrp="1"/>
          </p:cNvSpPr>
          <p:nvPr>
            <p:ph idx="1"/>
          </p:nvPr>
        </p:nvSpPr>
        <p:spPr>
          <a:xfrm>
            <a:off x="479999" y="1143000"/>
            <a:ext cx="6454201" cy="2514600"/>
          </a:xfrm>
        </p:spPr>
        <p:txBody>
          <a:bodyPr/>
          <a:lstStyle/>
          <a:p>
            <a:r>
              <a:rPr lang="en-US" sz="2400" dirty="0" err="1"/>
              <a:t>Callee</a:t>
            </a:r>
            <a:r>
              <a:rPr lang="en-US" sz="2400" dirty="0"/>
              <a:t> passes Return Value in register(s) or stack</a:t>
            </a:r>
          </a:p>
          <a:p>
            <a:r>
              <a:rPr lang="en-US" sz="2400"/>
              <a:t>Registers: </a:t>
            </a:r>
            <a:r>
              <a:rPr lang="en-US" sz="2100"/>
              <a:t>r0</a:t>
            </a:r>
            <a:r>
              <a:rPr lang="en-US" sz="2100" dirty="0"/>
              <a:t>, r0-r1, or r0-r3</a:t>
            </a:r>
          </a:p>
          <a:p>
            <a:r>
              <a:rPr lang="en-US" sz="2400"/>
              <a:t>Stack</a:t>
            </a:r>
            <a:endParaRPr lang="en-US" sz="2400" dirty="0"/>
          </a:p>
          <a:p>
            <a:pPr lvl="1"/>
            <a:r>
              <a:rPr lang="en-US" sz="2000" dirty="0"/>
              <a:t>Caller function allocates space on stack for return value, then passes pointer to space as an argument to </a:t>
            </a:r>
            <a:r>
              <a:rPr lang="en-US" sz="2000" dirty="0" err="1"/>
              <a:t>callee</a:t>
            </a:r>
            <a:endParaRPr lang="en-US" sz="2000" dirty="0"/>
          </a:p>
          <a:p>
            <a:pPr lvl="1"/>
            <a:r>
              <a:rPr lang="en-US" sz="2000" dirty="0" err="1"/>
              <a:t>Callee</a:t>
            </a:r>
            <a:r>
              <a:rPr lang="en-US" sz="2000" dirty="0"/>
              <a:t> stores result at location indicated </a:t>
            </a:r>
            <a:r>
              <a:rPr lang="en-US" sz="2000"/>
              <a:t>by pointer</a:t>
            </a:r>
          </a:p>
          <a:p>
            <a:pPr lvl="1"/>
            <a:r>
              <a:rPr lang="en-US" sz="2000"/>
              <a:t>Example: a’s result is passed on stack</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542370227"/>
              </p:ext>
            </p:extLst>
          </p:nvPr>
        </p:nvGraphicFramePr>
        <p:xfrm>
          <a:off x="7086600" y="1143000"/>
          <a:ext cx="4267200" cy="2100072"/>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256540">
                <a:tc rowSpan="2">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Return value size</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Registers used for passing</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nSpc>
                          <a:spcPct val="115000"/>
                        </a:lnSpc>
                        <a:spcBef>
                          <a:spcPts val="0"/>
                        </a:spcBef>
                        <a:spcAft>
                          <a:spcPts val="0"/>
                        </a:spcAft>
                      </a:pP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vMerge="1">
                  <a:txBody>
                    <a:bodyPr/>
                    <a:lstStyle/>
                    <a:p>
                      <a:pPr marL="0" marR="0">
                        <a:lnSpc>
                          <a:spcPct val="115000"/>
                        </a:lnSpc>
                        <a:spcBef>
                          <a:spcPts val="0"/>
                        </a:spcBef>
                        <a:spcAft>
                          <a:spcPts val="0"/>
                        </a:spcAft>
                      </a:pP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Fundamental Data Type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Composite</a:t>
                      </a:r>
                      <a:r>
                        <a:rPr lang="en-US" sz="1600" b="0" baseline="0" dirty="0">
                          <a:solidFill>
                            <a:sysClr val="windowText" lastClr="000000"/>
                          </a:solidFill>
                          <a:effectLst/>
                          <a:latin typeface="Arial" pitchFamily="34" charset="0"/>
                          <a:ea typeface="Times New Roman"/>
                          <a:cs typeface="Arial" pitchFamily="34" charset="0"/>
                        </a:rPr>
                        <a:t> Data Type</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1-4 bytes</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r0</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r0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mn-ea"/>
                          <a:cs typeface="Arial" pitchFamily="34" charset="0"/>
                        </a:rPr>
                        <a:t>8</a:t>
                      </a:r>
                      <a:r>
                        <a:rPr lang="en-US" sz="1600" b="0" baseline="0" dirty="0">
                          <a:solidFill>
                            <a:sysClr val="windowText" lastClr="000000"/>
                          </a:solidFill>
                          <a:effectLst/>
                          <a:latin typeface="Arial" pitchFamily="34" charset="0"/>
                          <a:ea typeface="+mn-ea"/>
                          <a:cs typeface="Arial" pitchFamily="34" charset="0"/>
                        </a:rPr>
                        <a:t> bytes</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r0-r1</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stack</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16 bytes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r0-r3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stack</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Indeterminate size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n/a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stack</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05022867"/>
              </p:ext>
            </p:extLst>
          </p:nvPr>
        </p:nvGraphicFramePr>
        <p:xfrm>
          <a:off x="5312319" y="3657600"/>
          <a:ext cx="6368062" cy="2512776"/>
        </p:xfrm>
        <a:graphic>
          <a:graphicData uri="http://schemas.openxmlformats.org/drawingml/2006/table">
            <a:tbl>
              <a:tblPr firstRow="1" bandRow="1">
                <a:tableStyleId>{2D5ABB26-0587-4C30-8999-92F81FD0307C}</a:tableStyleId>
              </a:tblPr>
              <a:tblGrid>
                <a:gridCol w="702420">
                  <a:extLst>
                    <a:ext uri="{9D8B030D-6E8A-4147-A177-3AD203B41FA5}">
                      <a16:colId xmlns:a16="http://schemas.microsoft.com/office/drawing/2014/main" val="20000"/>
                    </a:ext>
                  </a:extLst>
                </a:gridCol>
                <a:gridCol w="690861">
                  <a:extLst>
                    <a:ext uri="{9D8B030D-6E8A-4147-A177-3AD203B41FA5}">
                      <a16:colId xmlns:a16="http://schemas.microsoft.com/office/drawing/2014/main" val="20001"/>
                    </a:ext>
                  </a:extLst>
                </a:gridCol>
                <a:gridCol w="219839">
                  <a:extLst>
                    <a:ext uri="{9D8B030D-6E8A-4147-A177-3AD203B41FA5}">
                      <a16:colId xmlns:a16="http://schemas.microsoft.com/office/drawing/2014/main" val="20002"/>
                    </a:ext>
                  </a:extLst>
                </a:gridCol>
                <a:gridCol w="1219701">
                  <a:extLst>
                    <a:ext uri="{9D8B030D-6E8A-4147-A177-3AD203B41FA5}">
                      <a16:colId xmlns:a16="http://schemas.microsoft.com/office/drawing/2014/main" val="20003"/>
                    </a:ext>
                  </a:extLst>
                </a:gridCol>
                <a:gridCol w="702420">
                  <a:extLst>
                    <a:ext uri="{9D8B030D-6E8A-4147-A177-3AD203B41FA5}">
                      <a16:colId xmlns:a16="http://schemas.microsoft.com/office/drawing/2014/main" val="20004"/>
                    </a:ext>
                  </a:extLst>
                </a:gridCol>
                <a:gridCol w="1219701">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702420">
                  <a:extLst>
                    <a:ext uri="{9D8B030D-6E8A-4147-A177-3AD203B41FA5}">
                      <a16:colId xmlns:a16="http://schemas.microsoft.com/office/drawing/2014/main" val="20007"/>
                    </a:ext>
                  </a:extLst>
                </a:gridCol>
                <a:gridCol w="702420">
                  <a:extLst>
                    <a:ext uri="{9D8B030D-6E8A-4147-A177-3AD203B41FA5}">
                      <a16:colId xmlns:a16="http://schemas.microsoft.com/office/drawing/2014/main" val="20008"/>
                    </a:ext>
                  </a:extLst>
                </a:gridCol>
              </a:tblGrid>
              <a:tr h="307789">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0"/>
                  </a:ext>
                </a:extLst>
              </a:tr>
              <a:tr h="307789">
                <a:tc>
                  <a:txBody>
                    <a:bodyPr/>
                    <a:lstStyle/>
                    <a:p>
                      <a:pPr algn="r"/>
                      <a:endParaRPr lang="en-US" sz="1200" i="1"/>
                    </a:p>
                  </a:txBody>
                  <a:tcPr marL="45720" marR="45720" marT="0" marB="0" anchor="b"/>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lnB w="12700" cap="flat" cmpd="sng" algn="ctr">
                      <a:solidFill>
                        <a:schemeClr val="tx1"/>
                      </a:solidFill>
                      <a:prstDash val="solid"/>
                      <a:round/>
                      <a:headEnd type="none" w="med" len="med"/>
                      <a:tailEnd type="none" w="med" len="med"/>
                    </a:lnB>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312064">
                <a:tc>
                  <a:txBody>
                    <a:bodyPr/>
                    <a:lstStyle/>
                    <a:p>
                      <a:pPr algn="r"/>
                      <a:endParaRPr lang="en-US" sz="1200" i="1"/>
                    </a:p>
                  </a:txBody>
                  <a:tcPr marL="45720" marR="45720" marT="0" marB="0" anchor="b"/>
                </a:tc>
                <a:tc>
                  <a:txBody>
                    <a:bodyPr/>
                    <a:lstStyle/>
                    <a:p>
                      <a:pPr algn="ctr"/>
                      <a:endParaRPr lang="en-US"/>
                    </a:p>
                  </a:txBody>
                  <a:tcPr/>
                </a:tc>
                <a:tc>
                  <a:txBody>
                    <a:bodyPr/>
                    <a:lstStyle/>
                    <a:p>
                      <a:pPr algn="ctr"/>
                      <a:endParaRPr lang="en-US"/>
                    </a:p>
                  </a:txBody>
                  <a:tcPr/>
                </a:tc>
                <a:tc>
                  <a:txBody>
                    <a:bodyPr/>
                    <a:lstStyle/>
                    <a:p>
                      <a:pPr algn="ct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312064">
                <a:tc>
                  <a:txBody>
                    <a:bodyPr/>
                    <a:lstStyle/>
                    <a:p>
                      <a:pPr algn="r"/>
                      <a:endParaRPr lang="en-US" sz="1200" i="1"/>
                    </a:p>
                  </a:txBody>
                  <a:tcPr marL="45720" marR="45720" marT="0" marB="0" anchor="b"/>
                </a:tc>
                <a:tc>
                  <a:txBody>
                    <a:bodyPr/>
                    <a:lstStyle/>
                    <a:p>
                      <a:pPr algn="ctr"/>
                      <a:endParaRPr lang="en-US"/>
                    </a:p>
                  </a:txBody>
                  <a:tcPr/>
                </a:tc>
                <a:tc>
                  <a:txBody>
                    <a:bodyPr/>
                    <a:lstStyle/>
                    <a:p>
                      <a:pPr algn="ct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lang="en-US"/>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a:p>
                  </a:txBody>
                  <a:tcPr/>
                </a:tc>
                <a:tc>
                  <a:txBody>
                    <a:bodyPr/>
                    <a:lstStyle/>
                    <a:p>
                      <a:pPr algn="ctr"/>
                      <a:endParaRPr lang="en-US"/>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2064">
                <a:tc>
                  <a:txBody>
                    <a:bodyPr/>
                    <a:lstStyle/>
                    <a:p>
                      <a:pPr algn="r"/>
                      <a:endParaRPr lang="en-US" sz="1200" i="1"/>
                    </a:p>
                  </a:txBody>
                  <a:tcPr marL="45720" marR="45720" marT="0" marB="0" anchor="b"/>
                </a:tc>
                <a:tc>
                  <a:txBody>
                    <a:bodyPr/>
                    <a:lstStyle/>
                    <a:p>
                      <a:pPr algn="ct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5">
                  <a:txBody>
                    <a:bodyPr/>
                    <a:lstStyle/>
                    <a:p>
                      <a:pPr algn="ctr"/>
                      <a:r>
                        <a:rPr lang="en-US"/>
                        <a:t>space for a’s return</a:t>
                      </a:r>
                      <a:r>
                        <a:rPr lang="en-US" baseline="0"/>
                        <a:t> value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83976">
                <a:tc>
                  <a:txBody>
                    <a:bodyPr/>
                    <a:lstStyle/>
                    <a:p>
                      <a:pPr algn="r"/>
                      <a:endParaRPr lang="en-US" sz="1200" i="1"/>
                    </a:p>
                  </a:txBody>
                  <a:tcPr marL="45720" marR="45720" marT="0" marB="0" anchor="b">
                    <a:lnR w="12700" cap="flat" cmpd="sng" algn="ctr">
                      <a:solidFill>
                        <a:schemeClr val="tx1"/>
                      </a:solidFill>
                      <a:prstDash val="solid"/>
                      <a:round/>
                      <a:headEnd type="none" w="med" len="med"/>
                      <a:tailEnd type="none" w="med" len="med"/>
                    </a:lnR>
                  </a:tcPr>
                </a:tc>
                <a:tc gridSpan="8">
                  <a:txBody>
                    <a:bodyPr/>
                    <a:lstStyle/>
                    <a:p>
                      <a:pPr algn="ctr"/>
                      <a:r>
                        <a:rPr lang="en-US"/>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Rectangle 10"/>
          <p:cNvSpPr/>
          <p:nvPr/>
        </p:nvSpPr>
        <p:spPr>
          <a:xfrm>
            <a:off x="838200" y="3683833"/>
            <a:ext cx="4593781" cy="3139321"/>
          </a:xfrm>
          <a:prstGeom prst="rect">
            <a:avLst/>
          </a:prstGeom>
        </p:spPr>
        <p:txBody>
          <a:bodyPr wrap="square">
            <a:spAutoFit/>
          </a:bodyPr>
          <a:lstStyle/>
          <a:p>
            <a:pPr>
              <a:tabLst>
                <a:tab pos="457200" algn="l"/>
              </a:tabLst>
            </a:pPr>
            <a:r>
              <a:rPr lang="en-US" sz="1800" err="1">
                <a:latin typeface="Lucida Console" pitchFamily="49" charset="0"/>
              </a:rPr>
              <a:t>int</a:t>
            </a:r>
            <a:r>
              <a:rPr lang="en-US" sz="1800">
                <a:latin typeface="Lucida Console" pitchFamily="49" charset="0"/>
              </a:rPr>
              <a:t> main(…) </a:t>
            </a:r>
            <a:r>
              <a:rPr lang="en-US" sz="1800" dirty="0">
                <a:latin typeface="Lucida Console" pitchFamily="49" charset="0"/>
              </a:rPr>
              <a:t>{</a:t>
            </a:r>
          </a:p>
          <a:p>
            <a:pPr>
              <a:tabLst>
                <a:tab pos="457200" algn="l"/>
              </a:tabLst>
            </a:pPr>
            <a:r>
              <a:rPr lang="en-US" sz="1800" dirty="0">
                <a:latin typeface="Lucida Console" pitchFamily="49" charset="0"/>
              </a:rPr>
              <a:t>	</a:t>
            </a:r>
            <a:r>
              <a:rPr lang="en-US" sz="1800">
                <a:latin typeface="Lucida Console" pitchFamily="49" charset="0"/>
              </a:rPr>
              <a:t>a(…);</a:t>
            </a:r>
          </a:p>
          <a:p>
            <a:pPr>
              <a:tabLst>
                <a:tab pos="457200" algn="l"/>
              </a:tabLst>
            </a:pPr>
            <a:r>
              <a:rPr lang="en-US" sz="1800">
                <a:latin typeface="Lucida Console" pitchFamily="49" charset="0"/>
              </a:rPr>
              <a:t>	c(…);</a:t>
            </a:r>
            <a:endParaRPr lang="en-US" sz="1800" dirty="0">
              <a:latin typeface="Lucida Console" pitchFamily="49" charset="0"/>
            </a:endParaRPr>
          </a:p>
          <a:p>
            <a:pPr>
              <a:tabLst>
                <a:tab pos="457200" algn="l"/>
              </a:tabLst>
            </a:pPr>
            <a:r>
              <a:rPr lang="en-US" sz="1800">
                <a:latin typeface="Lucida Console" pitchFamily="49" charset="0"/>
              </a:rPr>
              <a:t>}</a:t>
            </a:r>
          </a:p>
          <a:p>
            <a:pPr>
              <a:tabLst>
                <a:tab pos="457200" algn="l"/>
              </a:tabLst>
            </a:pPr>
            <a:r>
              <a:rPr lang="en-US" sz="1800">
                <a:latin typeface="Lucida Console" pitchFamily="49" charset="0"/>
              </a:rPr>
              <a:t>big_return_type a(…){</a:t>
            </a:r>
          </a:p>
          <a:p>
            <a:pPr>
              <a:tabLst>
                <a:tab pos="457200" algn="l"/>
              </a:tabLst>
            </a:pPr>
            <a:r>
              <a:rPr lang="en-US" sz="1800">
                <a:latin typeface="Lucida Console" pitchFamily="49" charset="0"/>
              </a:rPr>
              <a:t>	b(…);</a:t>
            </a:r>
          </a:p>
          <a:p>
            <a:pPr>
              <a:tabLst>
                <a:tab pos="457200" algn="l"/>
              </a:tabLst>
            </a:pPr>
            <a:r>
              <a:rPr lang="en-US" sz="1800">
                <a:latin typeface="Lucida Console" pitchFamily="49" charset="0"/>
              </a:rPr>
              <a:t>}</a:t>
            </a:r>
          </a:p>
          <a:p>
            <a:pPr>
              <a:tabLst>
                <a:tab pos="457200" algn="l"/>
              </a:tabLst>
            </a:pPr>
            <a:r>
              <a:rPr lang="en-US" sz="1800">
                <a:latin typeface="Lucida Console" pitchFamily="49" charset="0"/>
              </a:rPr>
              <a:t>small_return_type b(…) {</a:t>
            </a:r>
          </a:p>
          <a:p>
            <a:pPr>
              <a:tabLst>
                <a:tab pos="457200" algn="l"/>
              </a:tabLst>
            </a:pPr>
            <a:r>
              <a:rPr lang="en-US" sz="1800">
                <a:latin typeface="Lucida Console" pitchFamily="49" charset="0"/>
              </a:rPr>
              <a:t>}</a:t>
            </a:r>
          </a:p>
          <a:p>
            <a:pPr>
              <a:tabLst>
                <a:tab pos="457200" algn="l"/>
              </a:tabLst>
            </a:pPr>
            <a:r>
              <a:rPr lang="en-US" sz="1800">
                <a:latin typeface="Lucida Console" pitchFamily="49" charset="0"/>
              </a:rPr>
              <a:t>small_return_type c(…) {</a:t>
            </a:r>
          </a:p>
          <a:p>
            <a:pPr>
              <a:tabLst>
                <a:tab pos="457200" algn="l"/>
              </a:tabLst>
            </a:pPr>
            <a:r>
              <a:rPr lang="en-US" sz="1800">
                <a:latin typeface="Lucida Console" pitchFamily="49" charset="0"/>
              </a:rPr>
              <a:t>}</a:t>
            </a:r>
          </a:p>
        </p:txBody>
      </p:sp>
    </p:spTree>
    <p:extLst>
      <p:ext uri="{BB962C8B-B14F-4D97-AF65-F5344CB8AC3E}">
        <p14:creationId xmlns:p14="http://schemas.microsoft.com/office/powerpoint/2010/main" val="4248410049"/>
      </p:ext>
    </p:extLst>
  </p:cSld>
  <p:clrMapOvr>
    <a:masterClrMapping/>
  </p:clrMapOvr>
  <p:transition>
    <p:pull dir="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Example: Calling Function</a:t>
            </a:r>
          </a:p>
        </p:txBody>
      </p:sp>
      <p:sp>
        <p:nvSpPr>
          <p:cNvPr id="3" name="Content Placeholder 2"/>
          <p:cNvSpPr>
            <a:spLocks noGrp="1"/>
          </p:cNvSpPr>
          <p:nvPr>
            <p:ph idx="1"/>
          </p:nvPr>
        </p:nvSpPr>
        <p:spPr>
          <a:xfrm>
            <a:off x="914400" y="990600"/>
            <a:ext cx="4800600" cy="5867400"/>
          </a:xfrm>
        </p:spPr>
        <p:txBody>
          <a:bodyPr/>
          <a:lstStyle/>
          <a:p>
            <a:pPr marL="0" indent="0">
              <a:buNone/>
            </a:pP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fun2(</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arg2_1, </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arg2_2) {</a:t>
            </a:r>
          </a:p>
          <a:p>
            <a:pPr marL="0" indent="0">
              <a:buNone/>
            </a:pPr>
            <a:r>
              <a:rPr lang="en-US" sz="1600" dirty="0">
                <a:latin typeface="Lucida Console" pitchFamily="49" charset="0"/>
                <a:cs typeface="Arial" pitchFamily="34" charset="0"/>
              </a:rPr>
              <a:t>  </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t>
            </a:r>
            <a:r>
              <a:rPr lang="en-US" sz="1600" dirty="0" err="1">
                <a:latin typeface="Lucida Console" pitchFamily="49" charset="0"/>
                <a:cs typeface="Arial" pitchFamily="34" charset="0"/>
              </a:rPr>
              <a:t>i</a:t>
            </a:r>
            <a:r>
              <a:rPr lang="en-US" sz="1600" dirty="0">
                <a:latin typeface="Lucida Console" pitchFamily="49" charset="0"/>
                <a:cs typeface="Arial" pitchFamily="34" charset="0"/>
              </a:rPr>
              <a:t>;</a:t>
            </a:r>
          </a:p>
          <a:p>
            <a:pPr marL="0" indent="0">
              <a:buNone/>
            </a:pPr>
            <a:r>
              <a:rPr lang="en-US" sz="1600" dirty="0">
                <a:latin typeface="Lucida Console" pitchFamily="49" charset="0"/>
                <a:cs typeface="Arial" pitchFamily="34" charset="0"/>
              </a:rPr>
              <a:t>  arg2_2 += fun3(arg2_1, 4, 5, 6);</a:t>
            </a:r>
          </a:p>
          <a:p>
            <a:pPr marL="0" indent="0">
              <a:buNone/>
            </a:pPr>
            <a:r>
              <a:rPr lang="en-US" sz="1600" dirty="0">
                <a:latin typeface="Lucida Console" pitchFamily="49" charset="0"/>
                <a:cs typeface="Arial" pitchFamily="34" charset="0"/>
              </a:rPr>
              <a:t>  …</a:t>
            </a:r>
          </a:p>
          <a:p>
            <a:pPr marL="0" indent="0">
              <a:buNone/>
            </a:pPr>
            <a:r>
              <a:rPr lang="en-US" sz="1600" dirty="0">
                <a:latin typeface="Lucida Console" pitchFamily="49" charset="0"/>
                <a:cs typeface="Arial" pitchFamily="34" charset="0"/>
              </a:rPr>
              <a:t>}</a:t>
            </a:r>
          </a:p>
          <a:p>
            <a:pPr marL="0" indent="0">
              <a:buNone/>
            </a:pPr>
            <a:endParaRPr lang="en-US" sz="1600" dirty="0">
              <a:latin typeface="Lucida Console" pitchFamily="49" charset="0"/>
              <a:cs typeface="Arial" pitchFamily="34" charset="0"/>
            </a:endParaRPr>
          </a:p>
        </p:txBody>
      </p:sp>
      <p:sp>
        <p:nvSpPr>
          <p:cNvPr id="6" name="Rectangle 5"/>
          <p:cNvSpPr/>
          <p:nvPr/>
        </p:nvSpPr>
        <p:spPr>
          <a:xfrm>
            <a:off x="5867400" y="1143001"/>
            <a:ext cx="4775200" cy="4401205"/>
          </a:xfrm>
          <a:prstGeom prst="rect">
            <a:avLst/>
          </a:prstGeom>
        </p:spPr>
        <p:txBody>
          <a:bodyPr wrap="square">
            <a:spAutoFit/>
          </a:bodyPr>
          <a:lstStyle/>
          <a:p>
            <a:pPr>
              <a:tabLst>
                <a:tab pos="2006600" algn="l"/>
                <a:tab pos="2806700" algn="l"/>
              </a:tabLst>
            </a:pPr>
            <a:r>
              <a:rPr lang="pt-BR" sz="2000" dirty="0">
                <a:latin typeface="Lucida Console" pitchFamily="49" charset="0"/>
              </a:rPr>
              <a:t>fun2 PROC</a:t>
            </a:r>
          </a:p>
          <a:p>
            <a:pPr>
              <a:tabLst>
                <a:tab pos="2006600" algn="l"/>
                <a:tab pos="2806700" algn="l"/>
              </a:tabLst>
            </a:pPr>
            <a:r>
              <a:rPr lang="pt-BR" sz="2000" dirty="0">
                <a:latin typeface="Lucida Console" pitchFamily="49" charset="0"/>
              </a:rPr>
              <a:t>;;;85     int fun2(int arg2_1, int arg2_2) {</a:t>
            </a:r>
          </a:p>
          <a:p>
            <a:pPr>
              <a:tabLst>
                <a:tab pos="2006600" algn="l"/>
                <a:tab pos="2806700" algn="l"/>
              </a:tabLst>
            </a:pPr>
            <a:r>
              <a:rPr lang="pt-BR" sz="2000" dirty="0">
                <a:latin typeface="Lucida Console" pitchFamily="49" charset="0"/>
              </a:rPr>
              <a:t>...</a:t>
            </a:r>
          </a:p>
          <a:p>
            <a:pPr>
              <a:tabLst>
                <a:tab pos="2006600" algn="l"/>
                <a:tab pos="2806700" algn="l"/>
              </a:tabLst>
            </a:pPr>
            <a:r>
              <a:rPr lang="pt-BR" sz="2000" dirty="0">
                <a:latin typeface="Lucida Console" pitchFamily="49" charset="0"/>
              </a:rPr>
              <a:t>0000e0  2306	MOVS	r3,#6</a:t>
            </a:r>
          </a:p>
          <a:p>
            <a:pPr>
              <a:tabLst>
                <a:tab pos="2006600" algn="l"/>
                <a:tab pos="2806700" algn="l"/>
              </a:tabLst>
            </a:pPr>
            <a:r>
              <a:rPr lang="pt-BR" sz="2000" dirty="0">
                <a:latin typeface="Lucida Console" pitchFamily="49" charset="0"/>
              </a:rPr>
              <a:t>0000e2  2205 	MOVS 	r2,#5</a:t>
            </a:r>
          </a:p>
          <a:p>
            <a:pPr>
              <a:tabLst>
                <a:tab pos="2006600" algn="l"/>
                <a:tab pos="2806700" algn="l"/>
              </a:tabLst>
            </a:pPr>
            <a:r>
              <a:rPr lang="pt-BR" sz="2000" dirty="0">
                <a:latin typeface="Lucida Console" pitchFamily="49" charset="0"/>
              </a:rPr>
              <a:t>0000e4  2104 	MOVS 	r1,#4</a:t>
            </a:r>
          </a:p>
          <a:p>
            <a:pPr>
              <a:tabLst>
                <a:tab pos="2006600" algn="l"/>
                <a:tab pos="2806700" algn="l"/>
              </a:tabLst>
            </a:pPr>
            <a:r>
              <a:rPr lang="pt-BR" sz="2000" dirty="0">
                <a:latin typeface="Lucida Console" pitchFamily="49" charset="0"/>
              </a:rPr>
              <a:t>0000e6  4630 	MOV  	r0,r6</a:t>
            </a:r>
          </a:p>
          <a:p>
            <a:pPr>
              <a:tabLst>
                <a:tab pos="2006600" algn="l"/>
                <a:tab pos="2806700" algn="l"/>
              </a:tabLst>
            </a:pPr>
            <a:endParaRPr lang="pt-BR" sz="2000" dirty="0">
              <a:latin typeface="Lucida Console" pitchFamily="49" charset="0"/>
            </a:endParaRP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0000e8  f7fffffe	BL	fun3</a:t>
            </a: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0000ec  1904	ADDS	r4,r0,r4</a:t>
            </a:r>
          </a:p>
          <a:p>
            <a:pPr>
              <a:tabLst>
                <a:tab pos="2006600" algn="l"/>
                <a:tab pos="2806700" algn="l"/>
              </a:tabLst>
            </a:pPr>
            <a:endParaRPr lang="pt-BR" sz="2000" dirty="0">
              <a:latin typeface="Lucida Console" pitchFamily="49" charset="0"/>
            </a:endParaRPr>
          </a:p>
        </p:txBody>
      </p:sp>
      <p:sp>
        <p:nvSpPr>
          <p:cNvPr id="5" name="Content Placeholder 2"/>
          <p:cNvSpPr txBox="1">
            <a:spLocks/>
          </p:cNvSpPr>
          <p:nvPr/>
        </p:nvSpPr>
        <p:spPr bwMode="auto">
          <a:xfrm>
            <a:off x="1066800" y="2286000"/>
            <a:ext cx="4343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a:lstStyle>
          <a:p>
            <a:r>
              <a:rPr lang="en-US" sz="2400" kern="0" dirty="0"/>
              <a:t>Argument 4 into r3</a:t>
            </a:r>
          </a:p>
          <a:p>
            <a:r>
              <a:rPr lang="en-US" sz="2400" kern="0" dirty="0"/>
              <a:t>Argument 3 into r2</a:t>
            </a:r>
          </a:p>
          <a:p>
            <a:r>
              <a:rPr lang="en-US" sz="2400" kern="0" dirty="0"/>
              <a:t>Argument 2 into r1</a:t>
            </a:r>
          </a:p>
          <a:p>
            <a:r>
              <a:rPr lang="en-US" sz="2400" kern="0"/>
              <a:t>Argument 1 </a:t>
            </a:r>
            <a:r>
              <a:rPr lang="en-US" sz="2400" kern="0" dirty="0"/>
              <a:t>into r0</a:t>
            </a:r>
          </a:p>
          <a:p>
            <a:r>
              <a:rPr lang="en-US" sz="2400" kern="0" dirty="0"/>
              <a:t>Call fun3 with BL instruction</a:t>
            </a:r>
          </a:p>
          <a:p>
            <a:r>
              <a:rPr lang="en-US" sz="2400" kern="0" dirty="0"/>
              <a:t>Result was returned in r0, so add to r4 (arg2_2 += result)</a:t>
            </a:r>
          </a:p>
          <a:p>
            <a:pPr marL="0" indent="0">
              <a:buNone/>
            </a:pPr>
            <a:endParaRPr lang="en-US" sz="2400" kern="0" dirty="0"/>
          </a:p>
          <a:p>
            <a:endParaRPr lang="en-US" sz="2000" kern="0" dirty="0"/>
          </a:p>
        </p:txBody>
      </p:sp>
    </p:spTree>
    <p:extLst>
      <p:ext uri="{BB962C8B-B14F-4D97-AF65-F5344CB8AC3E}">
        <p14:creationId xmlns:p14="http://schemas.microsoft.com/office/powerpoint/2010/main" val="1632771214"/>
      </p:ext>
    </p:extLst>
  </p:cSld>
  <p:clrMapOvr>
    <a:masterClrMapping/>
  </p:clrMapOvr>
  <p:transition>
    <p:pull dir="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and Return Example</a:t>
            </a:r>
          </a:p>
        </p:txBody>
      </p:sp>
      <p:sp>
        <p:nvSpPr>
          <p:cNvPr id="3" name="Content Placeholder 2"/>
          <p:cNvSpPr>
            <a:spLocks noGrp="1"/>
          </p:cNvSpPr>
          <p:nvPr>
            <p:ph idx="1"/>
          </p:nvPr>
        </p:nvSpPr>
        <p:spPr>
          <a:xfrm>
            <a:off x="533400" y="990600"/>
            <a:ext cx="4800600" cy="1600200"/>
          </a:xfrm>
        </p:spPr>
        <p:txBody>
          <a:bodyPr/>
          <a:lstStyle/>
          <a:p>
            <a:pPr marL="0" indent="0">
              <a:buNone/>
            </a:pP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fun3(</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arg3_1, </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arg3_2, </a:t>
            </a:r>
          </a:p>
          <a:p>
            <a:pPr marL="0" indent="0">
              <a:buNone/>
            </a:pPr>
            <a:r>
              <a:rPr lang="en-US" sz="1600" dirty="0">
                <a:latin typeface="Lucida Console" pitchFamily="49" charset="0"/>
                <a:cs typeface="Arial" pitchFamily="34" charset="0"/>
              </a:rPr>
              <a:t>  </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arg3_3, </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arg3_4) {</a:t>
            </a:r>
          </a:p>
          <a:p>
            <a:pPr marL="0" indent="0">
              <a:buNone/>
            </a:pPr>
            <a:r>
              <a:rPr lang="en-US" sz="1600" dirty="0">
                <a:latin typeface="Lucida Console" pitchFamily="49" charset="0"/>
                <a:cs typeface="Arial" pitchFamily="34" charset="0"/>
              </a:rPr>
              <a:t>  return   arg3_1*arg3_2*                     </a:t>
            </a:r>
          </a:p>
          <a:p>
            <a:pPr marL="0" indent="0">
              <a:buNone/>
            </a:pPr>
            <a:r>
              <a:rPr lang="en-US" sz="1600" dirty="0">
                <a:latin typeface="Lucida Console" pitchFamily="49" charset="0"/>
                <a:cs typeface="Arial" pitchFamily="34" charset="0"/>
              </a:rPr>
              <a:t>           arg3_3*arg3_4;</a:t>
            </a:r>
          </a:p>
          <a:p>
            <a:pPr marL="0" indent="0">
              <a:buNone/>
            </a:pPr>
            <a:r>
              <a:rPr lang="en-US" sz="1600" dirty="0">
                <a:latin typeface="Lucida Console" pitchFamily="49" charset="0"/>
                <a:cs typeface="Arial" pitchFamily="34" charset="0"/>
              </a:rPr>
              <a:t>}</a:t>
            </a:r>
          </a:p>
          <a:p>
            <a:pPr marL="0" indent="0">
              <a:buNone/>
            </a:pPr>
            <a:endParaRPr lang="en-US" sz="1600" dirty="0">
              <a:latin typeface="Lucida Console" pitchFamily="49" charset="0"/>
              <a:cs typeface="Arial" pitchFamily="34" charset="0"/>
            </a:endParaRPr>
          </a:p>
          <a:p>
            <a:pPr marL="0" indent="0">
              <a:buNone/>
            </a:pPr>
            <a:endParaRPr lang="en-US" sz="1600" dirty="0">
              <a:latin typeface="Lucida Console" pitchFamily="49" charset="0"/>
              <a:cs typeface="Arial" pitchFamily="34" charset="0"/>
            </a:endParaRPr>
          </a:p>
        </p:txBody>
      </p:sp>
      <p:sp>
        <p:nvSpPr>
          <p:cNvPr id="6" name="Rectangle 5"/>
          <p:cNvSpPr/>
          <p:nvPr/>
        </p:nvSpPr>
        <p:spPr>
          <a:xfrm>
            <a:off x="5658224" y="914400"/>
            <a:ext cx="4984376" cy="4093428"/>
          </a:xfrm>
          <a:prstGeom prst="rect">
            <a:avLst/>
          </a:prstGeom>
        </p:spPr>
        <p:txBody>
          <a:bodyPr wrap="square">
            <a:spAutoFit/>
          </a:bodyPr>
          <a:lstStyle/>
          <a:p>
            <a:pPr>
              <a:tabLst>
                <a:tab pos="2006600" algn="l"/>
                <a:tab pos="2806700" algn="l"/>
              </a:tabLst>
            </a:pPr>
            <a:r>
              <a:rPr lang="pt-BR" sz="2000" dirty="0">
                <a:latin typeface="Lucida Console" pitchFamily="49" charset="0"/>
              </a:rPr>
              <a:t> fun3 PROC</a:t>
            </a:r>
          </a:p>
          <a:p>
            <a:pPr>
              <a:tabLst>
                <a:tab pos="2006600" algn="l"/>
                <a:tab pos="2806700" algn="l"/>
              </a:tabLst>
            </a:pPr>
            <a:r>
              <a:rPr lang="pt-BR" sz="2000" dirty="0">
                <a:latin typeface="Lucida Console" pitchFamily="49" charset="0"/>
              </a:rPr>
              <a:t>;;;81     int fun3(int arg3_1, int arg3_2, int arg3_3, int arg3_4) {</a:t>
            </a: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0000ba  b510	PUSH	{r4,lr}</a:t>
            </a:r>
          </a:p>
          <a:p>
            <a:pPr>
              <a:tabLst>
                <a:tab pos="2006600" algn="l"/>
                <a:tab pos="2806700" algn="l"/>
              </a:tabLst>
            </a:pPr>
            <a:endParaRPr lang="pt-BR" sz="2000" dirty="0">
              <a:latin typeface="Lucida Console" pitchFamily="49" charset="0"/>
            </a:endParaRP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0000c0  4348 	MULS 	r0,r1,r0</a:t>
            </a:r>
          </a:p>
          <a:p>
            <a:pPr>
              <a:tabLst>
                <a:tab pos="2006600" algn="l"/>
                <a:tab pos="2806700" algn="l"/>
              </a:tabLst>
            </a:pPr>
            <a:r>
              <a:rPr lang="pt-BR" sz="2000" dirty="0">
                <a:latin typeface="Lucida Console" pitchFamily="49" charset="0"/>
              </a:rPr>
              <a:t>0000c2  4350 	MULS 	r0,r2,r0</a:t>
            </a:r>
          </a:p>
          <a:p>
            <a:pPr>
              <a:tabLst>
                <a:tab pos="2006600" algn="l"/>
                <a:tab pos="2806700" algn="l"/>
              </a:tabLst>
            </a:pPr>
            <a:r>
              <a:rPr lang="pt-BR" sz="2000" dirty="0">
                <a:latin typeface="Lucida Console" pitchFamily="49" charset="0"/>
              </a:rPr>
              <a:t>0000c4  4358 	MULS 	r0,r3,r0</a:t>
            </a: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0000c6  bd10 	POP  	{r4,pc}</a:t>
            </a:r>
          </a:p>
        </p:txBody>
      </p:sp>
      <p:sp>
        <p:nvSpPr>
          <p:cNvPr id="5" name="Content Placeholder 2"/>
          <p:cNvSpPr txBox="1">
            <a:spLocks/>
          </p:cNvSpPr>
          <p:nvPr/>
        </p:nvSpPr>
        <p:spPr bwMode="auto">
          <a:xfrm>
            <a:off x="533400" y="2286000"/>
            <a:ext cx="3905624"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a:lstStyle>
          <a:p>
            <a:r>
              <a:rPr lang="en-US" sz="2400" kern="0" dirty="0"/>
              <a:t>Save r4 and Link Register on stack</a:t>
            </a:r>
          </a:p>
          <a:p>
            <a:r>
              <a:rPr lang="en-US" sz="2400" kern="0" dirty="0"/>
              <a:t>r0 = arg3_1*arg3_2</a:t>
            </a:r>
          </a:p>
          <a:p>
            <a:r>
              <a:rPr lang="en-US" sz="2400" kern="0" dirty="0"/>
              <a:t>r0 *= arg3_3</a:t>
            </a:r>
          </a:p>
          <a:p>
            <a:r>
              <a:rPr lang="en-US" sz="2400" kern="0" dirty="0"/>
              <a:t>r0 *= arg3_4</a:t>
            </a:r>
          </a:p>
          <a:p>
            <a:r>
              <a:rPr lang="en-US" sz="2400" kern="0" dirty="0"/>
              <a:t>Restore r4 and return from subroutine</a:t>
            </a:r>
          </a:p>
          <a:p>
            <a:r>
              <a:rPr lang="en-US" sz="2400" kern="0" dirty="0"/>
              <a:t>Return value is in r0</a:t>
            </a:r>
          </a:p>
          <a:p>
            <a:endParaRPr lang="en-US" sz="2400" kern="0" dirty="0"/>
          </a:p>
          <a:p>
            <a:endParaRPr lang="en-US" sz="2000" kern="0" dirty="0"/>
          </a:p>
        </p:txBody>
      </p:sp>
    </p:spTree>
    <p:extLst>
      <p:ext uri="{BB962C8B-B14F-4D97-AF65-F5344CB8AC3E}">
        <p14:creationId xmlns:p14="http://schemas.microsoft.com/office/powerpoint/2010/main" val="224773123"/>
      </p:ext>
    </p:extLst>
  </p:cSld>
  <p:clrMapOvr>
    <a:masterClrMapping/>
  </p:clrMapOvr>
  <p:transition>
    <p:pull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6313" y="2981326"/>
            <a:ext cx="7772400" cy="1362075"/>
          </a:xfrm>
        </p:spPr>
        <p:txBody>
          <a:bodyPr/>
          <a:lstStyle/>
          <a:p>
            <a:r>
              <a:rPr lang="en-US" dirty="0"/>
              <a:t>Function Prolog and Epilog</a:t>
            </a:r>
          </a:p>
        </p:txBody>
      </p:sp>
    </p:spTree>
    <p:extLst>
      <p:ext uri="{BB962C8B-B14F-4D97-AF65-F5344CB8AC3E}">
        <p14:creationId xmlns:p14="http://schemas.microsoft.com/office/powerpoint/2010/main" val="114799301"/>
      </p:ext>
    </p:extLst>
  </p:cSld>
  <p:clrMapOvr>
    <a:masterClrMapping/>
  </p:clrMapOvr>
  <p:transition>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Prolog and Epilog</a:t>
            </a:r>
          </a:p>
        </p:txBody>
      </p:sp>
      <p:sp>
        <p:nvSpPr>
          <p:cNvPr id="3" name="Content Placeholder 2"/>
          <p:cNvSpPr>
            <a:spLocks noGrp="1"/>
          </p:cNvSpPr>
          <p:nvPr>
            <p:ph idx="1"/>
          </p:nvPr>
        </p:nvSpPr>
        <p:spPr>
          <a:xfrm>
            <a:off x="480000" y="1295400"/>
            <a:ext cx="11026200" cy="4824600"/>
          </a:xfrm>
        </p:spPr>
        <p:txBody>
          <a:bodyPr numCol="2"/>
          <a:lstStyle/>
          <a:p>
            <a:r>
              <a:rPr lang="en-US" sz="2400" dirty="0"/>
              <a:t>A function’s P&amp;E are responsible for creating and destroying its activation record</a:t>
            </a:r>
          </a:p>
          <a:p>
            <a:r>
              <a:rPr lang="en-US" sz="2400" dirty="0"/>
              <a:t>Remember the AAPCS</a:t>
            </a:r>
          </a:p>
          <a:p>
            <a:pPr lvl="1"/>
            <a:r>
              <a:rPr lang="en-US" sz="2000" b="1" dirty="0"/>
              <a:t>Scratch </a:t>
            </a:r>
            <a:r>
              <a:rPr lang="en-US" sz="2000" dirty="0"/>
              <a:t>registers r0-r3 are not expected to be preserved upon returning from a called subroutine, can be overwritten</a:t>
            </a:r>
          </a:p>
          <a:p>
            <a:pPr lvl="1"/>
            <a:r>
              <a:rPr lang="en-US" sz="2000" b="1" dirty="0"/>
              <a:t>Preserved </a:t>
            </a:r>
            <a:r>
              <a:rPr lang="en-US" sz="2000" dirty="0"/>
              <a:t>(“variable”) registers r4-r8, r10-r11 must have their original values upon returning from a called subroutine</a:t>
            </a:r>
          </a:p>
          <a:p>
            <a:endParaRPr lang="en-US" sz="2400" dirty="0"/>
          </a:p>
          <a:p>
            <a:endParaRPr lang="en-US" sz="2400" dirty="0"/>
          </a:p>
          <a:p>
            <a:endParaRPr lang="en-US" sz="2400" dirty="0"/>
          </a:p>
          <a:p>
            <a:r>
              <a:rPr lang="en-US" sz="2400" dirty="0"/>
              <a:t>Prolog</a:t>
            </a:r>
          </a:p>
          <a:p>
            <a:pPr lvl="1"/>
            <a:r>
              <a:rPr lang="en-US" sz="2000" b="1" dirty="0"/>
              <a:t>Save</a:t>
            </a:r>
            <a:r>
              <a:rPr lang="en-US" sz="2000" dirty="0"/>
              <a:t> preserved registers on stack</a:t>
            </a:r>
          </a:p>
          <a:p>
            <a:pPr lvl="1"/>
            <a:r>
              <a:rPr lang="en-US" sz="2000" dirty="0"/>
              <a:t>May handle function arguments</a:t>
            </a:r>
          </a:p>
          <a:p>
            <a:pPr lvl="1"/>
            <a:r>
              <a:rPr lang="en-US" sz="2000" dirty="0"/>
              <a:t>May allocate temporary storage space on stack (subtract from SP)</a:t>
            </a:r>
          </a:p>
          <a:p>
            <a:r>
              <a:rPr lang="en-US" sz="1800" dirty="0"/>
              <a:t> </a:t>
            </a:r>
            <a:r>
              <a:rPr lang="en-US" sz="2400" dirty="0"/>
              <a:t>Epilog</a:t>
            </a:r>
          </a:p>
          <a:p>
            <a:pPr lvl="1"/>
            <a:r>
              <a:rPr lang="en-US" sz="2000" b="1" dirty="0"/>
              <a:t>Restore </a:t>
            </a:r>
            <a:r>
              <a:rPr lang="en-US" sz="2000" dirty="0"/>
              <a:t>preserved registers from stack</a:t>
            </a:r>
          </a:p>
          <a:p>
            <a:pPr lvl="1"/>
            <a:r>
              <a:rPr lang="en-US" sz="2000" dirty="0"/>
              <a:t>May deallocate stack space (add to SP)</a:t>
            </a:r>
          </a:p>
          <a:p>
            <a:pPr lvl="1"/>
            <a:r>
              <a:rPr lang="en-US" sz="2000" dirty="0"/>
              <a:t>May handle function return value</a:t>
            </a:r>
          </a:p>
          <a:p>
            <a:pPr lvl="1"/>
            <a:r>
              <a:rPr lang="en-US" sz="2000" dirty="0"/>
              <a:t>Returns control to calling function</a:t>
            </a:r>
          </a:p>
          <a:p>
            <a:endParaRPr lang="en-US" sz="2400" dirty="0"/>
          </a:p>
        </p:txBody>
      </p:sp>
    </p:spTree>
    <p:extLst>
      <p:ext uri="{BB962C8B-B14F-4D97-AF65-F5344CB8AC3E}">
        <p14:creationId xmlns:p14="http://schemas.microsoft.com/office/powerpoint/2010/main" val="3349835394"/>
      </p:ext>
    </p:extLst>
  </p:cSld>
  <p:clrMapOvr>
    <a:masterClrMapping/>
  </p:clrMapOvr>
  <p:transition>
    <p:pull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Address</a:t>
            </a:r>
          </a:p>
        </p:txBody>
      </p:sp>
      <p:sp>
        <p:nvSpPr>
          <p:cNvPr id="3" name="Content Placeholder 2"/>
          <p:cNvSpPr>
            <a:spLocks noGrp="1"/>
          </p:cNvSpPr>
          <p:nvPr>
            <p:ph idx="1"/>
          </p:nvPr>
        </p:nvSpPr>
        <p:spPr/>
        <p:txBody>
          <a:bodyPr/>
          <a:lstStyle/>
          <a:p>
            <a:r>
              <a:rPr lang="en-US" sz="2400" dirty="0"/>
              <a:t>Return address stored in LR by </a:t>
            </a:r>
            <a:r>
              <a:rPr lang="en-US" sz="2400" dirty="0" err="1"/>
              <a:t>bl</a:t>
            </a:r>
            <a:r>
              <a:rPr lang="en-US" sz="2400" dirty="0"/>
              <a:t>, </a:t>
            </a:r>
            <a:r>
              <a:rPr lang="en-US" sz="2400" dirty="0" err="1"/>
              <a:t>blx</a:t>
            </a:r>
            <a:r>
              <a:rPr lang="en-US" sz="2400" dirty="0"/>
              <a:t> instructions</a:t>
            </a:r>
          </a:p>
          <a:p>
            <a:endParaRPr lang="en-US" sz="2400" dirty="0"/>
          </a:p>
          <a:p>
            <a:r>
              <a:rPr lang="en-US" sz="2400" dirty="0"/>
              <a:t>Consider case where a() calls b() which calls c()</a:t>
            </a:r>
          </a:p>
          <a:p>
            <a:pPr lvl="1"/>
            <a:r>
              <a:rPr lang="en-US" sz="2000" dirty="0"/>
              <a:t>On entry to b(), LR holds return address in a()</a:t>
            </a:r>
          </a:p>
          <a:p>
            <a:pPr lvl="1"/>
            <a:r>
              <a:rPr lang="en-US" sz="2000" dirty="0"/>
              <a:t>When b() calls c(), LR will be overwritten with return address in b()</a:t>
            </a:r>
          </a:p>
          <a:p>
            <a:pPr lvl="1"/>
            <a:r>
              <a:rPr lang="en-US" sz="2000" dirty="0"/>
              <a:t>After c() returns, b() will have lost its return address</a:t>
            </a:r>
          </a:p>
          <a:p>
            <a:endParaRPr lang="en-US" sz="2400" dirty="0"/>
          </a:p>
          <a:p>
            <a:r>
              <a:rPr lang="en-US" sz="2400" dirty="0"/>
              <a:t>Does this function call a subroutine?</a:t>
            </a:r>
          </a:p>
          <a:p>
            <a:pPr lvl="1"/>
            <a:r>
              <a:rPr lang="en-US" sz="2000" dirty="0"/>
              <a:t>Yes: must save and restore LR on stack just like other preserved registers, but LR value is popped into PC rather than LR</a:t>
            </a:r>
          </a:p>
          <a:p>
            <a:pPr lvl="1"/>
            <a:r>
              <a:rPr lang="en-US" sz="2000" dirty="0"/>
              <a:t>No: don’t need to save or restore LR, as it will not be modified</a:t>
            </a:r>
          </a:p>
        </p:txBody>
      </p:sp>
    </p:spTree>
    <p:extLst>
      <p:ext uri="{BB962C8B-B14F-4D97-AF65-F5344CB8AC3E}">
        <p14:creationId xmlns:p14="http://schemas.microsoft.com/office/powerpoint/2010/main" val="2692644937"/>
      </p:ext>
    </p:extLst>
  </p:cSld>
  <p:clrMapOvr>
    <a:masterClrMapping/>
  </p:clrMapOvr>
  <p:transition>
    <p:pull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Prolog and Epilog</a:t>
            </a:r>
          </a:p>
        </p:txBody>
      </p:sp>
      <p:sp>
        <p:nvSpPr>
          <p:cNvPr id="3" name="Content Placeholder 2"/>
          <p:cNvSpPr>
            <a:spLocks noGrp="1"/>
          </p:cNvSpPr>
          <p:nvPr>
            <p:ph idx="1"/>
          </p:nvPr>
        </p:nvSpPr>
        <p:spPr>
          <a:xfrm>
            <a:off x="304800" y="2133600"/>
            <a:ext cx="5562600" cy="4282042"/>
          </a:xfrm>
        </p:spPr>
        <p:txBody>
          <a:bodyPr/>
          <a:lstStyle/>
          <a:p>
            <a:pPr>
              <a:spcBef>
                <a:spcPts val="600"/>
              </a:spcBef>
            </a:pPr>
            <a:r>
              <a:rPr lang="en-US" sz="2000" dirty="0"/>
              <a:t>Save r4 (preserved register) and link register (return address)</a:t>
            </a:r>
          </a:p>
          <a:p>
            <a:pPr>
              <a:spcBef>
                <a:spcPts val="600"/>
              </a:spcBef>
            </a:pPr>
            <a:r>
              <a:rPr lang="en-US" sz="2000" dirty="0"/>
              <a:t>Allocate 32 (0x20) bytes on stack for array x by subtracting from SP </a:t>
            </a:r>
          </a:p>
          <a:p>
            <a:pPr>
              <a:spcBef>
                <a:spcPts val="600"/>
              </a:spcBef>
            </a:pPr>
            <a:endParaRPr lang="en-US" sz="2000" dirty="0"/>
          </a:p>
          <a:p>
            <a:pPr>
              <a:spcBef>
                <a:spcPts val="600"/>
              </a:spcBef>
            </a:pPr>
            <a:r>
              <a:rPr lang="en-US" sz="2000" dirty="0"/>
              <a:t>Compute return value, placing in return register r0</a:t>
            </a:r>
          </a:p>
          <a:p>
            <a:pPr>
              <a:spcBef>
                <a:spcPts val="600"/>
              </a:spcBef>
            </a:pPr>
            <a:endParaRPr lang="en-US" sz="2000" dirty="0"/>
          </a:p>
          <a:p>
            <a:pPr>
              <a:spcBef>
                <a:spcPts val="600"/>
              </a:spcBef>
            </a:pPr>
            <a:r>
              <a:rPr lang="en-US" sz="2000" dirty="0" err="1"/>
              <a:t>Deallocate</a:t>
            </a:r>
            <a:r>
              <a:rPr lang="en-US" sz="2000" dirty="0"/>
              <a:t> 32 bytes from stack</a:t>
            </a:r>
          </a:p>
          <a:p>
            <a:pPr>
              <a:spcBef>
                <a:spcPts val="600"/>
              </a:spcBef>
            </a:pPr>
            <a:r>
              <a:rPr lang="en-US" sz="2000" dirty="0"/>
              <a:t>Pop r4 (preserved register) and PC (return address)</a:t>
            </a:r>
          </a:p>
        </p:txBody>
      </p:sp>
      <p:sp>
        <p:nvSpPr>
          <p:cNvPr id="6" name="Rectangle 5"/>
          <p:cNvSpPr/>
          <p:nvPr/>
        </p:nvSpPr>
        <p:spPr>
          <a:xfrm>
            <a:off x="5867400" y="574232"/>
            <a:ext cx="5943600" cy="5324535"/>
          </a:xfrm>
          <a:prstGeom prst="rect">
            <a:avLst/>
          </a:prstGeom>
        </p:spPr>
        <p:txBody>
          <a:bodyPr wrap="square">
            <a:spAutoFit/>
          </a:bodyPr>
          <a:lstStyle/>
          <a:p>
            <a:pPr>
              <a:spcBef>
                <a:spcPts val="600"/>
              </a:spcBef>
              <a:tabLst>
                <a:tab pos="2006600" algn="l"/>
                <a:tab pos="2806700" algn="l"/>
              </a:tabLst>
            </a:pPr>
            <a:r>
              <a:rPr lang="en-US" sz="2000" dirty="0">
                <a:latin typeface="Lucida Console" pitchFamily="49" charset="0"/>
              </a:rPr>
              <a:t> fun4 PROC</a:t>
            </a:r>
          </a:p>
          <a:p>
            <a:pPr>
              <a:spcBef>
                <a:spcPts val="600"/>
              </a:spcBef>
              <a:tabLst>
                <a:tab pos="2006600" algn="l"/>
                <a:tab pos="2806700" algn="l"/>
              </a:tabLst>
            </a:pPr>
            <a:r>
              <a:rPr lang="en-US" sz="2000" dirty="0">
                <a:latin typeface="Lucida Console" pitchFamily="49" charset="0"/>
              </a:rPr>
              <a:t>;;;102  </a:t>
            </a:r>
            <a:r>
              <a:rPr lang="en-US" sz="2000" dirty="0" err="1">
                <a:latin typeface="Lucida Console" pitchFamily="49" charset="0"/>
              </a:rPr>
              <a:t>int</a:t>
            </a:r>
            <a:r>
              <a:rPr lang="en-US" sz="2000" dirty="0">
                <a:latin typeface="Lucida Console" pitchFamily="49" charset="0"/>
              </a:rPr>
              <a:t> fun4(char a, </a:t>
            </a:r>
            <a:r>
              <a:rPr lang="en-US" sz="2000" dirty="0" err="1">
                <a:latin typeface="Lucida Console" pitchFamily="49" charset="0"/>
              </a:rPr>
              <a:t>int</a:t>
            </a:r>
            <a:r>
              <a:rPr lang="en-US" sz="2000" dirty="0">
                <a:latin typeface="Lucida Console" pitchFamily="49" charset="0"/>
              </a:rPr>
              <a:t> b, char c) {</a:t>
            </a:r>
          </a:p>
          <a:p>
            <a:pPr>
              <a:spcBef>
                <a:spcPts val="600"/>
              </a:spcBef>
              <a:tabLst>
                <a:tab pos="2006600" algn="l"/>
                <a:tab pos="2806700" algn="l"/>
              </a:tabLst>
            </a:pPr>
            <a:r>
              <a:rPr lang="en-US" sz="2000" dirty="0">
                <a:latin typeface="Lucida Console" pitchFamily="49" charset="0"/>
              </a:rPr>
              <a:t>;;;103    volatile </a:t>
            </a:r>
            <a:r>
              <a:rPr lang="en-US" sz="2000" dirty="0" err="1">
                <a:latin typeface="Lucida Console" pitchFamily="49" charset="0"/>
              </a:rPr>
              <a:t>int</a:t>
            </a:r>
            <a:r>
              <a:rPr lang="en-US" sz="2000" dirty="0">
                <a:latin typeface="Lucida Console" pitchFamily="49" charset="0"/>
              </a:rPr>
              <a:t> x[8];</a:t>
            </a:r>
          </a:p>
          <a:p>
            <a:pPr>
              <a:spcBef>
                <a:spcPts val="600"/>
              </a:spcBef>
              <a:tabLst>
                <a:tab pos="2006600" algn="l"/>
                <a:tab pos="2806700" algn="l"/>
              </a:tabLst>
            </a:pPr>
            <a:r>
              <a:rPr lang="en-US" sz="2000" dirty="0">
                <a:latin typeface="Lucida Console" pitchFamily="49" charset="0"/>
              </a:rPr>
              <a:t>00010a  b510	PUSH	{r4,lr}</a:t>
            </a:r>
          </a:p>
          <a:p>
            <a:pPr>
              <a:spcBef>
                <a:spcPts val="600"/>
              </a:spcBef>
              <a:tabLst>
                <a:tab pos="2006600" algn="l"/>
                <a:tab pos="2806700" algn="l"/>
              </a:tabLst>
            </a:pPr>
            <a:r>
              <a:rPr lang="en-US" sz="2000" dirty="0">
                <a:latin typeface="Lucida Console" pitchFamily="49" charset="0"/>
              </a:rPr>
              <a:t>00010c  b088 	SUB  	sp,sp,#0x20</a:t>
            </a:r>
          </a:p>
          <a:p>
            <a:pPr>
              <a:spcBef>
                <a:spcPts val="600"/>
              </a:spcBef>
              <a:tabLst>
                <a:tab pos="2006600" algn="l"/>
                <a:tab pos="2806700" algn="l"/>
              </a:tabLst>
            </a:pPr>
            <a:r>
              <a:rPr lang="pt-BR" sz="2000" dirty="0">
                <a:latin typeface="Lucida Console" pitchFamily="49" charset="0"/>
              </a:rPr>
              <a:t>...</a:t>
            </a:r>
          </a:p>
          <a:p>
            <a:pPr>
              <a:spcBef>
                <a:spcPts val="600"/>
              </a:spcBef>
              <a:tabLst>
                <a:tab pos="2006600" algn="l"/>
                <a:tab pos="2806700" algn="l"/>
              </a:tabLst>
            </a:pPr>
            <a:r>
              <a:rPr lang="pt-BR" sz="2000" dirty="0">
                <a:latin typeface="Lucida Console" pitchFamily="49" charset="0"/>
              </a:rPr>
              <a:t>;;;106    	return a+b+c;</a:t>
            </a:r>
          </a:p>
          <a:p>
            <a:pPr>
              <a:spcBef>
                <a:spcPts val="600"/>
              </a:spcBef>
              <a:tabLst>
                <a:tab pos="2006600" algn="l"/>
                <a:tab pos="2806700" algn="l"/>
              </a:tabLst>
            </a:pPr>
            <a:r>
              <a:rPr lang="pt-BR" sz="2000" dirty="0">
                <a:latin typeface="Lucida Console" pitchFamily="49" charset="0"/>
              </a:rPr>
              <a:t>00011c  1858 	ADDS 	r0,r3,r1</a:t>
            </a:r>
          </a:p>
          <a:p>
            <a:pPr>
              <a:spcBef>
                <a:spcPts val="600"/>
              </a:spcBef>
              <a:tabLst>
                <a:tab pos="2006600" algn="l"/>
                <a:tab pos="2806700" algn="l"/>
              </a:tabLst>
            </a:pPr>
            <a:r>
              <a:rPr lang="pt-BR" sz="2000" dirty="0">
                <a:latin typeface="Lucida Console" pitchFamily="49" charset="0"/>
              </a:rPr>
              <a:t>00011e  1880 	ADDS 	r0,r0,r2</a:t>
            </a:r>
          </a:p>
          <a:p>
            <a:pPr>
              <a:spcBef>
                <a:spcPts val="600"/>
              </a:spcBef>
              <a:tabLst>
                <a:tab pos="2006600" algn="l"/>
                <a:tab pos="2806700" algn="l"/>
              </a:tabLst>
            </a:pPr>
            <a:r>
              <a:rPr lang="pt-BR" sz="2000" dirty="0">
                <a:latin typeface="Lucida Console" pitchFamily="49" charset="0"/>
              </a:rPr>
              <a:t>;;;107    }</a:t>
            </a:r>
          </a:p>
          <a:p>
            <a:pPr>
              <a:spcBef>
                <a:spcPts val="600"/>
              </a:spcBef>
              <a:tabLst>
                <a:tab pos="2006600" algn="l"/>
                <a:tab pos="2806700" algn="l"/>
              </a:tabLst>
            </a:pPr>
            <a:r>
              <a:rPr lang="pt-BR" sz="2000" dirty="0">
                <a:latin typeface="Lucida Console" pitchFamily="49" charset="0"/>
              </a:rPr>
              <a:t>000120  b008 	ADD  	sp,sp,#0x20</a:t>
            </a:r>
          </a:p>
          <a:p>
            <a:pPr>
              <a:spcBef>
                <a:spcPts val="600"/>
              </a:spcBef>
              <a:tabLst>
                <a:tab pos="2006600" algn="l"/>
                <a:tab pos="2806700" algn="l"/>
              </a:tabLst>
            </a:pPr>
            <a:r>
              <a:rPr lang="pt-BR" sz="2000" dirty="0">
                <a:latin typeface="Lucida Console" pitchFamily="49" charset="0"/>
              </a:rPr>
              <a:t>000122  bd10 	POP  	{r4,pc}</a:t>
            </a:r>
          </a:p>
          <a:p>
            <a:pPr>
              <a:spcBef>
                <a:spcPts val="600"/>
              </a:spcBef>
              <a:tabLst>
                <a:tab pos="2006600" algn="l"/>
                <a:tab pos="2806700" algn="l"/>
              </a:tabLst>
            </a:pPr>
            <a:r>
              <a:rPr lang="pt-BR" sz="2000" dirty="0">
                <a:latin typeface="Lucida Console" pitchFamily="49" charset="0"/>
              </a:rPr>
              <a:t>             	ENDP</a:t>
            </a:r>
          </a:p>
        </p:txBody>
      </p:sp>
    </p:spTree>
    <p:extLst>
      <p:ext uri="{BB962C8B-B14F-4D97-AF65-F5344CB8AC3E}">
        <p14:creationId xmlns:p14="http://schemas.microsoft.com/office/powerpoint/2010/main" val="3971284727"/>
      </p:ext>
    </p:extLst>
  </p:cSld>
  <p:clrMapOvr>
    <a:masterClrMapping/>
  </p:clrMapOvr>
  <p:transition>
    <p:pull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Activation Record Creation by Prolog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3874588"/>
              </p:ext>
            </p:extLst>
          </p:nvPr>
        </p:nvGraphicFramePr>
        <p:xfrm>
          <a:off x="1752600" y="990600"/>
          <a:ext cx="8915400" cy="5273040"/>
        </p:xfrm>
        <a:graphic>
          <a:graphicData uri="http://schemas.openxmlformats.org/drawingml/2006/table">
            <a:tbl>
              <a:tblPr firstRow="1" bandRow="1">
                <a:tableStyleId>{C083E6E3-FA7D-4D7B-A595-EF9225AFEA82}</a:tableStyleId>
              </a:tblPr>
              <a:tblGrid>
                <a:gridCol w="1447800">
                  <a:extLst>
                    <a:ext uri="{9D8B030D-6E8A-4147-A177-3AD203B41FA5}">
                      <a16:colId xmlns:a16="http://schemas.microsoft.com/office/drawing/2014/main" val="20000"/>
                    </a:ext>
                  </a:extLst>
                </a:gridCol>
                <a:gridCol w="2158741">
                  <a:extLst>
                    <a:ext uri="{9D8B030D-6E8A-4147-A177-3AD203B41FA5}">
                      <a16:colId xmlns:a16="http://schemas.microsoft.com/office/drawing/2014/main" val="20001"/>
                    </a:ext>
                  </a:extLst>
                </a:gridCol>
                <a:gridCol w="2308085">
                  <a:extLst>
                    <a:ext uri="{9D8B030D-6E8A-4147-A177-3AD203B41FA5}">
                      <a16:colId xmlns:a16="http://schemas.microsoft.com/office/drawing/2014/main" val="20002"/>
                    </a:ext>
                  </a:extLst>
                </a:gridCol>
                <a:gridCol w="3000774">
                  <a:extLst>
                    <a:ext uri="{9D8B030D-6E8A-4147-A177-3AD203B41FA5}">
                      <a16:colId xmlns:a16="http://schemas.microsoft.com/office/drawing/2014/main" val="20003"/>
                    </a:ext>
                  </a:extLst>
                </a:gridCol>
              </a:tblGrid>
              <a:tr h="370840">
                <a:tc>
                  <a:txBody>
                    <a:bodyPr/>
                    <a:lstStyle/>
                    <a:p>
                      <a:r>
                        <a:rPr lang="en-US" sz="2000" b="0" dirty="0">
                          <a:latin typeface="Arial" pitchFamily="34" charset="0"/>
                          <a:cs typeface="Arial" pitchFamily="34" charset="0"/>
                        </a:rPr>
                        <a:t>Smaller address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a:latin typeface="Arial" pitchFamily="34" charset="0"/>
                          <a:cs typeface="Arial" pitchFamily="34" charset="0"/>
                        </a:rPr>
                        <a:t>space for x[0]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8">
                  <a:txBody>
                    <a:bodyPr/>
                    <a:lstStyle/>
                    <a:p>
                      <a:r>
                        <a:rPr lang="en-US" sz="2000" b="0" dirty="0">
                          <a:latin typeface="Arial" pitchFamily="34" charset="0"/>
                          <a:cs typeface="Arial" pitchFamily="34" charset="0"/>
                        </a:rPr>
                        <a:t>Array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a:latin typeface="Arial" pitchFamily="34" charset="0"/>
                          <a:cs typeface="Arial" pitchFamily="34" charset="0"/>
                        </a:rPr>
                        <a:t>&lt;- 3. SP after sub sp,sp,#0x20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x[3]</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x[4]</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x[5]</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x[6]</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x[7]</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Arial" pitchFamily="34" charset="0"/>
                          <a:cs typeface="Arial" pitchFamily="34" charset="0"/>
                        </a:rPr>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itchFamily="34" charset="0"/>
                          <a:cs typeface="Arial" pitchFamily="34" charset="0"/>
                        </a:rPr>
                        <a:t>Preserved</a:t>
                      </a:r>
                      <a:r>
                        <a:rPr lang="en-US" sz="2000" baseline="0" dirty="0">
                          <a:latin typeface="Arial" pitchFamily="34" charset="0"/>
                          <a:cs typeface="Arial" pitchFamily="34" charset="0"/>
                        </a:rPr>
                        <a:t> register</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&lt;-</a:t>
                      </a:r>
                      <a:r>
                        <a:rPr lang="en-US" sz="2000" baseline="0" dirty="0">
                          <a:latin typeface="Arial" pitchFamily="34" charset="0"/>
                          <a:cs typeface="Arial" pitchFamily="34" charset="0"/>
                        </a:rPr>
                        <a:t> 2. SP after push {r4,lr}</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err="1">
                          <a:latin typeface="Arial" pitchFamily="34" charset="0"/>
                          <a:cs typeface="Arial" pitchFamily="34" charset="0"/>
                        </a:rPr>
                        <a:t>lr</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itchFamily="34" charset="0"/>
                          <a:cs typeface="Arial" pitchFamily="34" charset="0"/>
                        </a:rPr>
                        <a:t>Return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40">
                <a:tc>
                  <a:txBody>
                    <a:bodyPr/>
                    <a:lstStyle/>
                    <a:p>
                      <a:r>
                        <a:rPr lang="en-US" sz="2000" dirty="0">
                          <a:latin typeface="Arial" pitchFamily="34" charset="0"/>
                          <a:cs typeface="Arial" pitchFamily="34" charset="0"/>
                        </a:rPr>
                        <a:t>Larger address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Caller’s stack 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&lt;-</a:t>
                      </a:r>
                      <a:r>
                        <a:rPr lang="en-US" sz="2000" baseline="0" dirty="0">
                          <a:latin typeface="Arial" pitchFamily="34" charset="0"/>
                          <a:cs typeface="Arial" pitchFamily="34" charset="0"/>
                        </a:rPr>
                        <a:t> 1. SP on entry to function, before push {r4,lr}</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44191899"/>
      </p:ext>
    </p:extLst>
  </p:cSld>
  <p:clrMapOvr>
    <a:masterClrMapping/>
  </p:clrMapOvr>
  <p:transition>
    <p:pull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Activation Record Destruction by Epilog</a:t>
            </a:r>
          </a:p>
        </p:txBody>
      </p:sp>
      <p:graphicFrame>
        <p:nvGraphicFramePr>
          <p:cNvPr id="6" name="Content Placeholder 3"/>
          <p:cNvGraphicFramePr>
            <a:graphicFrameLocks/>
          </p:cNvGraphicFramePr>
          <p:nvPr>
            <p:extLst>
              <p:ext uri="{D42A27DB-BD31-4B8C-83A1-F6EECF244321}">
                <p14:modId xmlns:p14="http://schemas.microsoft.com/office/powerpoint/2010/main" val="12027341"/>
              </p:ext>
            </p:extLst>
          </p:nvPr>
        </p:nvGraphicFramePr>
        <p:xfrm>
          <a:off x="1752600" y="990600"/>
          <a:ext cx="8915400" cy="5273040"/>
        </p:xfrm>
        <a:graphic>
          <a:graphicData uri="http://schemas.openxmlformats.org/drawingml/2006/table">
            <a:tbl>
              <a:tblPr firstRow="1" bandRow="1">
                <a:tableStyleId>{C083E6E3-FA7D-4D7B-A595-EF9225AFEA82}</a:tableStyleId>
              </a:tblPr>
              <a:tblGrid>
                <a:gridCol w="1447800">
                  <a:extLst>
                    <a:ext uri="{9D8B030D-6E8A-4147-A177-3AD203B41FA5}">
                      <a16:colId xmlns:a16="http://schemas.microsoft.com/office/drawing/2014/main" val="20000"/>
                    </a:ext>
                  </a:extLst>
                </a:gridCol>
                <a:gridCol w="2158741">
                  <a:extLst>
                    <a:ext uri="{9D8B030D-6E8A-4147-A177-3AD203B41FA5}">
                      <a16:colId xmlns:a16="http://schemas.microsoft.com/office/drawing/2014/main" val="20001"/>
                    </a:ext>
                  </a:extLst>
                </a:gridCol>
                <a:gridCol w="2308085">
                  <a:extLst>
                    <a:ext uri="{9D8B030D-6E8A-4147-A177-3AD203B41FA5}">
                      <a16:colId xmlns:a16="http://schemas.microsoft.com/office/drawing/2014/main" val="20002"/>
                    </a:ext>
                  </a:extLst>
                </a:gridCol>
                <a:gridCol w="3000774">
                  <a:extLst>
                    <a:ext uri="{9D8B030D-6E8A-4147-A177-3AD203B41FA5}">
                      <a16:colId xmlns:a16="http://schemas.microsoft.com/office/drawing/2014/main" val="20003"/>
                    </a:ext>
                  </a:extLst>
                </a:gridCol>
              </a:tblGrid>
              <a:tr h="370840">
                <a:tc>
                  <a:txBody>
                    <a:bodyPr/>
                    <a:lstStyle/>
                    <a:p>
                      <a:r>
                        <a:rPr lang="en-US" sz="2000" b="0" dirty="0">
                          <a:latin typeface="Arial" pitchFamily="34" charset="0"/>
                          <a:cs typeface="Arial" pitchFamily="34" charset="0"/>
                        </a:rPr>
                        <a:t>Smaller address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a:latin typeface="Arial" pitchFamily="34" charset="0"/>
                          <a:cs typeface="Arial" pitchFamily="34" charset="0"/>
                        </a:rPr>
                        <a:t>space for x[0]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8">
                  <a:txBody>
                    <a:bodyPr/>
                    <a:lstStyle/>
                    <a:p>
                      <a:r>
                        <a:rPr lang="en-US" sz="2000" b="0" dirty="0">
                          <a:latin typeface="Arial" pitchFamily="34" charset="0"/>
                          <a:cs typeface="Arial" pitchFamily="34" charset="0"/>
                        </a:rPr>
                        <a:t>Array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a:latin typeface="Arial" pitchFamily="34" charset="0"/>
                          <a:cs typeface="Arial" pitchFamily="34" charset="0"/>
                        </a:rPr>
                        <a:t>&lt;- 1. SP before add sp,sp,#0x20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x[3]</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x[4]</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x[5]</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x[6]</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x[7]</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Arial" pitchFamily="34" charset="0"/>
                          <a:cs typeface="Arial" pitchFamily="34" charset="0"/>
                        </a:rPr>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Preserved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&lt;-</a:t>
                      </a:r>
                      <a:r>
                        <a:rPr lang="en-US" sz="2000" baseline="0" dirty="0">
                          <a:latin typeface="Arial" pitchFamily="34" charset="0"/>
                          <a:cs typeface="Arial" pitchFamily="34" charset="0"/>
                        </a:rPr>
                        <a:t> 2. SP after add sp,sp,#20</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err="1">
                          <a:latin typeface="Arial" pitchFamily="34" charset="0"/>
                          <a:cs typeface="Arial" pitchFamily="34" charset="0"/>
                        </a:rPr>
                        <a:t>lr</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Return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40">
                <a:tc>
                  <a:txBody>
                    <a:bodyPr/>
                    <a:lstStyle/>
                    <a:p>
                      <a:r>
                        <a:rPr lang="en-US" sz="2000" dirty="0">
                          <a:latin typeface="Arial" pitchFamily="34" charset="0"/>
                          <a:cs typeface="Arial" pitchFamily="34" charset="0"/>
                        </a:rPr>
                        <a:t>Larger address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Caller’s stack 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&lt;-</a:t>
                      </a:r>
                      <a:r>
                        <a:rPr lang="en-US" sz="2000" baseline="0" dirty="0">
                          <a:latin typeface="Arial" pitchFamily="34" charset="0"/>
                          <a:cs typeface="Arial" pitchFamily="34" charset="0"/>
                        </a:rPr>
                        <a:t> 3. SP after pop {r4,pc}</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004792871"/>
      </p:ext>
    </p:extLst>
  </p:cSld>
  <p:clrMapOvr>
    <a:masterClrMapping/>
  </p:clrMapOvr>
  <p:transition>
    <p:pull dir="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6313" y="2981326"/>
            <a:ext cx="7772400" cy="1362075"/>
          </a:xfrm>
        </p:spPr>
        <p:txBody>
          <a:bodyPr/>
          <a:lstStyle/>
          <a:p>
            <a:r>
              <a:rPr lang="en-US" dirty="0"/>
              <a:t>Control Flow</a:t>
            </a:r>
          </a:p>
        </p:txBody>
      </p:sp>
    </p:spTree>
    <p:extLst>
      <p:ext uri="{BB962C8B-B14F-4D97-AF65-F5344CB8AC3E}">
        <p14:creationId xmlns:p14="http://schemas.microsoft.com/office/powerpoint/2010/main" val="1184206925"/>
      </p:ext>
    </p:extLst>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Examining Assembly Code before Debugger</a:t>
            </a:r>
          </a:p>
        </p:txBody>
      </p:sp>
      <p:sp>
        <p:nvSpPr>
          <p:cNvPr id="3" name="Content Placeholder 2"/>
          <p:cNvSpPr>
            <a:spLocks noGrp="1"/>
          </p:cNvSpPr>
          <p:nvPr>
            <p:ph idx="1"/>
          </p:nvPr>
        </p:nvSpPr>
        <p:spPr>
          <a:xfrm>
            <a:off x="478444" y="5257800"/>
            <a:ext cx="11164462" cy="1526400"/>
          </a:xfrm>
        </p:spPr>
        <p:txBody>
          <a:bodyPr/>
          <a:lstStyle/>
          <a:p>
            <a:r>
              <a:rPr lang="en-US" sz="2000" dirty="0"/>
              <a:t>Some compilers will generate assembly code listing for reference</a:t>
            </a:r>
          </a:p>
          <a:p>
            <a:pPr lvl="1"/>
            <a:r>
              <a:rPr lang="en-US" sz="1700" dirty="0"/>
              <a:t>MDK-Pro does, MDK-Lite does not</a:t>
            </a:r>
          </a:p>
          <a:p>
            <a:r>
              <a:rPr lang="en-US" sz="2000" dirty="0"/>
              <a:t>Select in project options</a:t>
            </a:r>
          </a:p>
          <a:p>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912000"/>
            <a:ext cx="5794829" cy="4294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2819399" y="2462940"/>
            <a:ext cx="1828800" cy="38100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1253339063"/>
      </p:ext>
    </p:extLst>
  </p:cSld>
  <p:clrMapOvr>
    <a:masterClrMapping/>
  </p:clrMapOvr>
  <p:transition>
    <p:pull dir="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Conditionals and Loops</a:t>
            </a:r>
          </a:p>
        </p:txBody>
      </p:sp>
      <p:sp>
        <p:nvSpPr>
          <p:cNvPr id="3" name="Content Placeholder 2"/>
          <p:cNvSpPr>
            <a:spLocks noGrp="1"/>
          </p:cNvSpPr>
          <p:nvPr>
            <p:ph sz="half" idx="1"/>
          </p:nvPr>
        </p:nvSpPr>
        <p:spPr>
          <a:xfrm>
            <a:off x="479999" y="1295400"/>
            <a:ext cx="4473001" cy="5562600"/>
          </a:xfrm>
        </p:spPr>
        <p:txBody>
          <a:bodyPr/>
          <a:lstStyle/>
          <a:p>
            <a:r>
              <a:rPr lang="en-US" sz="2400" dirty="0"/>
              <a:t>How does the compiler implement conditionals and loops?</a:t>
            </a:r>
          </a:p>
        </p:txBody>
      </p:sp>
      <p:sp>
        <p:nvSpPr>
          <p:cNvPr id="4" name="Content Placeholder 3"/>
          <p:cNvSpPr>
            <a:spLocks noGrp="1"/>
          </p:cNvSpPr>
          <p:nvPr>
            <p:ph sz="half" idx="2"/>
          </p:nvPr>
        </p:nvSpPr>
        <p:spPr>
          <a:xfrm>
            <a:off x="5867400" y="914400"/>
            <a:ext cx="5410200" cy="5410200"/>
          </a:xfrm>
        </p:spPr>
        <p:txBody>
          <a:bodyPr numCol="2"/>
          <a:lstStyle/>
          <a:p>
            <a:pPr marL="0" indent="0">
              <a:buNone/>
            </a:pPr>
            <a:r>
              <a:rPr lang="en-US" sz="1800" dirty="0">
                <a:latin typeface="Lucida Console" pitchFamily="49" charset="0"/>
              </a:rPr>
              <a:t>if (x){</a:t>
            </a:r>
          </a:p>
          <a:p>
            <a:pPr marL="0" indent="0">
              <a:buNone/>
            </a:pPr>
            <a:r>
              <a:rPr lang="en-US" sz="1800" dirty="0">
                <a:latin typeface="Lucida Console" pitchFamily="49" charset="0"/>
              </a:rPr>
              <a:t>    y++;</a:t>
            </a:r>
          </a:p>
          <a:p>
            <a:pPr marL="0" indent="0">
              <a:buNone/>
            </a:pPr>
            <a:r>
              <a:rPr lang="en-US" sz="1800" dirty="0">
                <a:latin typeface="Lucida Console" pitchFamily="49" charset="0"/>
              </a:rPr>
              <a:t>} else {</a:t>
            </a:r>
          </a:p>
          <a:p>
            <a:pPr marL="0" indent="0">
              <a:buNone/>
            </a:pPr>
            <a:r>
              <a:rPr lang="en-US" sz="1800" dirty="0">
                <a:latin typeface="Lucida Console" pitchFamily="49" charset="0"/>
              </a:rPr>
              <a:t>    y--;</a:t>
            </a:r>
          </a:p>
          <a:p>
            <a:pPr marL="0" indent="0">
              <a:buNone/>
            </a:pPr>
            <a:r>
              <a:rPr lang="en-US" sz="1800" dirty="0">
                <a:latin typeface="Lucida Console" pitchFamily="49" charset="0"/>
              </a:rPr>
              <a:t>}</a:t>
            </a:r>
          </a:p>
          <a:p>
            <a:pPr marL="0" indent="0">
              <a:buNone/>
            </a:pPr>
            <a:r>
              <a:rPr lang="en-US" sz="1800" dirty="0">
                <a:latin typeface="Lucida Console" pitchFamily="49" charset="0"/>
              </a:rPr>
              <a:t>  </a:t>
            </a:r>
          </a:p>
          <a:p>
            <a:pPr marL="0" indent="0">
              <a:buNone/>
            </a:pPr>
            <a:r>
              <a:rPr lang="en-US" sz="1800" dirty="0">
                <a:latin typeface="Lucida Console" pitchFamily="49" charset="0"/>
              </a:rPr>
              <a:t>switch (x) {</a:t>
            </a:r>
          </a:p>
          <a:p>
            <a:pPr marL="0" indent="0">
              <a:buNone/>
            </a:pPr>
            <a:r>
              <a:rPr lang="en-US" sz="1800" dirty="0">
                <a:latin typeface="Lucida Console" pitchFamily="49" charset="0"/>
              </a:rPr>
              <a:t>  case 1:</a:t>
            </a:r>
          </a:p>
          <a:p>
            <a:pPr marL="0" indent="0">
              <a:buNone/>
            </a:pPr>
            <a:r>
              <a:rPr lang="en-US" sz="1800" dirty="0">
                <a:latin typeface="Lucida Console" pitchFamily="49" charset="0"/>
              </a:rPr>
              <a:t>    y += 3;</a:t>
            </a:r>
          </a:p>
          <a:p>
            <a:pPr marL="0" indent="0">
              <a:buNone/>
            </a:pPr>
            <a:r>
              <a:rPr lang="en-US" sz="1800" dirty="0">
                <a:latin typeface="Lucida Console" pitchFamily="49" charset="0"/>
              </a:rPr>
              <a:t>    break;</a:t>
            </a:r>
          </a:p>
          <a:p>
            <a:pPr marL="0" indent="0">
              <a:buNone/>
            </a:pPr>
            <a:r>
              <a:rPr lang="en-US" sz="1800" dirty="0">
                <a:latin typeface="Lucida Console" pitchFamily="49" charset="0"/>
              </a:rPr>
              <a:t>  case 31:</a:t>
            </a:r>
          </a:p>
          <a:p>
            <a:pPr marL="0" indent="0">
              <a:buNone/>
            </a:pPr>
            <a:r>
              <a:rPr lang="en-US" sz="1800" dirty="0">
                <a:latin typeface="Lucida Console" pitchFamily="49" charset="0"/>
              </a:rPr>
              <a:t>    y -= 5;</a:t>
            </a:r>
          </a:p>
          <a:p>
            <a:pPr marL="0" indent="0">
              <a:buNone/>
            </a:pPr>
            <a:r>
              <a:rPr lang="en-US" sz="1800" dirty="0">
                <a:latin typeface="Lucida Console" pitchFamily="49" charset="0"/>
              </a:rPr>
              <a:t>    break;</a:t>
            </a:r>
          </a:p>
          <a:p>
            <a:pPr marL="0" indent="0">
              <a:buNone/>
            </a:pPr>
            <a:r>
              <a:rPr lang="en-US" sz="1800" dirty="0">
                <a:latin typeface="Lucida Console" pitchFamily="49" charset="0"/>
              </a:rPr>
              <a:t>  default:</a:t>
            </a:r>
          </a:p>
          <a:p>
            <a:pPr marL="0" indent="0">
              <a:buNone/>
            </a:pPr>
            <a:r>
              <a:rPr lang="en-US" sz="1800" dirty="0">
                <a:latin typeface="Lucida Console" pitchFamily="49" charset="0"/>
              </a:rPr>
              <a:t>    y--;</a:t>
            </a:r>
          </a:p>
          <a:p>
            <a:pPr marL="0" indent="0">
              <a:buNone/>
            </a:pPr>
            <a:r>
              <a:rPr lang="en-US" sz="1800" dirty="0">
                <a:latin typeface="Lucida Console" pitchFamily="49" charset="0"/>
              </a:rPr>
              <a:t>    break;</a:t>
            </a:r>
          </a:p>
          <a:p>
            <a:pPr marL="0" indent="0">
              <a:buNone/>
            </a:pPr>
            <a:r>
              <a:rPr lang="en-US" sz="1800" dirty="0">
                <a:latin typeface="Lucida Console" pitchFamily="49" charset="0"/>
              </a:rPr>
              <a:t>  }</a:t>
            </a:r>
          </a:p>
          <a:p>
            <a:pPr marL="0" indent="0">
              <a:buNone/>
            </a:pPr>
            <a:r>
              <a:rPr lang="en-US" sz="1800" dirty="0">
                <a:latin typeface="Lucida Console" pitchFamily="49" charset="0"/>
              </a:rPr>
              <a:t>while (x&lt;10) {</a:t>
            </a:r>
          </a:p>
          <a:p>
            <a:pPr marL="0" indent="0">
              <a:buNone/>
            </a:pPr>
            <a:r>
              <a:rPr lang="en-US" sz="1800" dirty="0">
                <a:latin typeface="Lucida Console" pitchFamily="49" charset="0"/>
              </a:rPr>
              <a:t>    x = x + 1;</a:t>
            </a:r>
          </a:p>
          <a:p>
            <a:pPr marL="0" indent="0">
              <a:buNone/>
            </a:pPr>
            <a:r>
              <a:rPr lang="en-US" sz="1800" dirty="0">
                <a:latin typeface="Lucida Console" pitchFamily="49" charset="0"/>
              </a:rPr>
              <a:t>}</a:t>
            </a:r>
          </a:p>
          <a:p>
            <a:pPr marL="0" indent="0">
              <a:buNone/>
            </a:pPr>
            <a:r>
              <a:rPr lang="en-US" sz="1800" dirty="0">
                <a:latin typeface="Lucida Console" pitchFamily="49" charset="0"/>
              </a:rPr>
              <a:t>  </a:t>
            </a:r>
          </a:p>
          <a:p>
            <a:pPr marL="0" indent="0">
              <a:buNone/>
            </a:pPr>
            <a:r>
              <a:rPr lang="en-US" sz="1800" dirty="0">
                <a:latin typeface="Lucida Console" pitchFamily="49" charset="0"/>
              </a:rPr>
              <a:t>for (</a:t>
            </a:r>
            <a:r>
              <a:rPr lang="en-US" sz="1800" dirty="0" err="1">
                <a:latin typeface="Lucida Console" pitchFamily="49" charset="0"/>
              </a:rPr>
              <a:t>i</a:t>
            </a:r>
            <a:r>
              <a:rPr lang="en-US" sz="1800" dirty="0">
                <a:latin typeface="Lucida Console" pitchFamily="49" charset="0"/>
              </a:rPr>
              <a:t> = 0; </a:t>
            </a:r>
            <a:r>
              <a:rPr lang="en-US" sz="1800" dirty="0" err="1">
                <a:latin typeface="Lucida Console" pitchFamily="49" charset="0"/>
              </a:rPr>
              <a:t>i</a:t>
            </a:r>
            <a:r>
              <a:rPr lang="en-US" sz="1800" dirty="0">
                <a:latin typeface="Lucida Console" pitchFamily="49" charset="0"/>
              </a:rPr>
              <a:t> &lt; 10; </a:t>
            </a:r>
            <a:r>
              <a:rPr lang="en-US" sz="1800" dirty="0" err="1">
                <a:latin typeface="Lucida Console" pitchFamily="49" charset="0"/>
              </a:rPr>
              <a:t>i</a:t>
            </a:r>
            <a:r>
              <a:rPr lang="en-US" sz="1800" dirty="0">
                <a:latin typeface="Lucida Console" pitchFamily="49" charset="0"/>
              </a:rPr>
              <a:t>++){</a:t>
            </a:r>
          </a:p>
          <a:p>
            <a:pPr marL="0" indent="0">
              <a:buNone/>
            </a:pPr>
            <a:r>
              <a:rPr lang="en-US" sz="1800" dirty="0">
                <a:latin typeface="Lucida Console" pitchFamily="49" charset="0"/>
              </a:rPr>
              <a:t>    x += </a:t>
            </a:r>
            <a:r>
              <a:rPr lang="en-US" sz="1800" dirty="0" err="1">
                <a:latin typeface="Lucida Console" pitchFamily="49" charset="0"/>
              </a:rPr>
              <a:t>i</a:t>
            </a:r>
            <a:r>
              <a:rPr lang="en-US" sz="1800" dirty="0">
                <a:latin typeface="Lucida Console" pitchFamily="49" charset="0"/>
              </a:rPr>
              <a:t>;</a:t>
            </a:r>
          </a:p>
          <a:p>
            <a:pPr marL="0" indent="0">
              <a:buNone/>
            </a:pPr>
            <a:r>
              <a:rPr lang="en-US" sz="1800" dirty="0">
                <a:latin typeface="Lucida Console" pitchFamily="49" charset="0"/>
              </a:rPr>
              <a:t>}</a:t>
            </a:r>
          </a:p>
          <a:p>
            <a:pPr marL="0" indent="0">
              <a:buNone/>
            </a:pPr>
            <a:r>
              <a:rPr lang="en-US" sz="1800" dirty="0">
                <a:latin typeface="Lucida Console" pitchFamily="49" charset="0"/>
              </a:rPr>
              <a:t>  </a:t>
            </a:r>
          </a:p>
          <a:p>
            <a:pPr marL="0" indent="0">
              <a:buNone/>
            </a:pPr>
            <a:r>
              <a:rPr lang="en-US" sz="1800" dirty="0">
                <a:latin typeface="Lucida Console" pitchFamily="49" charset="0"/>
              </a:rPr>
              <a:t>do {</a:t>
            </a:r>
          </a:p>
          <a:p>
            <a:pPr marL="0" indent="0">
              <a:buNone/>
            </a:pPr>
            <a:r>
              <a:rPr lang="en-US" sz="1800" dirty="0">
                <a:latin typeface="Lucida Console" pitchFamily="49" charset="0"/>
              </a:rPr>
              <a:t>    x += 2;</a:t>
            </a:r>
          </a:p>
          <a:p>
            <a:pPr marL="0" indent="0">
              <a:buNone/>
            </a:pPr>
            <a:r>
              <a:rPr lang="en-US" sz="1800" dirty="0">
                <a:latin typeface="Lucida Console" pitchFamily="49" charset="0"/>
              </a:rPr>
              <a:t>} while (x &lt; 20);</a:t>
            </a:r>
          </a:p>
        </p:txBody>
      </p:sp>
      <p:cxnSp>
        <p:nvCxnSpPr>
          <p:cNvPr id="6" name="Straight Connector 5"/>
          <p:cNvCxnSpPr/>
          <p:nvPr/>
        </p:nvCxnSpPr>
        <p:spPr bwMode="auto">
          <a:xfrm>
            <a:off x="8077200" y="912000"/>
            <a:ext cx="0" cy="5412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73678685"/>
      </p:ext>
    </p:extLst>
  </p:cSld>
  <p:clrMapOvr>
    <a:masterClrMapping/>
  </p:clrMapOvr>
  <p:transition>
    <p:pull dir="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 Flow: If/Else</a:t>
            </a:r>
          </a:p>
        </p:txBody>
      </p:sp>
      <p:sp>
        <p:nvSpPr>
          <p:cNvPr id="5" name="Content Placeholder 4"/>
          <p:cNvSpPr>
            <a:spLocks noGrp="1"/>
          </p:cNvSpPr>
          <p:nvPr>
            <p:ph sz="half" idx="1"/>
          </p:nvPr>
        </p:nvSpPr>
        <p:spPr>
          <a:xfrm>
            <a:off x="838200" y="3886200"/>
            <a:ext cx="4343400" cy="2971800"/>
          </a:xfrm>
        </p:spPr>
        <p:txBody>
          <a:bodyPr/>
          <a:lstStyle/>
          <a:p>
            <a:pPr marL="0" indent="0">
              <a:buNone/>
            </a:pPr>
            <a:r>
              <a:rPr lang="en-US" sz="1800" dirty="0">
                <a:latin typeface="Lucida Console" pitchFamily="49" charset="0"/>
              </a:rPr>
              <a:t>if (x){</a:t>
            </a:r>
          </a:p>
          <a:p>
            <a:pPr marL="0" indent="0">
              <a:buNone/>
            </a:pPr>
            <a:r>
              <a:rPr lang="en-US" sz="1800" dirty="0">
                <a:latin typeface="Lucida Console" pitchFamily="49" charset="0"/>
              </a:rPr>
              <a:t>    y++;</a:t>
            </a:r>
          </a:p>
          <a:p>
            <a:pPr marL="0" indent="0">
              <a:buNone/>
            </a:pPr>
            <a:r>
              <a:rPr lang="en-US" sz="1800" dirty="0">
                <a:latin typeface="Lucida Console" pitchFamily="49" charset="0"/>
              </a:rPr>
              <a:t>} else {</a:t>
            </a:r>
          </a:p>
          <a:p>
            <a:pPr marL="0" indent="0">
              <a:buNone/>
            </a:pPr>
            <a:r>
              <a:rPr lang="en-US" sz="1800" dirty="0">
                <a:latin typeface="Lucida Console" pitchFamily="49" charset="0"/>
              </a:rPr>
              <a:t>    y--;</a:t>
            </a:r>
          </a:p>
          <a:p>
            <a:pPr marL="0" indent="0">
              <a:buNone/>
            </a:pPr>
            <a:r>
              <a:rPr lang="en-US" sz="1800" dirty="0">
                <a:latin typeface="Lucida Console" pitchFamily="49" charset="0"/>
              </a:rPr>
              <a:t>}</a:t>
            </a:r>
          </a:p>
          <a:p>
            <a:endParaRPr lang="en-US" sz="2400" dirty="0"/>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990600"/>
            <a:ext cx="4189068" cy="3200400"/>
          </a:xfrm>
          <a:prstGeom prst="rect">
            <a:avLst/>
          </a:prstGeom>
          <a:noFill/>
          <a:ln>
            <a:noFill/>
          </a:ln>
        </p:spPr>
      </p:pic>
      <p:sp>
        <p:nvSpPr>
          <p:cNvPr id="9" name="Rectangle 8"/>
          <p:cNvSpPr/>
          <p:nvPr/>
        </p:nvSpPr>
        <p:spPr>
          <a:xfrm>
            <a:off x="6094068" y="1143001"/>
            <a:ext cx="4548532" cy="4401205"/>
          </a:xfrm>
          <a:prstGeom prst="rect">
            <a:avLst/>
          </a:prstGeom>
        </p:spPr>
        <p:txBody>
          <a:bodyPr wrap="square">
            <a:spAutoFit/>
          </a:bodyPr>
          <a:lstStyle/>
          <a:p>
            <a:pPr>
              <a:tabLst>
                <a:tab pos="2006600" algn="l"/>
                <a:tab pos="2806700" algn="l"/>
              </a:tabLst>
            </a:pPr>
            <a:r>
              <a:rPr lang="pt-BR" sz="2000" dirty="0">
                <a:latin typeface="Lucida Console" pitchFamily="49" charset="0"/>
              </a:rPr>
              <a:t>;;;39       if (x){</a:t>
            </a:r>
          </a:p>
          <a:p>
            <a:pPr>
              <a:tabLst>
                <a:tab pos="2006600" algn="l"/>
                <a:tab pos="2806700" algn="l"/>
              </a:tabLst>
            </a:pPr>
            <a:r>
              <a:rPr lang="pt-BR" sz="2000" dirty="0">
                <a:latin typeface="Lucida Console" pitchFamily="49" charset="0"/>
              </a:rPr>
              <a:t>000056  2900	CMP	r1,#0</a:t>
            </a:r>
          </a:p>
          <a:p>
            <a:pPr>
              <a:tabLst>
                <a:tab pos="2006600" algn="l"/>
                <a:tab pos="2806700" algn="l"/>
              </a:tabLst>
            </a:pPr>
            <a:r>
              <a:rPr lang="pt-BR" sz="2000" dirty="0">
                <a:latin typeface="Lucida Console" pitchFamily="49" charset="0"/>
              </a:rPr>
              <a:t>000058  d001	BEQ	|L1.94|</a:t>
            </a:r>
          </a:p>
          <a:p>
            <a:pPr>
              <a:tabLst>
                <a:tab pos="2006600" algn="l"/>
                <a:tab pos="2806700" algn="l"/>
              </a:tabLst>
            </a:pPr>
            <a:r>
              <a:rPr lang="pt-BR" sz="2000" dirty="0">
                <a:latin typeface="Lucida Console" pitchFamily="49" charset="0"/>
              </a:rPr>
              <a:t>;;;40          y++;</a:t>
            </a:r>
          </a:p>
          <a:p>
            <a:pPr>
              <a:tabLst>
                <a:tab pos="2006600" algn="l"/>
                <a:tab pos="2806700" algn="l"/>
              </a:tabLst>
            </a:pPr>
            <a:r>
              <a:rPr lang="pt-BR" sz="2000" dirty="0">
                <a:latin typeface="Lucida Console" pitchFamily="49" charset="0"/>
              </a:rPr>
              <a:t>00005a  1c52 	ADDS 	r2,r2,#1</a:t>
            </a:r>
          </a:p>
          <a:p>
            <a:pPr>
              <a:tabLst>
                <a:tab pos="2006600" algn="l"/>
                <a:tab pos="2806700" algn="l"/>
              </a:tabLst>
            </a:pPr>
            <a:r>
              <a:rPr lang="pt-BR" sz="2000" dirty="0">
                <a:latin typeface="Lucida Console" pitchFamily="49" charset="0"/>
              </a:rPr>
              <a:t>00005c  e000 	B	|L1.96|</a:t>
            </a: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   |L1.94|</a:t>
            </a:r>
          </a:p>
          <a:p>
            <a:pPr>
              <a:tabLst>
                <a:tab pos="2006600" algn="l"/>
                <a:tab pos="2806700" algn="l"/>
              </a:tabLst>
            </a:pPr>
            <a:r>
              <a:rPr lang="pt-BR" sz="2000" dirty="0">
                <a:latin typeface="Lucida Console" pitchFamily="49" charset="0"/>
              </a:rPr>
              <a:t>;;;41       } else {</a:t>
            </a:r>
          </a:p>
          <a:p>
            <a:pPr>
              <a:tabLst>
                <a:tab pos="2006600" algn="l"/>
                <a:tab pos="2806700" algn="l"/>
              </a:tabLst>
            </a:pPr>
            <a:r>
              <a:rPr lang="pt-BR" sz="2000" dirty="0">
                <a:latin typeface="Lucida Console" pitchFamily="49" charset="0"/>
              </a:rPr>
              <a:t>;;;42         y--;</a:t>
            </a:r>
          </a:p>
          <a:p>
            <a:pPr>
              <a:tabLst>
                <a:tab pos="2006600" algn="l"/>
                <a:tab pos="2806700" algn="l"/>
              </a:tabLst>
            </a:pPr>
            <a:r>
              <a:rPr lang="pt-BR" sz="2000" dirty="0">
                <a:latin typeface="Lucida Console" pitchFamily="49" charset="0"/>
              </a:rPr>
              <a:t>00005e  1e52 	SUBS	r2,r2,#1</a:t>
            </a:r>
          </a:p>
          <a:p>
            <a:pPr lvl="1">
              <a:tabLst>
                <a:tab pos="2006600" algn="l"/>
                <a:tab pos="2806700" algn="l"/>
              </a:tabLst>
            </a:pPr>
            <a:endParaRPr lang="pt-BR" sz="2000" dirty="0">
              <a:latin typeface="Lucida Console" pitchFamily="49" charset="0"/>
            </a:endParaRPr>
          </a:p>
          <a:p>
            <a:pPr lvl="1">
              <a:tabLst>
                <a:tab pos="2006600" algn="l"/>
                <a:tab pos="2806700" algn="l"/>
              </a:tabLst>
            </a:pPr>
            <a:r>
              <a:rPr lang="pt-BR" sz="2000" dirty="0">
                <a:latin typeface="Lucida Console" pitchFamily="49" charset="0"/>
              </a:rPr>
              <a:t>|L1.96|</a:t>
            </a:r>
          </a:p>
          <a:p>
            <a:pPr>
              <a:tabLst>
                <a:tab pos="2006600" algn="l"/>
                <a:tab pos="2806700" algn="l"/>
              </a:tabLst>
            </a:pPr>
            <a:r>
              <a:rPr lang="pt-BR" sz="2000" dirty="0">
                <a:latin typeface="Lucida Console" pitchFamily="49" charset="0"/>
              </a:rPr>
              <a:t>;;;43       }</a:t>
            </a:r>
          </a:p>
        </p:txBody>
      </p:sp>
    </p:spTree>
    <p:extLst>
      <p:ext uri="{BB962C8B-B14F-4D97-AF65-F5344CB8AC3E}">
        <p14:creationId xmlns:p14="http://schemas.microsoft.com/office/powerpoint/2010/main" val="1612141267"/>
      </p:ext>
    </p:extLst>
  </p:cSld>
  <p:clrMapOvr>
    <a:masterClrMapping/>
  </p:clrMapOvr>
  <p:transition>
    <p:pull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 Flow: Switch</a:t>
            </a:r>
          </a:p>
        </p:txBody>
      </p:sp>
      <p:pic>
        <p:nvPicPr>
          <p:cNvPr id="7" name="Content Placeholder 6"/>
          <p:cNvPicPr>
            <a:picLocks noGrp="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2133602" y="874664"/>
            <a:ext cx="2438399" cy="3621137"/>
          </a:xfrm>
          <a:prstGeom prst="rect">
            <a:avLst/>
          </a:prstGeom>
          <a:noFill/>
          <a:ln>
            <a:noFill/>
          </a:ln>
        </p:spPr>
      </p:pic>
      <p:sp>
        <p:nvSpPr>
          <p:cNvPr id="8" name="Rectangle 7"/>
          <p:cNvSpPr/>
          <p:nvPr/>
        </p:nvSpPr>
        <p:spPr>
          <a:xfrm>
            <a:off x="1133294" y="762000"/>
            <a:ext cx="10509612" cy="5410200"/>
          </a:xfrm>
          <a:prstGeom prst="rect">
            <a:avLst/>
          </a:prstGeom>
        </p:spPr>
        <p:txBody>
          <a:bodyPr wrap="square" numCol="2">
            <a:noAutofit/>
          </a:bodyPr>
          <a:lstStyle/>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r>
              <a:rPr lang="pt-BR" sz="1700" dirty="0">
                <a:latin typeface="Lucida Console" pitchFamily="49" charset="0"/>
              </a:rPr>
              <a:t>;;;45       switch (x) {</a:t>
            </a:r>
          </a:p>
          <a:p>
            <a:pPr>
              <a:tabLst>
                <a:tab pos="2006600" algn="l"/>
                <a:tab pos="2806700" algn="l"/>
              </a:tabLst>
            </a:pPr>
            <a:r>
              <a:rPr lang="pt-BR" sz="1700" dirty="0">
                <a:latin typeface="Lucida Console" pitchFamily="49" charset="0"/>
              </a:rPr>
              <a:t>000060  2901	CMP	r1,#1</a:t>
            </a:r>
          </a:p>
          <a:p>
            <a:pPr>
              <a:tabLst>
                <a:tab pos="2006600" algn="l"/>
                <a:tab pos="2806700" algn="l"/>
              </a:tabLst>
            </a:pPr>
            <a:r>
              <a:rPr lang="pt-BR" sz="1700" dirty="0">
                <a:latin typeface="Lucida Console" pitchFamily="49" charset="0"/>
              </a:rPr>
              <a:t>000062  d002 	BEQ 	|L1.106|</a:t>
            </a:r>
          </a:p>
          <a:p>
            <a:pPr>
              <a:tabLst>
                <a:tab pos="2006600" algn="l"/>
                <a:tab pos="2806700" algn="l"/>
              </a:tabLst>
            </a:pPr>
            <a:r>
              <a:rPr lang="pt-BR" sz="1700" dirty="0">
                <a:latin typeface="Lucida Console" pitchFamily="49" charset="0"/>
              </a:rPr>
              <a:t>000064  291f 	CMP  	r1,#0x1f</a:t>
            </a:r>
          </a:p>
          <a:p>
            <a:pPr>
              <a:tabLst>
                <a:tab pos="2006600" algn="l"/>
                <a:tab pos="2806700" algn="l"/>
              </a:tabLst>
            </a:pPr>
            <a:r>
              <a:rPr lang="pt-BR" sz="1700" dirty="0">
                <a:latin typeface="Lucida Console" pitchFamily="49" charset="0"/>
              </a:rPr>
              <a:t>000066  d104 	BNE  	|L1.114|</a:t>
            </a:r>
          </a:p>
          <a:p>
            <a:pPr>
              <a:tabLst>
                <a:tab pos="2006600" algn="l"/>
                <a:tab pos="2806700" algn="l"/>
              </a:tabLst>
            </a:pPr>
            <a:r>
              <a:rPr lang="pt-BR" sz="1700" dirty="0">
                <a:latin typeface="Lucida Console" pitchFamily="49" charset="0"/>
              </a:rPr>
              <a:t>000068  e001 	B    	|L1.110|</a:t>
            </a:r>
          </a:p>
          <a:p>
            <a:pPr lvl="1">
              <a:tabLst>
                <a:tab pos="2006600" algn="l"/>
                <a:tab pos="2806700" algn="l"/>
              </a:tabLst>
            </a:pPr>
            <a:r>
              <a:rPr lang="pt-BR" sz="1700" dirty="0">
                <a:latin typeface="Lucida Console" pitchFamily="49" charset="0"/>
              </a:rPr>
              <a:t>|L1.106|</a:t>
            </a:r>
          </a:p>
          <a:p>
            <a:pPr>
              <a:tabLst>
                <a:tab pos="2006600" algn="l"/>
                <a:tab pos="2806700" algn="l"/>
              </a:tabLst>
            </a:pPr>
            <a:r>
              <a:rPr lang="pt-BR" sz="1700" dirty="0">
                <a:latin typeface="Lucida Console" pitchFamily="49" charset="0"/>
              </a:rPr>
              <a:t>;;;46       case 1:</a:t>
            </a:r>
          </a:p>
          <a:p>
            <a:pPr>
              <a:tabLst>
                <a:tab pos="2006600" algn="l"/>
                <a:tab pos="2806700" algn="l"/>
              </a:tabLst>
            </a:pPr>
            <a:r>
              <a:rPr lang="pt-BR" sz="1700" dirty="0">
                <a:latin typeface="Lucida Console" pitchFamily="49" charset="0"/>
              </a:rPr>
              <a:t>;;;47         y += 3;</a:t>
            </a:r>
          </a:p>
          <a:p>
            <a:pPr>
              <a:tabLst>
                <a:tab pos="2006600" algn="l"/>
                <a:tab pos="2806700" algn="l"/>
              </a:tabLst>
            </a:pPr>
            <a:r>
              <a:rPr lang="pt-BR" sz="1700" dirty="0">
                <a:latin typeface="Lucida Console" pitchFamily="49" charset="0"/>
              </a:rPr>
              <a:t>00006a  1cd2 	ADDS 	r2,r2,#3</a:t>
            </a:r>
          </a:p>
          <a:p>
            <a:pPr>
              <a:tabLst>
                <a:tab pos="2006600" algn="l"/>
                <a:tab pos="2806700" algn="l"/>
              </a:tabLst>
            </a:pPr>
            <a:r>
              <a:rPr lang="pt-BR" sz="1700" dirty="0">
                <a:latin typeface="Lucida Console" pitchFamily="49" charset="0"/>
              </a:rPr>
              <a:t>;;;48         break;</a:t>
            </a:r>
          </a:p>
          <a:p>
            <a:pPr>
              <a:tabLst>
                <a:tab pos="2006600" algn="l"/>
                <a:tab pos="2806700" algn="l"/>
              </a:tabLst>
            </a:pPr>
            <a:r>
              <a:rPr lang="pt-BR" sz="1700" dirty="0">
                <a:latin typeface="Lucida Console" pitchFamily="49" charset="0"/>
              </a:rPr>
              <a:t>00006c  e003 	B    	|L1.118|</a:t>
            </a:r>
          </a:p>
          <a:p>
            <a:pPr>
              <a:tabLst>
                <a:tab pos="2006600" algn="l"/>
                <a:tab pos="2806700" algn="l"/>
              </a:tabLst>
            </a:pPr>
            <a:r>
              <a:rPr lang="pt-BR" sz="1700" dirty="0">
                <a:latin typeface="Lucida Console" pitchFamily="49" charset="0"/>
              </a:rPr>
              <a:t>|L1.110|</a:t>
            </a:r>
          </a:p>
          <a:p>
            <a:pPr>
              <a:tabLst>
                <a:tab pos="2006600" algn="l"/>
                <a:tab pos="2806700" algn="l"/>
              </a:tabLst>
            </a:pPr>
            <a:r>
              <a:rPr lang="pt-BR" sz="1700" dirty="0">
                <a:latin typeface="Lucida Console" pitchFamily="49" charset="0"/>
              </a:rPr>
              <a:t>;;;49       case 31:</a:t>
            </a:r>
          </a:p>
          <a:p>
            <a:pPr>
              <a:tabLst>
                <a:tab pos="2006600" algn="l"/>
                <a:tab pos="2806700" algn="l"/>
              </a:tabLst>
            </a:pPr>
            <a:r>
              <a:rPr lang="pt-BR" sz="1700" dirty="0">
                <a:latin typeface="Lucida Console" pitchFamily="49" charset="0"/>
              </a:rPr>
              <a:t>;;;50         y -= 5;</a:t>
            </a:r>
          </a:p>
          <a:p>
            <a:pPr>
              <a:tabLst>
                <a:tab pos="2006600" algn="l"/>
                <a:tab pos="2806700" algn="l"/>
              </a:tabLst>
            </a:pPr>
            <a:r>
              <a:rPr lang="pt-BR" sz="1700" dirty="0">
                <a:latin typeface="Lucida Console" pitchFamily="49" charset="0"/>
              </a:rPr>
              <a:t>00006e  1f52 	SUBS 	r2,r2,#5</a:t>
            </a:r>
          </a:p>
          <a:p>
            <a:pPr>
              <a:tabLst>
                <a:tab pos="2006600" algn="l"/>
                <a:tab pos="2806700" algn="l"/>
              </a:tabLst>
            </a:pPr>
            <a:r>
              <a:rPr lang="pt-BR" sz="1700" dirty="0">
                <a:latin typeface="Lucida Console" pitchFamily="49" charset="0"/>
              </a:rPr>
              <a:t>;;;51         break;</a:t>
            </a:r>
          </a:p>
          <a:p>
            <a:pPr>
              <a:tabLst>
                <a:tab pos="2006600" algn="l"/>
                <a:tab pos="2806700" algn="l"/>
              </a:tabLst>
            </a:pPr>
            <a:r>
              <a:rPr lang="pt-BR" sz="1700" dirty="0">
                <a:latin typeface="Lucida Console" pitchFamily="49" charset="0"/>
              </a:rPr>
              <a:t>000070  e001 	B    	|L1.118|</a:t>
            </a:r>
          </a:p>
          <a:p>
            <a:pPr>
              <a:tabLst>
                <a:tab pos="2006600" algn="l"/>
                <a:tab pos="2806700" algn="l"/>
              </a:tabLst>
            </a:pPr>
            <a:r>
              <a:rPr lang="pt-BR" sz="1700" dirty="0">
                <a:latin typeface="Lucida Console" pitchFamily="49" charset="0"/>
              </a:rPr>
              <a:t>|L1.114|</a:t>
            </a:r>
          </a:p>
          <a:p>
            <a:pPr>
              <a:tabLst>
                <a:tab pos="2006600" algn="l"/>
                <a:tab pos="2806700" algn="l"/>
              </a:tabLst>
            </a:pPr>
            <a:r>
              <a:rPr lang="pt-BR" sz="1700" dirty="0">
                <a:latin typeface="Lucida Console" pitchFamily="49" charset="0"/>
              </a:rPr>
              <a:t>;;;52       default:</a:t>
            </a:r>
          </a:p>
          <a:p>
            <a:pPr>
              <a:tabLst>
                <a:tab pos="2006600" algn="l"/>
                <a:tab pos="2806700" algn="l"/>
              </a:tabLst>
            </a:pPr>
            <a:r>
              <a:rPr lang="pt-BR" sz="1700" dirty="0">
                <a:latin typeface="Lucida Console" pitchFamily="49" charset="0"/>
              </a:rPr>
              <a:t>;;;53         y--;</a:t>
            </a:r>
          </a:p>
          <a:p>
            <a:pPr>
              <a:tabLst>
                <a:tab pos="2006600" algn="l"/>
                <a:tab pos="2806700" algn="l"/>
              </a:tabLst>
            </a:pPr>
            <a:r>
              <a:rPr lang="pt-BR" sz="1700" dirty="0">
                <a:latin typeface="Lucida Console" pitchFamily="49" charset="0"/>
              </a:rPr>
              <a:t>000072  1e52 	SUBS 	r2,r2,#1</a:t>
            </a:r>
          </a:p>
          <a:p>
            <a:pPr>
              <a:tabLst>
                <a:tab pos="2006600" algn="l"/>
                <a:tab pos="2806700" algn="l"/>
              </a:tabLst>
            </a:pPr>
            <a:r>
              <a:rPr lang="pt-BR" sz="1700" dirty="0">
                <a:latin typeface="Lucida Console" pitchFamily="49" charset="0"/>
              </a:rPr>
              <a:t>;;;54         break;</a:t>
            </a:r>
          </a:p>
          <a:p>
            <a:pPr>
              <a:tabLst>
                <a:tab pos="2006600" algn="l"/>
                <a:tab pos="2806700" algn="l"/>
              </a:tabLst>
            </a:pPr>
            <a:r>
              <a:rPr lang="pt-BR" sz="1700" dirty="0">
                <a:latin typeface="Lucida Console" pitchFamily="49" charset="0"/>
              </a:rPr>
              <a:t>000074  bf00 	NOP      </a:t>
            </a:r>
          </a:p>
          <a:p>
            <a:pPr>
              <a:tabLst>
                <a:tab pos="2006600" algn="l"/>
                <a:tab pos="2806700" algn="l"/>
              </a:tabLst>
            </a:pPr>
            <a:r>
              <a:rPr lang="pt-BR" sz="1700" dirty="0">
                <a:latin typeface="Lucida Console" pitchFamily="49" charset="0"/>
              </a:rPr>
              <a:t>|L1.118|</a:t>
            </a:r>
          </a:p>
          <a:p>
            <a:pPr>
              <a:tabLst>
                <a:tab pos="2006600" algn="l"/>
                <a:tab pos="2806700" algn="l"/>
              </a:tabLst>
            </a:pPr>
            <a:r>
              <a:rPr lang="pt-BR" sz="1700" dirty="0">
                <a:latin typeface="Lucida Console" pitchFamily="49" charset="0"/>
              </a:rPr>
              <a:t>000076  bf00 	NOP</a:t>
            </a:r>
          </a:p>
          <a:p>
            <a:pPr>
              <a:tabLst>
                <a:tab pos="2006600" algn="l"/>
                <a:tab pos="2806700" algn="l"/>
              </a:tabLst>
            </a:pPr>
            <a:r>
              <a:rPr lang="pt-BR" sz="1700" dirty="0">
                <a:latin typeface="Lucida Console" pitchFamily="49" charset="0"/>
              </a:rPr>
              <a:t>;;;55       }</a:t>
            </a:r>
          </a:p>
        </p:txBody>
      </p:sp>
    </p:spTree>
    <p:extLst>
      <p:ext uri="{BB962C8B-B14F-4D97-AF65-F5344CB8AC3E}">
        <p14:creationId xmlns:p14="http://schemas.microsoft.com/office/powerpoint/2010/main" val="287890850"/>
      </p:ext>
    </p:extLst>
  </p:cSld>
  <p:clrMapOvr>
    <a:masterClrMapping/>
  </p:clrMapOvr>
  <p:transition>
    <p:pull dir="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Iteration: While</a:t>
            </a:r>
          </a:p>
        </p:txBody>
      </p:sp>
      <p:pic>
        <p:nvPicPr>
          <p:cNvPr id="7" name="Content Placeholder 6"/>
          <p:cNvPicPr>
            <a:picLocks noGrp="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1752601" y="1676399"/>
            <a:ext cx="2466639" cy="2475968"/>
          </a:xfrm>
          <a:prstGeom prst="rect">
            <a:avLst/>
          </a:prstGeom>
          <a:noFill/>
          <a:ln>
            <a:noFill/>
          </a:ln>
        </p:spPr>
      </p:pic>
      <p:sp>
        <p:nvSpPr>
          <p:cNvPr id="8" name="Rectangle 7"/>
          <p:cNvSpPr/>
          <p:nvPr/>
        </p:nvSpPr>
        <p:spPr>
          <a:xfrm>
            <a:off x="5638800" y="1752600"/>
            <a:ext cx="4775200" cy="3170099"/>
          </a:xfrm>
          <a:prstGeom prst="rect">
            <a:avLst/>
          </a:prstGeom>
        </p:spPr>
        <p:txBody>
          <a:bodyPr wrap="square">
            <a:spAutoFit/>
          </a:bodyPr>
          <a:lstStyle/>
          <a:p>
            <a:pPr>
              <a:tabLst>
                <a:tab pos="2006600" algn="l"/>
                <a:tab pos="2806700" algn="l"/>
              </a:tabLst>
            </a:pPr>
            <a:r>
              <a:rPr lang="pt-BR" sz="2000" dirty="0">
                <a:latin typeface="Lucida Console" pitchFamily="49" charset="0"/>
              </a:rPr>
              <a:t>;;;57       while (x&lt;10) {</a:t>
            </a:r>
          </a:p>
          <a:p>
            <a:pPr>
              <a:tabLst>
                <a:tab pos="2006600" algn="l"/>
                <a:tab pos="2806700" algn="l"/>
              </a:tabLst>
            </a:pPr>
            <a:r>
              <a:rPr lang="pt-BR" sz="2000" dirty="0">
                <a:latin typeface="Lucida Console" pitchFamily="49" charset="0"/>
              </a:rPr>
              <a:t>000078  e000 	B	 |L1.124|</a:t>
            </a:r>
          </a:p>
          <a:p>
            <a:pPr>
              <a:tabLst>
                <a:tab pos="2006600" algn="l"/>
                <a:tab pos="2806700" algn="l"/>
              </a:tabLst>
            </a:pPr>
            <a:r>
              <a:rPr lang="pt-BR" sz="2000" dirty="0">
                <a:latin typeface="Lucida Console" pitchFamily="49" charset="0"/>
              </a:rPr>
              <a:t>             	|L1.122|</a:t>
            </a:r>
          </a:p>
          <a:p>
            <a:pPr>
              <a:tabLst>
                <a:tab pos="2006600" algn="l"/>
                <a:tab pos="2806700" algn="l"/>
              </a:tabLst>
            </a:pPr>
            <a:r>
              <a:rPr lang="pt-BR" sz="2000" dirty="0">
                <a:latin typeface="Lucida Console" pitchFamily="49" charset="0"/>
              </a:rPr>
              <a:t>;;;58         x = x + 1;</a:t>
            </a:r>
          </a:p>
          <a:p>
            <a:pPr>
              <a:tabLst>
                <a:tab pos="2006600" algn="l"/>
                <a:tab pos="2806700" algn="l"/>
              </a:tabLst>
            </a:pPr>
            <a:r>
              <a:rPr lang="pt-BR" sz="2000" dirty="0">
                <a:latin typeface="Lucida Console" pitchFamily="49" charset="0"/>
              </a:rPr>
              <a:t>00007a  1c49 	ADDS 	r1,r1,#1</a:t>
            </a:r>
          </a:p>
          <a:p>
            <a:pPr>
              <a:tabLst>
                <a:tab pos="2006600" algn="l"/>
                <a:tab pos="2806700" algn="l"/>
              </a:tabLst>
            </a:pPr>
            <a:r>
              <a:rPr lang="pt-BR" sz="2000" dirty="0">
                <a:latin typeface="Lucida Console" pitchFamily="49" charset="0"/>
              </a:rPr>
              <a:t>	|L1.124|</a:t>
            </a:r>
          </a:p>
          <a:p>
            <a:pPr>
              <a:tabLst>
                <a:tab pos="2006600" algn="l"/>
                <a:tab pos="2806700" algn="l"/>
              </a:tabLst>
            </a:pPr>
            <a:r>
              <a:rPr lang="pt-BR" sz="2000" dirty="0">
                <a:latin typeface="Lucida Console" pitchFamily="49" charset="0"/>
              </a:rPr>
              <a:t>00007c  290a 	CMP  	r1,#0xa               ;57</a:t>
            </a:r>
          </a:p>
          <a:p>
            <a:pPr>
              <a:tabLst>
                <a:tab pos="2006600" algn="l"/>
                <a:tab pos="2806700" algn="l"/>
              </a:tabLst>
            </a:pPr>
            <a:r>
              <a:rPr lang="pt-BR" sz="2000" dirty="0">
                <a:latin typeface="Lucida Console" pitchFamily="49" charset="0"/>
              </a:rPr>
              <a:t>00007e  d3fc 	BCC  	|L1.122|</a:t>
            </a:r>
          </a:p>
          <a:p>
            <a:pPr>
              <a:tabLst>
                <a:tab pos="2006600" algn="l"/>
                <a:tab pos="2806700" algn="l"/>
              </a:tabLst>
            </a:pPr>
            <a:r>
              <a:rPr lang="pt-BR" sz="2000" dirty="0">
                <a:latin typeface="Lucida Console" pitchFamily="49" charset="0"/>
              </a:rPr>
              <a:t>;;;59       }</a:t>
            </a:r>
          </a:p>
        </p:txBody>
      </p:sp>
    </p:spTree>
    <p:extLst>
      <p:ext uri="{BB962C8B-B14F-4D97-AF65-F5344CB8AC3E}">
        <p14:creationId xmlns:p14="http://schemas.microsoft.com/office/powerpoint/2010/main" val="1612141267"/>
      </p:ext>
    </p:extLst>
  </p:cSld>
  <p:clrMapOvr>
    <a:masterClrMapping/>
  </p:clrMapOvr>
  <p:transition>
    <p:pull dir="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Iteration: For</a:t>
            </a:r>
          </a:p>
        </p:txBody>
      </p:sp>
      <p:sp>
        <p:nvSpPr>
          <p:cNvPr id="2" name="Content Placeholder 1"/>
          <p:cNvSpPr>
            <a:spLocks noGrp="1"/>
          </p:cNvSpPr>
          <p:nvPr>
            <p:ph sz="half" idx="1"/>
          </p:nvPr>
        </p:nvSpPr>
        <p:spPr>
          <a:xfrm>
            <a:off x="1676400" y="4946511"/>
            <a:ext cx="4343400" cy="1828800"/>
          </a:xfrm>
        </p:spPr>
        <p:txBody>
          <a:bodyPr/>
          <a:lstStyle/>
          <a:p>
            <a:endParaRPr lang="en-US" dirty="0"/>
          </a:p>
        </p:txBody>
      </p:sp>
      <p:sp>
        <p:nvSpPr>
          <p:cNvPr id="8" name="Rectangle 7"/>
          <p:cNvSpPr/>
          <p:nvPr/>
        </p:nvSpPr>
        <p:spPr>
          <a:xfrm>
            <a:off x="5867400" y="1143000"/>
            <a:ext cx="4775200" cy="5016758"/>
          </a:xfrm>
          <a:prstGeom prst="rect">
            <a:avLst/>
          </a:prstGeom>
        </p:spPr>
        <p:txBody>
          <a:bodyPr wrap="square">
            <a:spAutoFit/>
          </a:bodyPr>
          <a:lstStyle/>
          <a:p>
            <a:pPr>
              <a:tabLst>
                <a:tab pos="2006600" algn="l"/>
                <a:tab pos="2806700" algn="l"/>
              </a:tabLst>
            </a:pPr>
            <a:r>
              <a:rPr lang="pt-BR" sz="2000" dirty="0">
                <a:latin typeface="Lucida Console" pitchFamily="49" charset="0"/>
              </a:rPr>
              <a:t>;;;61       for (i = 0; i &lt; 10; i++){</a:t>
            </a:r>
          </a:p>
          <a:p>
            <a:pPr>
              <a:tabLst>
                <a:tab pos="2006600" algn="l"/>
                <a:tab pos="2806700" algn="l"/>
              </a:tabLst>
            </a:pPr>
            <a:r>
              <a:rPr lang="pt-BR" sz="2000" dirty="0">
                <a:latin typeface="Lucida Console" pitchFamily="49" charset="0"/>
              </a:rPr>
              <a:t>000080  2300	MOVS	r3,#0</a:t>
            </a:r>
          </a:p>
          <a:p>
            <a:pPr>
              <a:tabLst>
                <a:tab pos="2006600" algn="l"/>
                <a:tab pos="2806700" algn="l"/>
              </a:tabLst>
            </a:pPr>
            <a:r>
              <a:rPr lang="pt-BR" sz="2000" dirty="0">
                <a:latin typeface="Lucida Console" pitchFamily="49" charset="0"/>
              </a:rPr>
              <a:t>000082  e001 	B    	|L1.136|</a:t>
            </a: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             	|L1.132|</a:t>
            </a:r>
          </a:p>
          <a:p>
            <a:pPr>
              <a:tabLst>
                <a:tab pos="2006600" algn="l"/>
                <a:tab pos="2806700" algn="l"/>
              </a:tabLst>
            </a:pPr>
            <a:r>
              <a:rPr lang="pt-BR" sz="2000" dirty="0">
                <a:latin typeface="Lucida Console" pitchFamily="49" charset="0"/>
              </a:rPr>
              <a:t>;;;62         x += i;</a:t>
            </a:r>
          </a:p>
          <a:p>
            <a:pPr>
              <a:tabLst>
                <a:tab pos="2006600" algn="l"/>
                <a:tab pos="2806700" algn="l"/>
              </a:tabLst>
            </a:pPr>
            <a:r>
              <a:rPr lang="pt-BR" sz="2000" dirty="0">
                <a:latin typeface="Lucida Console" pitchFamily="49" charset="0"/>
              </a:rPr>
              <a:t>000084  18c9 	ADDS 	r1,r1,r3</a:t>
            </a:r>
          </a:p>
          <a:p>
            <a:pPr>
              <a:tabLst>
                <a:tab pos="2006600" algn="l"/>
                <a:tab pos="2806700" algn="l"/>
              </a:tabLst>
            </a:pPr>
            <a:r>
              <a:rPr lang="pt-BR" sz="2000" dirty="0">
                <a:latin typeface="Lucida Console" pitchFamily="49" charset="0"/>
              </a:rPr>
              <a:t>000086  1c5b 	ADDS 	r3,r3,#1              ;61</a:t>
            </a: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             	|L1.136|</a:t>
            </a:r>
          </a:p>
          <a:p>
            <a:pPr>
              <a:tabLst>
                <a:tab pos="2006600" algn="l"/>
                <a:tab pos="2806700" algn="l"/>
              </a:tabLst>
            </a:pPr>
            <a:r>
              <a:rPr lang="pt-BR" sz="2000" dirty="0">
                <a:latin typeface="Lucida Console" pitchFamily="49" charset="0"/>
              </a:rPr>
              <a:t>000088  2b0a 	CMP  	r3,#0xa</a:t>
            </a:r>
          </a:p>
          <a:p>
            <a:pPr>
              <a:tabLst>
                <a:tab pos="2006600" algn="l"/>
                <a:tab pos="2806700" algn="l"/>
              </a:tabLst>
            </a:pPr>
            <a:r>
              <a:rPr lang="pt-BR" sz="2000" dirty="0">
                <a:latin typeface="Lucida Console" pitchFamily="49" charset="0"/>
              </a:rPr>
              <a:t>;61</a:t>
            </a:r>
          </a:p>
          <a:p>
            <a:pPr>
              <a:tabLst>
                <a:tab pos="2006600" algn="l"/>
                <a:tab pos="2806700" algn="l"/>
              </a:tabLst>
            </a:pPr>
            <a:r>
              <a:rPr lang="pt-BR" sz="2000" dirty="0">
                <a:latin typeface="Lucida Console" pitchFamily="49" charset="0"/>
              </a:rPr>
              <a:t>00008a  d3fb 	BCC  	|L1.132|</a:t>
            </a:r>
          </a:p>
          <a:p>
            <a:pPr>
              <a:tabLst>
                <a:tab pos="2006600" algn="l"/>
                <a:tab pos="2806700" algn="l"/>
              </a:tabLst>
            </a:pPr>
            <a:r>
              <a:rPr lang="pt-BR" sz="2000" dirty="0">
                <a:latin typeface="Lucida Console" pitchFamily="49" charset="0"/>
              </a:rPr>
              <a:t>;;;63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71600"/>
            <a:ext cx="2743200" cy="403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2141267"/>
      </p:ext>
    </p:extLst>
  </p:cSld>
  <p:clrMapOvr>
    <a:masterClrMapping/>
  </p:clrMapOvr>
  <p:transition>
    <p:pull dir="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Iteration: Do/While</a:t>
            </a:r>
          </a:p>
        </p:txBody>
      </p:sp>
      <p:pic>
        <p:nvPicPr>
          <p:cNvPr id="7" name="Content Placeholder 6"/>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828800" y="2044958"/>
            <a:ext cx="2530140" cy="2514600"/>
          </a:xfrm>
          <a:prstGeom prst="rect">
            <a:avLst/>
          </a:prstGeom>
          <a:noFill/>
          <a:ln>
            <a:noFill/>
          </a:ln>
        </p:spPr>
      </p:pic>
      <p:sp>
        <p:nvSpPr>
          <p:cNvPr id="2" name="Content Placeholder 1"/>
          <p:cNvSpPr>
            <a:spLocks noGrp="1"/>
          </p:cNvSpPr>
          <p:nvPr>
            <p:ph sz="half" idx="2"/>
          </p:nvPr>
        </p:nvSpPr>
        <p:spPr>
          <a:xfrm>
            <a:off x="1676400" y="3886200"/>
            <a:ext cx="4343400" cy="2971800"/>
          </a:xfrm>
        </p:spPr>
        <p:txBody>
          <a:bodyPr/>
          <a:lstStyle/>
          <a:p>
            <a:endParaRPr lang="en-US" dirty="0"/>
          </a:p>
        </p:txBody>
      </p:sp>
      <p:sp>
        <p:nvSpPr>
          <p:cNvPr id="9" name="Rectangle 8"/>
          <p:cNvSpPr/>
          <p:nvPr/>
        </p:nvSpPr>
        <p:spPr>
          <a:xfrm>
            <a:off x="5791200" y="2133600"/>
            <a:ext cx="4775200" cy="2862322"/>
          </a:xfrm>
          <a:prstGeom prst="rect">
            <a:avLst/>
          </a:prstGeom>
        </p:spPr>
        <p:txBody>
          <a:bodyPr wrap="square">
            <a:spAutoFit/>
          </a:bodyPr>
          <a:lstStyle/>
          <a:p>
            <a:pPr>
              <a:tabLst>
                <a:tab pos="2006600" algn="l"/>
                <a:tab pos="2806700" algn="l"/>
              </a:tabLst>
            </a:pPr>
            <a:r>
              <a:rPr lang="pt-BR" sz="2000" dirty="0">
                <a:latin typeface="Lucida Console" pitchFamily="49" charset="0"/>
              </a:rPr>
              <a:t>;;;65       do {</a:t>
            </a:r>
          </a:p>
          <a:p>
            <a:pPr>
              <a:tabLst>
                <a:tab pos="2006600" algn="l"/>
                <a:tab pos="2806700" algn="l"/>
              </a:tabLst>
            </a:pPr>
            <a:r>
              <a:rPr lang="pt-BR" sz="2000" dirty="0">
                <a:latin typeface="Lucida Console" pitchFamily="49" charset="0"/>
              </a:rPr>
              <a:t>00008c  bf00	NOP	</a:t>
            </a: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             	|L1.142|</a:t>
            </a:r>
          </a:p>
          <a:p>
            <a:pPr>
              <a:tabLst>
                <a:tab pos="2006600" algn="l"/>
                <a:tab pos="2806700" algn="l"/>
              </a:tabLst>
            </a:pPr>
            <a:r>
              <a:rPr lang="pt-BR" sz="2000" dirty="0">
                <a:latin typeface="Lucida Console" pitchFamily="49" charset="0"/>
              </a:rPr>
              <a:t>;;;66         x += 2;</a:t>
            </a:r>
          </a:p>
          <a:p>
            <a:pPr>
              <a:tabLst>
                <a:tab pos="2006600" algn="l"/>
                <a:tab pos="2806700" algn="l"/>
              </a:tabLst>
            </a:pPr>
            <a:r>
              <a:rPr lang="pt-BR" sz="2000" dirty="0">
                <a:latin typeface="Lucida Console" pitchFamily="49" charset="0"/>
              </a:rPr>
              <a:t>00008e  1c89 	ADDS 	r1,r1,#2</a:t>
            </a:r>
          </a:p>
          <a:p>
            <a:pPr>
              <a:tabLst>
                <a:tab pos="2006600" algn="l"/>
                <a:tab pos="2806700" algn="l"/>
              </a:tabLst>
            </a:pPr>
            <a:r>
              <a:rPr lang="pt-BR" sz="2000" dirty="0">
                <a:latin typeface="Lucida Console" pitchFamily="49" charset="0"/>
              </a:rPr>
              <a:t>;;;67       } while (x &lt; 20);</a:t>
            </a:r>
          </a:p>
          <a:p>
            <a:pPr>
              <a:tabLst>
                <a:tab pos="2006600" algn="l"/>
                <a:tab pos="2806700" algn="l"/>
              </a:tabLst>
            </a:pPr>
            <a:r>
              <a:rPr lang="pt-BR" sz="2000" dirty="0">
                <a:latin typeface="Lucida Console" pitchFamily="49" charset="0"/>
              </a:rPr>
              <a:t>000090  2914 	CMP  	r1,#0x14</a:t>
            </a:r>
          </a:p>
          <a:p>
            <a:pPr>
              <a:tabLst>
                <a:tab pos="2006600" algn="l"/>
                <a:tab pos="2806700" algn="l"/>
              </a:tabLst>
            </a:pPr>
            <a:r>
              <a:rPr lang="pt-BR" sz="2000" dirty="0">
                <a:latin typeface="Lucida Console" pitchFamily="49" charset="0"/>
              </a:rPr>
              <a:t>000092  d3fc 	BCC  	|L1.142|</a:t>
            </a:r>
          </a:p>
        </p:txBody>
      </p:sp>
    </p:spTree>
    <p:extLst>
      <p:ext uri="{BB962C8B-B14F-4D97-AF65-F5344CB8AC3E}">
        <p14:creationId xmlns:p14="http://schemas.microsoft.com/office/powerpoint/2010/main" val="1612141267"/>
      </p:ext>
    </p:extLst>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Disassemble Code from Command Prompt</a:t>
            </a:r>
            <a:endParaRPr lang="en-US" sz="3200" dirty="0"/>
          </a:p>
        </p:txBody>
      </p:sp>
      <p:sp>
        <p:nvSpPr>
          <p:cNvPr id="3" name="Content Placeholder 2"/>
          <p:cNvSpPr>
            <a:spLocks noGrp="1"/>
          </p:cNvSpPr>
          <p:nvPr>
            <p:ph idx="1"/>
          </p:nvPr>
        </p:nvSpPr>
        <p:spPr>
          <a:xfrm>
            <a:off x="7086600" y="1295400"/>
            <a:ext cx="4876800" cy="5488800"/>
          </a:xfrm>
        </p:spPr>
        <p:txBody>
          <a:bodyPr/>
          <a:lstStyle/>
          <a:p>
            <a:r>
              <a:rPr lang="en-US" sz="2000"/>
              <a:t>Use </a:t>
            </a:r>
            <a:r>
              <a:rPr lang="en-US" sz="2000" b="1"/>
              <a:t>fromelf.exe</a:t>
            </a:r>
            <a:r>
              <a:rPr lang="en-US" sz="2000"/>
              <a:t> tool to disassemble ELF object code in .axf or .o file.</a:t>
            </a:r>
          </a:p>
          <a:p>
            <a:pPr lvl="1"/>
            <a:r>
              <a:rPr lang="en-US" sz="1700"/>
              <a:t>Located at \Keil_v5\ARM\ARMCC\bin</a:t>
            </a:r>
          </a:p>
          <a:p>
            <a:pPr lvl="1"/>
            <a:endParaRPr lang="en-US" sz="1700"/>
          </a:p>
          <a:p>
            <a:r>
              <a:rPr lang="en-US" sz="2000"/>
              <a:t>Specify text output with disassembled code</a:t>
            </a:r>
          </a:p>
          <a:p>
            <a:pPr lvl="1"/>
            <a:r>
              <a:rPr lang="en-US" sz="1700"/>
              <a:t>--text -c</a:t>
            </a:r>
          </a:p>
          <a:p>
            <a:r>
              <a:rPr lang="en-US" sz="2000"/>
              <a:t>Capture output in a text file</a:t>
            </a:r>
          </a:p>
          <a:p>
            <a:pPr lvl="1"/>
            <a:r>
              <a:rPr lang="en-US" sz="1700"/>
              <a:t>--output filename </a:t>
            </a:r>
          </a:p>
          <a:p>
            <a:pPr lvl="1"/>
            <a:r>
              <a:rPr lang="en-US" sz="1700"/>
              <a:t>&gt; filename</a:t>
            </a:r>
          </a:p>
          <a:p>
            <a:pPr lvl="1"/>
            <a:endParaRPr lang="en-US" sz="1700"/>
          </a:p>
          <a:p>
            <a:r>
              <a:rPr lang="en-US" sz="2000"/>
              <a:t>\Keil_v5\ARM\ARMCC\bin\fromelf --text -c HBLED_Test.axf &gt; HBLED_Test.dis</a:t>
            </a:r>
          </a:p>
          <a:p>
            <a:endParaRPr lang="en-US" sz="2000"/>
          </a:p>
          <a:p>
            <a:r>
              <a:rPr lang="en-US" sz="2000"/>
              <a:t>Could automate this in MDK after build completes</a:t>
            </a:r>
            <a:endParaRPr lang="en-US" sz="2000" dirty="0"/>
          </a:p>
          <a:p>
            <a:endParaRPr lang="en-US" sz="2000" dirty="0"/>
          </a:p>
        </p:txBody>
      </p:sp>
      <p:pic>
        <p:nvPicPr>
          <p:cNvPr id="5" name="Picture 4"/>
          <p:cNvPicPr>
            <a:picLocks noChangeAspect="1"/>
          </p:cNvPicPr>
          <p:nvPr/>
        </p:nvPicPr>
        <p:blipFill rotWithShape="1">
          <a:blip r:embed="rId3"/>
          <a:srcRect l="1242" t="-1" b="6050"/>
          <a:stretch/>
        </p:blipFill>
        <p:spPr>
          <a:xfrm>
            <a:off x="228600" y="923987"/>
            <a:ext cx="6781799" cy="5630173"/>
          </a:xfrm>
          <a:prstGeom prst="rect">
            <a:avLst/>
          </a:prstGeom>
        </p:spPr>
      </p:pic>
    </p:spTree>
    <p:extLst>
      <p:ext uri="{BB962C8B-B14F-4D97-AF65-F5344CB8AC3E}">
        <p14:creationId xmlns:p14="http://schemas.microsoft.com/office/powerpoint/2010/main" val="2347815697"/>
      </p:ext>
    </p:extLst>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Output</a:t>
            </a:r>
          </a:p>
        </p:txBody>
      </p:sp>
      <p:sp>
        <p:nvSpPr>
          <p:cNvPr id="3" name="Content Placeholder 2"/>
          <p:cNvSpPr>
            <a:spLocks noGrp="1"/>
          </p:cNvSpPr>
          <p:nvPr>
            <p:ph idx="1"/>
          </p:nvPr>
        </p:nvSpPr>
        <p:spPr>
          <a:xfrm>
            <a:off x="480002" y="5410200"/>
            <a:ext cx="11160332" cy="709800"/>
          </a:xfrm>
        </p:spPr>
        <p:txBody>
          <a:bodyPr/>
          <a:lstStyle/>
          <a:p>
            <a:endParaRPr lang="en-US"/>
          </a:p>
        </p:txBody>
      </p:sp>
      <p:pic>
        <p:nvPicPr>
          <p:cNvPr id="4" name="Picture 3"/>
          <p:cNvPicPr>
            <a:picLocks noChangeAspect="1"/>
          </p:cNvPicPr>
          <p:nvPr/>
        </p:nvPicPr>
        <p:blipFill>
          <a:blip r:embed="rId2"/>
          <a:stretch>
            <a:fillRect/>
          </a:stretch>
        </p:blipFill>
        <p:spPr>
          <a:xfrm>
            <a:off x="1143000" y="1026225"/>
            <a:ext cx="8749554" cy="4738875"/>
          </a:xfrm>
          <a:prstGeom prst="rect">
            <a:avLst/>
          </a:prstGeom>
        </p:spPr>
      </p:pic>
    </p:spTree>
    <p:extLst>
      <p:ext uri="{BB962C8B-B14F-4D97-AF65-F5344CB8AC3E}">
        <p14:creationId xmlns:p14="http://schemas.microsoft.com/office/powerpoint/2010/main" val="1154352179"/>
      </p:ext>
    </p:extLst>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10210800" cy="547688"/>
          </a:xfrm>
        </p:spPr>
        <p:txBody>
          <a:bodyPr>
            <a:normAutofit/>
          </a:bodyPr>
          <a:lstStyle/>
          <a:p>
            <a:r>
              <a:rPr lang="en-US" sz="3200" dirty="0"/>
              <a:t>Examining Disassembled Program in Debugger</a:t>
            </a:r>
          </a:p>
        </p:txBody>
      </p:sp>
      <p:sp>
        <p:nvSpPr>
          <p:cNvPr id="3" name="Content Placeholder 2"/>
          <p:cNvSpPr>
            <a:spLocks noGrp="1"/>
          </p:cNvSpPr>
          <p:nvPr>
            <p:ph idx="1"/>
          </p:nvPr>
        </p:nvSpPr>
        <p:spPr>
          <a:xfrm>
            <a:off x="1752600" y="5715000"/>
            <a:ext cx="8839200" cy="1143000"/>
          </a:xfrm>
        </p:spPr>
        <p:txBody>
          <a:bodyPr/>
          <a:lstStyle/>
          <a:p>
            <a:r>
              <a:rPr lang="en-US" sz="2000" dirty="0"/>
              <a:t>View-&gt;Disassembly Window</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33475"/>
            <a:ext cx="9144000" cy="433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4226216"/>
      </p:ext>
    </p:extLst>
  </p:cSld>
  <p:clrMapOvr>
    <a:masterClrMapping/>
  </p:clrMapOvr>
  <p:transition>
    <p:pull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extLst>
    <a:ext uri="{05A4C25C-085E-4340-85A3-A5531E510DB2}">
      <thm15:themeFamily xmlns:thm15="http://schemas.microsoft.com/office/thememl/2012/main" name="New Wide ARM Template.potx" id="{4900A8FD-E99F-4AD4-B9CB-137B9A0D075B}" vid="{12CAC1DE-85E5-42D1-B306-917D311F349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ARMTheme</Template>
  <TotalTime>14976</TotalTime>
  <Words>6529</Words>
  <Application>Microsoft Office PowerPoint</Application>
  <PresentationFormat>Widescreen</PresentationFormat>
  <Paragraphs>1497</Paragraphs>
  <Slides>65</Slides>
  <Notes>63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Calibri</vt:lpstr>
      <vt:lpstr>Gill Sans MT</vt:lpstr>
      <vt:lpstr>Lucida Console</vt:lpstr>
      <vt:lpstr>Times New Roman</vt:lpstr>
      <vt:lpstr>Verdana</vt:lpstr>
      <vt:lpstr>Wingdings</vt:lpstr>
      <vt:lpstr>Wingdings 2</vt:lpstr>
      <vt:lpstr>ARM Interim Template Confidential</vt:lpstr>
      <vt:lpstr>How C Code  is Really Implemented</vt:lpstr>
      <vt:lpstr>Overview</vt:lpstr>
      <vt:lpstr>Programmer’s World: The Land of Chocolate!</vt:lpstr>
      <vt:lpstr>Processor’s World</vt:lpstr>
      <vt:lpstr>Program Translation Stages</vt:lpstr>
      <vt:lpstr>Examining Assembly Code before Debugger</vt:lpstr>
      <vt:lpstr>Disassemble Code from Command Prompt</vt:lpstr>
      <vt:lpstr>Example Output</vt:lpstr>
      <vt:lpstr>Examining Disassembled Program in Debugger</vt:lpstr>
      <vt:lpstr>A Warning About Code Optimizations</vt:lpstr>
      <vt:lpstr>Application Binary Interface</vt:lpstr>
      <vt:lpstr>Memory requirements</vt:lpstr>
      <vt:lpstr>What Memory Does a Program Need?</vt:lpstr>
      <vt:lpstr>What Memory Does a Program Need?</vt:lpstr>
      <vt:lpstr>What Memory Does a Program Need?</vt:lpstr>
      <vt:lpstr>Program Memory Use</vt:lpstr>
      <vt:lpstr>Type and Class Qualifiers</vt:lpstr>
      <vt:lpstr>Linker Map File</vt:lpstr>
      <vt:lpstr>C Run-Time Start-Up Module</vt:lpstr>
      <vt:lpstr>Accessing data in Memory</vt:lpstr>
      <vt:lpstr>Accessing Data</vt:lpstr>
      <vt:lpstr>Static Variables – Fixed Address</vt:lpstr>
      <vt:lpstr>Static Variables</vt:lpstr>
      <vt:lpstr>Automatic Variables Stored on Stack</vt:lpstr>
      <vt:lpstr>Automatic Variables</vt:lpstr>
      <vt:lpstr>Addressing Automatic Variables</vt:lpstr>
      <vt:lpstr>Automatic Variables</vt:lpstr>
      <vt:lpstr>Using Pointers</vt:lpstr>
      <vt:lpstr>Using Pointers to Automatics</vt:lpstr>
      <vt:lpstr>Using Pointers to Statics</vt:lpstr>
      <vt:lpstr>Array Access</vt:lpstr>
      <vt:lpstr>Array Access</vt:lpstr>
      <vt:lpstr>Accessing 1-D Array Elements</vt:lpstr>
      <vt:lpstr>Accessing 2-D Array Elements</vt:lpstr>
      <vt:lpstr>Code to Access 2-D Array </vt:lpstr>
      <vt:lpstr>Function Call Stack</vt:lpstr>
      <vt:lpstr>Stack and Activation Records</vt:lpstr>
      <vt:lpstr>Main before Calling function a</vt:lpstr>
      <vt:lpstr>Function a before calling function b</vt:lpstr>
      <vt:lpstr>Function b before calling function c</vt:lpstr>
      <vt:lpstr>Function c</vt:lpstr>
      <vt:lpstr>Function b after calling function c</vt:lpstr>
      <vt:lpstr>Function a after calling function b</vt:lpstr>
      <vt:lpstr>Main after calling function a</vt:lpstr>
      <vt:lpstr>Summary of Stack Memory Use</vt:lpstr>
      <vt:lpstr>Example of Recursion</vt:lpstr>
      <vt:lpstr>Calling Functions</vt:lpstr>
      <vt:lpstr>Function Arguments and Return Values</vt:lpstr>
      <vt:lpstr>AAPCS Core Register Use</vt:lpstr>
      <vt:lpstr>Return Values</vt:lpstr>
      <vt:lpstr>Call Example: Calling Function</vt:lpstr>
      <vt:lpstr>Call and Return Example</vt:lpstr>
      <vt:lpstr>Function Prolog and Epilog</vt:lpstr>
      <vt:lpstr>Prolog and Epilog</vt:lpstr>
      <vt:lpstr>Return Address</vt:lpstr>
      <vt:lpstr>Function Prolog and Epilog</vt:lpstr>
      <vt:lpstr>Activation Record Creation by Prolog</vt:lpstr>
      <vt:lpstr>Activation Record Destruction by Epilog</vt:lpstr>
      <vt:lpstr>Control Flow</vt:lpstr>
      <vt:lpstr>Control Flow: Conditionals and Loops</vt:lpstr>
      <vt:lpstr>Control Flow: If/Else</vt:lpstr>
      <vt:lpstr>Control Flow: Switch</vt:lpstr>
      <vt:lpstr>Iteration: While</vt:lpstr>
      <vt:lpstr>Iteration: For</vt:lpstr>
      <vt:lpstr>Iteration: Do/While</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Content</dc:title>
  <dc:creator>Compaq</dc:creator>
  <cp:lastModifiedBy>Alex Dean</cp:lastModifiedBy>
  <cp:revision>239</cp:revision>
  <cp:lastPrinted>2019-01-23T16:06:17Z</cp:lastPrinted>
  <dcterms:created xsi:type="dcterms:W3CDTF">2000-08-18T17:47:17Z</dcterms:created>
  <dcterms:modified xsi:type="dcterms:W3CDTF">2020-04-08T21:11:10Z</dcterms:modified>
</cp:coreProperties>
</file>